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handoutMasterIdLst>
    <p:handoutMasterId r:id="rId21"/>
  </p:handoutMasterIdLst>
  <p:sldIdLst>
    <p:sldId id="463" r:id="rId2"/>
    <p:sldId id="449" r:id="rId3"/>
    <p:sldId id="450" r:id="rId4"/>
    <p:sldId id="516" r:id="rId5"/>
    <p:sldId id="517" r:id="rId6"/>
    <p:sldId id="452" r:id="rId7"/>
    <p:sldId id="506" r:id="rId8"/>
    <p:sldId id="505" r:id="rId9"/>
    <p:sldId id="456" r:id="rId10"/>
    <p:sldId id="519" r:id="rId11"/>
    <p:sldId id="475" r:id="rId12"/>
    <p:sldId id="509" r:id="rId13"/>
    <p:sldId id="515" r:id="rId14"/>
    <p:sldId id="507" r:id="rId15"/>
    <p:sldId id="514" r:id="rId16"/>
    <p:sldId id="513" r:id="rId17"/>
    <p:sldId id="520" r:id="rId18"/>
    <p:sldId id="461" r:id="rId19"/>
  </p:sldIdLst>
  <p:sldSz cx="9144000" cy="6858000" type="screen4x3"/>
  <p:notesSz cx="7010400" cy="9296400"/>
  <p:defaultTextStyle>
    <a:defPPr>
      <a:defRPr lang="en-US"/>
    </a:defPPr>
    <a:lvl1pPr marL="0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1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82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23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64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05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46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88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29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202"/>
    <a:srgbClr val="C80000"/>
    <a:srgbClr val="A20000"/>
    <a:srgbClr val="D60000"/>
    <a:srgbClr val="66FFCC"/>
    <a:srgbClr val="990099"/>
    <a:srgbClr val="012A4F"/>
    <a:srgbClr val="03148F"/>
    <a:srgbClr val="20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4660"/>
  </p:normalViewPr>
  <p:slideViewPr>
    <p:cSldViewPr>
      <p:cViewPr>
        <p:scale>
          <a:sx n="100" d="100"/>
          <a:sy n="100" d="100"/>
        </p:scale>
        <p:origin x="-209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96" y="-7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FA793-39AE-49B7-87B0-DF552A0327A6}" type="doc">
      <dgm:prSet loTypeId="urn:microsoft.com/office/officeart/2005/8/layout/radial6" loCatId="relationship" qsTypeId="urn:microsoft.com/office/officeart/2005/8/quickstyle/3d6" qsCatId="3D" csTypeId="urn:microsoft.com/office/officeart/2005/8/colors/accent1_2" csCatId="accent1" phldr="1"/>
      <dgm:spPr>
        <a:scene3d>
          <a:camera prst="perspectiveAbove" zoom="92000"/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2206128F-FBFC-4657-B25B-81EE7E256BDD}">
      <dgm:prSet phldrT="[Text]" custT="1"/>
      <dgm:spPr>
        <a:solidFill>
          <a:schemeClr val="tx2">
            <a:lumMod val="65000"/>
            <a:lumOff val="35000"/>
          </a:schemeClr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2000" b="1" spc="-130" baseline="0" dirty="0" smtClean="0">
              <a:solidFill>
                <a:schemeClr val="bg2"/>
              </a:solidFill>
              <a:effectLst/>
              <a:latin typeface="Century Gothic" panose="020B0502020202020204" pitchFamily="34" charset="0"/>
            </a:rPr>
            <a:t>UNLV School of Medicine</a:t>
          </a:r>
        </a:p>
        <a:p>
          <a:r>
            <a:rPr lang="en-US" sz="2000" b="0" spc="-130" baseline="0" dirty="0" smtClean="0">
              <a:solidFill>
                <a:schemeClr val="bg2"/>
              </a:solidFill>
              <a:effectLst/>
              <a:latin typeface="Century Gothic" panose="020B0502020202020204" pitchFamily="34" charset="0"/>
            </a:rPr>
            <a:t>and other HP Schools</a:t>
          </a:r>
          <a:endParaRPr lang="en-US" sz="2000" b="0" spc="-130" baseline="0" dirty="0">
            <a:solidFill>
              <a:schemeClr val="bg2"/>
            </a:solidFill>
            <a:effectLst/>
            <a:latin typeface="Century Gothic" panose="020B0502020202020204" pitchFamily="34" charset="0"/>
          </a:endParaRPr>
        </a:p>
      </dgm:t>
    </dgm:pt>
    <dgm:pt modelId="{F9671B8F-2AA4-4899-A150-F128DEF85AC0}" type="parTrans" cxnId="{28267F17-3F9D-4F95-8034-55A73FE0B34A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3339447F-9FB8-46D0-ADC0-52165885D5CE}" type="sibTrans" cxnId="{28267F17-3F9D-4F95-8034-55A73FE0B34A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7661E6F2-EE9C-4A59-89A3-B4DC32927180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20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UMC</a:t>
          </a:r>
          <a:endParaRPr lang="en-US" sz="20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3CF0CC47-1A35-4C1A-A5CE-16D64CFCC6AA}" type="parTrans" cxnId="{DE3F84AD-5BEB-4CC7-9A76-910979E0BAB7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88BDFEA0-BDCE-4025-A028-AA5EB5FC3B3A}" type="sibTrans" cxnId="{DE3F84AD-5BEB-4CC7-9A76-910979E0BAB7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9178152C-DA43-4CC5-B7AC-C87EED1CC089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8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Private Hospitals</a:t>
          </a:r>
          <a:endParaRPr lang="en-US" sz="18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793D8D55-C83C-4AC7-AA55-8683BEFABB7F}" type="parTrans" cxnId="{39DCCF45-F73B-477B-A270-B60D75F174C9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8F214222-1273-4ADB-9B79-5584824657EE}" type="sibTrans" cxnId="{39DCCF45-F73B-477B-A270-B60D75F174C9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F28EF449-11E9-44D6-9EFC-0BF59E3DDF8D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800" b="1" spc="-130" baseline="0" smtClean="0">
              <a:solidFill>
                <a:schemeClr val="bg2"/>
              </a:solidFill>
              <a:latin typeface="Century Gothic" panose="020B0502020202020204" pitchFamily="34" charset="0"/>
            </a:rPr>
            <a:t>Rehab Facilities</a:t>
          </a:r>
          <a:endParaRPr lang="en-US" sz="18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4136D8CD-B422-4575-87E7-4B922EADFEDB}" type="parTrans" cxnId="{739D680B-2311-43F5-B317-E8C8446BA29B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3976A438-64A6-4201-8213-72A526D7771B}" type="sibTrans" cxnId="{739D680B-2311-43F5-B317-E8C8446BA29B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1D59368E-334E-4FE4-90A0-E37DB666D6B9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8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Nursing Homes</a:t>
          </a:r>
          <a:endParaRPr lang="en-US" sz="18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7CC59B10-8DD3-4505-B84D-C6F7832D3E01}" type="parTrans" cxnId="{6C052FB7-D380-454A-9537-FB393F185A93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9C3EFC42-7B85-4E75-8B65-8EDA767D79EE}" type="sibTrans" cxnId="{6C052FB7-D380-454A-9537-FB393F185A93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3CAB482A-D425-4315-B36D-8821E084B4DD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 lIns="0" tIns="0" rIns="0"/>
        <a:lstStyle/>
        <a:p>
          <a:r>
            <a:rPr lang="en-US" sz="16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UNSOM, </a:t>
          </a:r>
          <a:r>
            <a:rPr lang="en-US" sz="1600" b="1" spc="-130" baseline="0" dirty="0" err="1" smtClean="0">
              <a:solidFill>
                <a:schemeClr val="bg2"/>
              </a:solidFill>
              <a:latin typeface="Century Gothic" panose="020B0502020202020204" pitchFamily="34" charset="0"/>
            </a:rPr>
            <a:t>Roseman</a:t>
          </a:r>
          <a:r>
            <a:rPr lang="en-US" sz="16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, </a:t>
          </a:r>
          <a:r>
            <a:rPr lang="en-US" sz="1600" b="1" spc="-130" baseline="0" dirty="0" err="1" smtClean="0">
              <a:solidFill>
                <a:schemeClr val="bg2"/>
              </a:solidFill>
              <a:latin typeface="Century Gothic" panose="020B0502020202020204" pitchFamily="34" charset="0"/>
            </a:rPr>
            <a:t>Touro</a:t>
          </a:r>
          <a:endParaRPr lang="en-US" sz="16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214E5A87-FDE1-436C-881D-C4C12784F9EE}" type="parTrans" cxnId="{6845D9A7-43A0-4748-A9FB-F3C340497460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0966751F-57B4-45D9-A5DF-96E6CE4A08AA}" type="sibTrans" cxnId="{6845D9A7-43A0-4748-A9FB-F3C340497460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E5C47CDA-3941-4A36-A937-6F8112A0F65B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8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Public Health</a:t>
          </a:r>
          <a:endParaRPr lang="en-US" sz="18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28729E37-291D-4E58-8206-908369FFECC1}" type="parTrans" cxnId="{9B42FDA5-D1E1-4727-807D-584B7196B06F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F2DBF1DE-C374-4329-8D0D-9E9EC7B6839C}" type="sibTrans" cxnId="{9B42FDA5-D1E1-4727-807D-584B7196B06F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19FFB84A-195B-44FF-9BD2-9358D956C8D8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7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Research Institutes</a:t>
          </a:r>
          <a:endParaRPr lang="en-US" sz="17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ECB68C19-DA98-4258-A521-9F0616B33E05}" type="parTrans" cxnId="{5F4E36AF-487A-4860-BAF8-A14969FE0E95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D88E778E-9ECD-451B-BD48-9270DE682334}" type="sibTrans" cxnId="{5F4E36AF-487A-4860-BAF8-A14969FE0E95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17A7F366-7C5A-4119-9B6B-FECC86543909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 lIns="0" tIns="0" rIns="0" bIns="0"/>
        <a:lstStyle/>
        <a:p>
          <a:r>
            <a:rPr lang="en-US" sz="14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Community Health Centers</a:t>
          </a:r>
          <a:endParaRPr lang="en-US" sz="14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DC5BF2FF-AFAB-445C-B42A-BAF671A6231E}" type="parTrans" cxnId="{BB2B6B54-B4AF-437F-819D-B09BD8FDE47F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EED9C40F-0E85-4216-9127-71D2537D2430}" type="sibTrans" cxnId="{BB2B6B54-B4AF-437F-819D-B09BD8FDE47F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868C18CE-F4F4-42B6-A50D-5FA34E846D34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7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Physician Practices</a:t>
          </a:r>
          <a:endParaRPr lang="en-US" sz="17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142EC823-9D37-432E-80D1-1E465DEE3C31}" type="parTrans" cxnId="{626A597F-0E32-4433-BDD8-3BD202690D2D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9D50DB78-AB08-46D6-8138-A62CE5DDC089}" type="sibTrans" cxnId="{626A597F-0E32-4433-BDD8-3BD202690D2D}">
      <dgm:prSet/>
      <dgm:spPr>
        <a:solidFill>
          <a:schemeClr val="tx2">
            <a:lumMod val="65000"/>
            <a:lumOff val="35000"/>
          </a:schemeClr>
        </a:solidFill>
        <a:sp3d z="-25400" prstMaterial="plastic">
          <a:bevelT w="25400" h="25400"/>
          <a:bevelB w="25400" h="25400"/>
        </a:sp3d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424E0D90-B003-4B6C-B3EB-FB91E1EA2815}">
      <dgm:prSet phldrT="[Text]" custT="1"/>
      <dgm:spPr>
        <a:solidFill>
          <a:srgbClr val="C10202"/>
        </a:solidFill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800" b="1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VA Southern NV</a:t>
          </a:r>
          <a:endParaRPr lang="en-US" sz="1800" b="1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1D278F26-1123-4031-92C5-2757B3AE9026}" type="parTrans" cxnId="{705F4DAE-ABB6-4B59-8EDD-DAC40A1BD2C6}">
      <dgm:prSet/>
      <dgm:spPr/>
      <dgm:t>
        <a:bodyPr/>
        <a:lstStyle/>
        <a:p>
          <a:endParaRPr lang="en-US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25A5928B-986F-42B2-B2C5-962BECB7AC69}" type="sibTrans" cxnId="{705F4DAE-ABB6-4B59-8EDD-DAC40A1BD2C6}">
      <dgm:prSet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endParaRPr lang="en-US" sz="4000" b="1" spc="-130" baseline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078F7840-68ED-44D3-9817-359CF8321A3A}" type="pres">
      <dgm:prSet presAssocID="{2B3FA793-39AE-49B7-87B0-DF552A0327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C0AF9-2B54-4DD2-B359-37B176322C45}" type="pres">
      <dgm:prSet presAssocID="{2206128F-FBFC-4657-B25B-81EE7E256BDD}" presName="centerShape" presStyleLbl="node0" presStyleIdx="0" presStyleCnt="1" custScaleX="165593" custScaleY="165593" custLinFactNeighborX="199" custLinFactNeighborY="-63"/>
      <dgm:spPr/>
      <dgm:t>
        <a:bodyPr/>
        <a:lstStyle/>
        <a:p>
          <a:endParaRPr lang="en-US"/>
        </a:p>
      </dgm:t>
    </dgm:pt>
    <dgm:pt modelId="{AE516976-C362-4B3B-A896-099397B49931}" type="pres">
      <dgm:prSet presAssocID="{7661E6F2-EE9C-4A59-89A3-B4DC32927180}" presName="node" presStyleLbl="node1" presStyleIdx="0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2B871-3A1F-4969-AF18-1E339A8D777A}" type="pres">
      <dgm:prSet presAssocID="{7661E6F2-EE9C-4A59-89A3-B4DC32927180}" presName="dummy" presStyleCnt="0"/>
      <dgm:spPr/>
    </dgm:pt>
    <dgm:pt modelId="{580A0491-29D0-41F7-9A33-1632676EA4F3}" type="pres">
      <dgm:prSet presAssocID="{88BDFEA0-BDCE-4025-A028-AA5EB5FC3B3A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F2469118-8470-4EF9-82A5-BD212BEA0A8B}" type="pres">
      <dgm:prSet presAssocID="{9178152C-DA43-4CC5-B7AC-C87EED1CC089}" presName="node" presStyleLbl="node1" presStyleIdx="1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10278-D960-468B-82EF-F9928D6F1838}" type="pres">
      <dgm:prSet presAssocID="{9178152C-DA43-4CC5-B7AC-C87EED1CC089}" presName="dummy" presStyleCnt="0"/>
      <dgm:spPr/>
    </dgm:pt>
    <dgm:pt modelId="{580C462A-07C6-4798-9DC1-00D694763783}" type="pres">
      <dgm:prSet presAssocID="{8F214222-1273-4ADB-9B79-5584824657EE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47B39715-D2CE-4B77-AB4D-903478657535}" type="pres">
      <dgm:prSet presAssocID="{F28EF449-11E9-44D6-9EFC-0BF59E3DDF8D}" presName="node" presStyleLbl="node1" presStyleIdx="2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B0720-52A5-4FFA-A330-2E8B0EEA5D4F}" type="pres">
      <dgm:prSet presAssocID="{F28EF449-11E9-44D6-9EFC-0BF59E3DDF8D}" presName="dummy" presStyleCnt="0"/>
      <dgm:spPr/>
    </dgm:pt>
    <dgm:pt modelId="{F92A6F7C-8A87-4FF7-A4A7-1DC39AC67D7A}" type="pres">
      <dgm:prSet presAssocID="{3976A438-64A6-4201-8213-72A526D7771B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23B97D99-8DAA-4C57-967E-4CD688BC9BD4}" type="pres">
      <dgm:prSet presAssocID="{1D59368E-334E-4FE4-90A0-E37DB666D6B9}" presName="node" presStyleLbl="node1" presStyleIdx="3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DD534-93CF-4ADF-AF8A-7880242B7644}" type="pres">
      <dgm:prSet presAssocID="{1D59368E-334E-4FE4-90A0-E37DB666D6B9}" presName="dummy" presStyleCnt="0"/>
      <dgm:spPr/>
    </dgm:pt>
    <dgm:pt modelId="{A9E30DAA-76E4-49EE-83FD-47F469DCC9AE}" type="pres">
      <dgm:prSet presAssocID="{9C3EFC42-7B85-4E75-8B65-8EDA767D79EE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633C97CF-CE2A-44E5-9960-81350FDEF950}" type="pres">
      <dgm:prSet presAssocID="{3CAB482A-D425-4315-B36D-8821E084B4DD}" presName="node" presStyleLbl="node1" presStyleIdx="4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52182-7CD3-4A05-9E0C-89C3156E4EBF}" type="pres">
      <dgm:prSet presAssocID="{3CAB482A-D425-4315-B36D-8821E084B4DD}" presName="dummy" presStyleCnt="0"/>
      <dgm:spPr/>
    </dgm:pt>
    <dgm:pt modelId="{6DDE55F0-F4AF-4880-B5DA-2919E79DBE22}" type="pres">
      <dgm:prSet presAssocID="{0966751F-57B4-45D9-A5DF-96E6CE4A08AA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DC8D50F4-3DC1-49E9-87FB-50F9DE4698B7}" type="pres">
      <dgm:prSet presAssocID="{E5C47CDA-3941-4A36-A937-6F8112A0F65B}" presName="node" presStyleLbl="node1" presStyleIdx="5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EDCD4-D7B3-4166-BCFB-5460004465A7}" type="pres">
      <dgm:prSet presAssocID="{E5C47CDA-3941-4A36-A937-6F8112A0F65B}" presName="dummy" presStyleCnt="0"/>
      <dgm:spPr/>
    </dgm:pt>
    <dgm:pt modelId="{336041C9-D6FC-4112-B331-27F27BBCA7D2}" type="pres">
      <dgm:prSet presAssocID="{F2DBF1DE-C374-4329-8D0D-9E9EC7B6839C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CBB386E3-D24C-4D72-9352-1A5F204349D7}" type="pres">
      <dgm:prSet presAssocID="{19FFB84A-195B-44FF-9BD2-9358D956C8D8}" presName="node" presStyleLbl="node1" presStyleIdx="6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39E80-F506-4066-8286-D5109AAAF8A0}" type="pres">
      <dgm:prSet presAssocID="{19FFB84A-195B-44FF-9BD2-9358D956C8D8}" presName="dummy" presStyleCnt="0"/>
      <dgm:spPr/>
    </dgm:pt>
    <dgm:pt modelId="{0AAB8CDD-8535-4623-AC88-3FA76F530DDD}" type="pres">
      <dgm:prSet presAssocID="{D88E778E-9ECD-451B-BD48-9270DE682334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176EC21D-E281-4169-86E0-B9BC8400BD1E}" type="pres">
      <dgm:prSet presAssocID="{17A7F366-7C5A-4119-9B6B-FECC86543909}" presName="node" presStyleLbl="node1" presStyleIdx="7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BADFF-691D-4E2F-8848-7F9E27D7C24F}" type="pres">
      <dgm:prSet presAssocID="{17A7F366-7C5A-4119-9B6B-FECC86543909}" presName="dummy" presStyleCnt="0"/>
      <dgm:spPr/>
    </dgm:pt>
    <dgm:pt modelId="{6E9E76C5-A458-4EF5-84F1-0FC2382A443C}" type="pres">
      <dgm:prSet presAssocID="{EED9C40F-0E85-4216-9127-71D2537D2430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929159A2-5D01-4ECE-BE67-506612053088}" type="pres">
      <dgm:prSet presAssocID="{868C18CE-F4F4-42B6-A50D-5FA34E846D34}" presName="node" presStyleLbl="node1" presStyleIdx="8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CE0EE-64C2-4553-AE9D-5AA33A60F0CA}" type="pres">
      <dgm:prSet presAssocID="{868C18CE-F4F4-42B6-A50D-5FA34E846D34}" presName="dummy" presStyleCnt="0"/>
      <dgm:spPr/>
    </dgm:pt>
    <dgm:pt modelId="{F18DE043-752D-4BD1-8EDA-20F87E6A247D}" type="pres">
      <dgm:prSet presAssocID="{9D50DB78-AB08-46D6-8138-A62CE5DDC089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D03B9681-16A7-47CE-9CB7-E65DE63C48BB}" type="pres">
      <dgm:prSet presAssocID="{424E0D90-B003-4B6C-B3EB-FB91E1EA2815}" presName="node" presStyleLbl="node1" presStyleIdx="9" presStyleCnt="10" custScaleX="139835" custScaleY="121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EDF6-5E7D-4D31-819E-DA1DCD2BBBAE}" type="pres">
      <dgm:prSet presAssocID="{424E0D90-B003-4B6C-B3EB-FB91E1EA2815}" presName="dummy" presStyleCnt="0"/>
      <dgm:spPr/>
    </dgm:pt>
    <dgm:pt modelId="{CBFCAC00-ABF1-4026-BB54-2FC58E829455}" type="pres">
      <dgm:prSet presAssocID="{25A5928B-986F-42B2-B2C5-962BECB7AC69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FF1244C4-FCA5-E948-A479-98A973085859}" type="presOf" srcId="{17A7F366-7C5A-4119-9B6B-FECC86543909}" destId="{176EC21D-E281-4169-86E0-B9BC8400BD1E}" srcOrd="0" destOrd="0" presId="urn:microsoft.com/office/officeart/2005/8/layout/radial6"/>
    <dgm:cxn modelId="{1631660F-902A-734D-A28E-B2CCF9F10FE5}" type="presOf" srcId="{8F214222-1273-4ADB-9B79-5584824657EE}" destId="{580C462A-07C6-4798-9DC1-00D694763783}" srcOrd="0" destOrd="0" presId="urn:microsoft.com/office/officeart/2005/8/layout/radial6"/>
    <dgm:cxn modelId="{82FA043C-DD28-F649-8338-CF988B97C6AB}" type="presOf" srcId="{F2DBF1DE-C374-4329-8D0D-9E9EC7B6839C}" destId="{336041C9-D6FC-4112-B331-27F27BBCA7D2}" srcOrd="0" destOrd="0" presId="urn:microsoft.com/office/officeart/2005/8/layout/radial6"/>
    <dgm:cxn modelId="{5F4E36AF-487A-4860-BAF8-A14969FE0E95}" srcId="{2206128F-FBFC-4657-B25B-81EE7E256BDD}" destId="{19FFB84A-195B-44FF-9BD2-9358D956C8D8}" srcOrd="6" destOrd="0" parTransId="{ECB68C19-DA98-4258-A521-9F0616B33E05}" sibTransId="{D88E778E-9ECD-451B-BD48-9270DE682334}"/>
    <dgm:cxn modelId="{14D0FC17-A853-7F4E-BE2F-0089E265A851}" type="presOf" srcId="{F28EF449-11E9-44D6-9EFC-0BF59E3DDF8D}" destId="{47B39715-D2CE-4B77-AB4D-903478657535}" srcOrd="0" destOrd="0" presId="urn:microsoft.com/office/officeart/2005/8/layout/radial6"/>
    <dgm:cxn modelId="{1B9D3631-CA41-3A4B-B75E-7C0F7A384259}" type="presOf" srcId="{7661E6F2-EE9C-4A59-89A3-B4DC32927180}" destId="{AE516976-C362-4B3B-A896-099397B49931}" srcOrd="0" destOrd="0" presId="urn:microsoft.com/office/officeart/2005/8/layout/radial6"/>
    <dgm:cxn modelId="{872FD34B-1D42-BB49-92C8-F79291DA6845}" type="presOf" srcId="{424E0D90-B003-4B6C-B3EB-FB91E1EA2815}" destId="{D03B9681-16A7-47CE-9CB7-E65DE63C48BB}" srcOrd="0" destOrd="0" presId="urn:microsoft.com/office/officeart/2005/8/layout/radial6"/>
    <dgm:cxn modelId="{23A9718B-19CC-E242-8553-A322B23B2F39}" type="presOf" srcId="{9C3EFC42-7B85-4E75-8B65-8EDA767D79EE}" destId="{A9E30DAA-76E4-49EE-83FD-47F469DCC9AE}" srcOrd="0" destOrd="0" presId="urn:microsoft.com/office/officeart/2005/8/layout/radial6"/>
    <dgm:cxn modelId="{552C24D8-22A8-164B-BDBB-635EABB2B4EB}" type="presOf" srcId="{2206128F-FBFC-4657-B25B-81EE7E256BDD}" destId="{79AC0AF9-2B54-4DD2-B359-37B176322C45}" srcOrd="0" destOrd="0" presId="urn:microsoft.com/office/officeart/2005/8/layout/radial6"/>
    <dgm:cxn modelId="{39DCCF45-F73B-477B-A270-B60D75F174C9}" srcId="{2206128F-FBFC-4657-B25B-81EE7E256BDD}" destId="{9178152C-DA43-4CC5-B7AC-C87EED1CC089}" srcOrd="1" destOrd="0" parTransId="{793D8D55-C83C-4AC7-AA55-8683BEFABB7F}" sibTransId="{8F214222-1273-4ADB-9B79-5584824657EE}"/>
    <dgm:cxn modelId="{626A597F-0E32-4433-BDD8-3BD202690D2D}" srcId="{2206128F-FBFC-4657-B25B-81EE7E256BDD}" destId="{868C18CE-F4F4-42B6-A50D-5FA34E846D34}" srcOrd="8" destOrd="0" parTransId="{142EC823-9D37-432E-80D1-1E465DEE3C31}" sibTransId="{9D50DB78-AB08-46D6-8138-A62CE5DDC089}"/>
    <dgm:cxn modelId="{DE3F84AD-5BEB-4CC7-9A76-910979E0BAB7}" srcId="{2206128F-FBFC-4657-B25B-81EE7E256BDD}" destId="{7661E6F2-EE9C-4A59-89A3-B4DC32927180}" srcOrd="0" destOrd="0" parTransId="{3CF0CC47-1A35-4C1A-A5CE-16D64CFCC6AA}" sibTransId="{88BDFEA0-BDCE-4025-A028-AA5EB5FC3B3A}"/>
    <dgm:cxn modelId="{3A541537-8491-8445-978C-0E008649CB6E}" type="presOf" srcId="{19FFB84A-195B-44FF-9BD2-9358D956C8D8}" destId="{CBB386E3-D24C-4D72-9352-1A5F204349D7}" srcOrd="0" destOrd="0" presId="urn:microsoft.com/office/officeart/2005/8/layout/radial6"/>
    <dgm:cxn modelId="{81462FBD-6513-F44F-9D59-E8EAE8CB5446}" type="presOf" srcId="{3CAB482A-D425-4315-B36D-8821E084B4DD}" destId="{633C97CF-CE2A-44E5-9960-81350FDEF950}" srcOrd="0" destOrd="0" presId="urn:microsoft.com/office/officeart/2005/8/layout/radial6"/>
    <dgm:cxn modelId="{6C052FB7-D380-454A-9537-FB393F185A93}" srcId="{2206128F-FBFC-4657-B25B-81EE7E256BDD}" destId="{1D59368E-334E-4FE4-90A0-E37DB666D6B9}" srcOrd="3" destOrd="0" parTransId="{7CC59B10-8DD3-4505-B84D-C6F7832D3E01}" sibTransId="{9C3EFC42-7B85-4E75-8B65-8EDA767D79EE}"/>
    <dgm:cxn modelId="{2E666AAD-A116-284E-9095-5AF93CF35CC2}" type="presOf" srcId="{2B3FA793-39AE-49B7-87B0-DF552A0327A6}" destId="{078F7840-68ED-44D3-9817-359CF8321A3A}" srcOrd="0" destOrd="0" presId="urn:microsoft.com/office/officeart/2005/8/layout/radial6"/>
    <dgm:cxn modelId="{28267F17-3F9D-4F95-8034-55A73FE0B34A}" srcId="{2B3FA793-39AE-49B7-87B0-DF552A0327A6}" destId="{2206128F-FBFC-4657-B25B-81EE7E256BDD}" srcOrd="0" destOrd="0" parTransId="{F9671B8F-2AA4-4899-A150-F128DEF85AC0}" sibTransId="{3339447F-9FB8-46D0-ADC0-52165885D5CE}"/>
    <dgm:cxn modelId="{622173F3-B077-3341-9BB0-0CBBD2ADED18}" type="presOf" srcId="{25A5928B-986F-42B2-B2C5-962BECB7AC69}" destId="{CBFCAC00-ABF1-4026-BB54-2FC58E829455}" srcOrd="0" destOrd="0" presId="urn:microsoft.com/office/officeart/2005/8/layout/radial6"/>
    <dgm:cxn modelId="{BB2B6B54-B4AF-437F-819D-B09BD8FDE47F}" srcId="{2206128F-FBFC-4657-B25B-81EE7E256BDD}" destId="{17A7F366-7C5A-4119-9B6B-FECC86543909}" srcOrd="7" destOrd="0" parTransId="{DC5BF2FF-AFAB-445C-B42A-BAF671A6231E}" sibTransId="{EED9C40F-0E85-4216-9127-71D2537D2430}"/>
    <dgm:cxn modelId="{9EE16B0D-B3E4-294D-8060-800180716263}" type="presOf" srcId="{D88E778E-9ECD-451B-BD48-9270DE682334}" destId="{0AAB8CDD-8535-4623-AC88-3FA76F530DDD}" srcOrd="0" destOrd="0" presId="urn:microsoft.com/office/officeart/2005/8/layout/radial6"/>
    <dgm:cxn modelId="{C1766F79-A095-244A-B221-7D5A5B96B49C}" type="presOf" srcId="{9D50DB78-AB08-46D6-8138-A62CE5DDC089}" destId="{F18DE043-752D-4BD1-8EDA-20F87E6A247D}" srcOrd="0" destOrd="0" presId="urn:microsoft.com/office/officeart/2005/8/layout/radial6"/>
    <dgm:cxn modelId="{705F4DAE-ABB6-4B59-8EDD-DAC40A1BD2C6}" srcId="{2206128F-FBFC-4657-B25B-81EE7E256BDD}" destId="{424E0D90-B003-4B6C-B3EB-FB91E1EA2815}" srcOrd="9" destOrd="0" parTransId="{1D278F26-1123-4031-92C5-2757B3AE9026}" sibTransId="{25A5928B-986F-42B2-B2C5-962BECB7AC69}"/>
    <dgm:cxn modelId="{87FCFE82-10E4-5943-B6CB-1BC1F84904BD}" type="presOf" srcId="{88BDFEA0-BDCE-4025-A028-AA5EB5FC3B3A}" destId="{580A0491-29D0-41F7-9A33-1632676EA4F3}" srcOrd="0" destOrd="0" presId="urn:microsoft.com/office/officeart/2005/8/layout/radial6"/>
    <dgm:cxn modelId="{7E871C49-62EE-CF40-B0FF-D84F417976B0}" type="presOf" srcId="{0966751F-57B4-45D9-A5DF-96E6CE4A08AA}" destId="{6DDE55F0-F4AF-4880-B5DA-2919E79DBE22}" srcOrd="0" destOrd="0" presId="urn:microsoft.com/office/officeart/2005/8/layout/radial6"/>
    <dgm:cxn modelId="{29BD0B6A-AA9D-8347-AE98-789C69B6DDE1}" type="presOf" srcId="{868C18CE-F4F4-42B6-A50D-5FA34E846D34}" destId="{929159A2-5D01-4ECE-BE67-506612053088}" srcOrd="0" destOrd="0" presId="urn:microsoft.com/office/officeart/2005/8/layout/radial6"/>
    <dgm:cxn modelId="{E888888F-8181-6D41-BD18-7339C5803F19}" type="presOf" srcId="{EED9C40F-0E85-4216-9127-71D2537D2430}" destId="{6E9E76C5-A458-4EF5-84F1-0FC2382A443C}" srcOrd="0" destOrd="0" presId="urn:microsoft.com/office/officeart/2005/8/layout/radial6"/>
    <dgm:cxn modelId="{6845D9A7-43A0-4748-A9FB-F3C340497460}" srcId="{2206128F-FBFC-4657-B25B-81EE7E256BDD}" destId="{3CAB482A-D425-4315-B36D-8821E084B4DD}" srcOrd="4" destOrd="0" parTransId="{214E5A87-FDE1-436C-881D-C4C12784F9EE}" sibTransId="{0966751F-57B4-45D9-A5DF-96E6CE4A08AA}"/>
    <dgm:cxn modelId="{D3C3646B-7A27-AA4B-865D-51C1724A85A9}" type="presOf" srcId="{9178152C-DA43-4CC5-B7AC-C87EED1CC089}" destId="{F2469118-8470-4EF9-82A5-BD212BEA0A8B}" srcOrd="0" destOrd="0" presId="urn:microsoft.com/office/officeart/2005/8/layout/radial6"/>
    <dgm:cxn modelId="{7C679800-FC94-EC45-BC24-3120D58959E8}" type="presOf" srcId="{E5C47CDA-3941-4A36-A937-6F8112A0F65B}" destId="{DC8D50F4-3DC1-49E9-87FB-50F9DE4698B7}" srcOrd="0" destOrd="0" presId="urn:microsoft.com/office/officeart/2005/8/layout/radial6"/>
    <dgm:cxn modelId="{739D680B-2311-43F5-B317-E8C8446BA29B}" srcId="{2206128F-FBFC-4657-B25B-81EE7E256BDD}" destId="{F28EF449-11E9-44D6-9EFC-0BF59E3DDF8D}" srcOrd="2" destOrd="0" parTransId="{4136D8CD-B422-4575-87E7-4B922EADFEDB}" sibTransId="{3976A438-64A6-4201-8213-72A526D7771B}"/>
    <dgm:cxn modelId="{ADF70F45-9254-FC49-A071-5A48915A6E4F}" type="presOf" srcId="{1D59368E-334E-4FE4-90A0-E37DB666D6B9}" destId="{23B97D99-8DAA-4C57-967E-4CD688BC9BD4}" srcOrd="0" destOrd="0" presId="urn:microsoft.com/office/officeart/2005/8/layout/radial6"/>
    <dgm:cxn modelId="{9AB46983-3883-844D-B99E-5969D4415FD8}" type="presOf" srcId="{3976A438-64A6-4201-8213-72A526D7771B}" destId="{F92A6F7C-8A87-4FF7-A4A7-1DC39AC67D7A}" srcOrd="0" destOrd="0" presId="urn:microsoft.com/office/officeart/2005/8/layout/radial6"/>
    <dgm:cxn modelId="{9B42FDA5-D1E1-4727-807D-584B7196B06F}" srcId="{2206128F-FBFC-4657-B25B-81EE7E256BDD}" destId="{E5C47CDA-3941-4A36-A937-6F8112A0F65B}" srcOrd="5" destOrd="0" parTransId="{28729E37-291D-4E58-8206-908369FFECC1}" sibTransId="{F2DBF1DE-C374-4329-8D0D-9E9EC7B6839C}"/>
    <dgm:cxn modelId="{A009816E-467F-C545-AE86-8BF905A12E46}" type="presParOf" srcId="{078F7840-68ED-44D3-9817-359CF8321A3A}" destId="{79AC0AF9-2B54-4DD2-B359-37B176322C45}" srcOrd="0" destOrd="0" presId="urn:microsoft.com/office/officeart/2005/8/layout/radial6"/>
    <dgm:cxn modelId="{D330969C-3A4C-BB4A-87D8-F81C05C3B47E}" type="presParOf" srcId="{078F7840-68ED-44D3-9817-359CF8321A3A}" destId="{AE516976-C362-4B3B-A896-099397B49931}" srcOrd="1" destOrd="0" presId="urn:microsoft.com/office/officeart/2005/8/layout/radial6"/>
    <dgm:cxn modelId="{FE704439-ACD2-184D-94EA-5D64D0613C2D}" type="presParOf" srcId="{078F7840-68ED-44D3-9817-359CF8321A3A}" destId="{B532B871-3A1F-4969-AF18-1E339A8D777A}" srcOrd="2" destOrd="0" presId="urn:microsoft.com/office/officeart/2005/8/layout/radial6"/>
    <dgm:cxn modelId="{28804E2D-32FA-774F-AD63-A48DCD11609E}" type="presParOf" srcId="{078F7840-68ED-44D3-9817-359CF8321A3A}" destId="{580A0491-29D0-41F7-9A33-1632676EA4F3}" srcOrd="3" destOrd="0" presId="urn:microsoft.com/office/officeart/2005/8/layout/radial6"/>
    <dgm:cxn modelId="{7A53A3D5-03F2-CD4B-9101-99954B9392A5}" type="presParOf" srcId="{078F7840-68ED-44D3-9817-359CF8321A3A}" destId="{F2469118-8470-4EF9-82A5-BD212BEA0A8B}" srcOrd="4" destOrd="0" presId="urn:microsoft.com/office/officeart/2005/8/layout/radial6"/>
    <dgm:cxn modelId="{13317C10-0CCE-B14D-A04B-8ECA92AE9F52}" type="presParOf" srcId="{078F7840-68ED-44D3-9817-359CF8321A3A}" destId="{2E210278-D960-468B-82EF-F9928D6F1838}" srcOrd="5" destOrd="0" presId="urn:microsoft.com/office/officeart/2005/8/layout/radial6"/>
    <dgm:cxn modelId="{833E7EB0-F041-E14F-B3A2-5CFC6772C746}" type="presParOf" srcId="{078F7840-68ED-44D3-9817-359CF8321A3A}" destId="{580C462A-07C6-4798-9DC1-00D694763783}" srcOrd="6" destOrd="0" presId="urn:microsoft.com/office/officeart/2005/8/layout/radial6"/>
    <dgm:cxn modelId="{92515BAE-3E18-EF4B-8172-F9751D6EDF6B}" type="presParOf" srcId="{078F7840-68ED-44D3-9817-359CF8321A3A}" destId="{47B39715-D2CE-4B77-AB4D-903478657535}" srcOrd="7" destOrd="0" presId="urn:microsoft.com/office/officeart/2005/8/layout/radial6"/>
    <dgm:cxn modelId="{5954D4CE-13A8-0846-9A7E-9B3D289296C4}" type="presParOf" srcId="{078F7840-68ED-44D3-9817-359CF8321A3A}" destId="{023B0720-52A5-4FFA-A330-2E8B0EEA5D4F}" srcOrd="8" destOrd="0" presId="urn:microsoft.com/office/officeart/2005/8/layout/radial6"/>
    <dgm:cxn modelId="{930FE114-CE4A-914D-BB5E-25E6B30F3322}" type="presParOf" srcId="{078F7840-68ED-44D3-9817-359CF8321A3A}" destId="{F92A6F7C-8A87-4FF7-A4A7-1DC39AC67D7A}" srcOrd="9" destOrd="0" presId="urn:microsoft.com/office/officeart/2005/8/layout/radial6"/>
    <dgm:cxn modelId="{52989A4A-7842-E543-9904-A46027E8C327}" type="presParOf" srcId="{078F7840-68ED-44D3-9817-359CF8321A3A}" destId="{23B97D99-8DAA-4C57-967E-4CD688BC9BD4}" srcOrd="10" destOrd="0" presId="urn:microsoft.com/office/officeart/2005/8/layout/radial6"/>
    <dgm:cxn modelId="{31207B4B-D826-954D-9289-F154D5E266D5}" type="presParOf" srcId="{078F7840-68ED-44D3-9817-359CF8321A3A}" destId="{98EDD534-93CF-4ADF-AF8A-7880242B7644}" srcOrd="11" destOrd="0" presId="urn:microsoft.com/office/officeart/2005/8/layout/radial6"/>
    <dgm:cxn modelId="{4BEE665B-9830-1541-98FE-5183F84B9DBF}" type="presParOf" srcId="{078F7840-68ED-44D3-9817-359CF8321A3A}" destId="{A9E30DAA-76E4-49EE-83FD-47F469DCC9AE}" srcOrd="12" destOrd="0" presId="urn:microsoft.com/office/officeart/2005/8/layout/radial6"/>
    <dgm:cxn modelId="{6AB7F758-4B17-1049-9FD1-EC2CC95BDCC3}" type="presParOf" srcId="{078F7840-68ED-44D3-9817-359CF8321A3A}" destId="{633C97CF-CE2A-44E5-9960-81350FDEF950}" srcOrd="13" destOrd="0" presId="urn:microsoft.com/office/officeart/2005/8/layout/radial6"/>
    <dgm:cxn modelId="{FCD4420E-ADDD-8243-A80B-9503F32AD4A0}" type="presParOf" srcId="{078F7840-68ED-44D3-9817-359CF8321A3A}" destId="{7E952182-7CD3-4A05-9E0C-89C3156E4EBF}" srcOrd="14" destOrd="0" presId="urn:microsoft.com/office/officeart/2005/8/layout/radial6"/>
    <dgm:cxn modelId="{CB5C55AF-E57F-1D4B-9B70-BAE1C03E4F3D}" type="presParOf" srcId="{078F7840-68ED-44D3-9817-359CF8321A3A}" destId="{6DDE55F0-F4AF-4880-B5DA-2919E79DBE22}" srcOrd="15" destOrd="0" presId="urn:microsoft.com/office/officeart/2005/8/layout/radial6"/>
    <dgm:cxn modelId="{5AA18B34-A3F5-7841-B66D-BA5781AC3EFF}" type="presParOf" srcId="{078F7840-68ED-44D3-9817-359CF8321A3A}" destId="{DC8D50F4-3DC1-49E9-87FB-50F9DE4698B7}" srcOrd="16" destOrd="0" presId="urn:microsoft.com/office/officeart/2005/8/layout/radial6"/>
    <dgm:cxn modelId="{CB980762-F7C7-8345-81EF-7AF8530904F3}" type="presParOf" srcId="{078F7840-68ED-44D3-9817-359CF8321A3A}" destId="{E5BEDCD4-D7B3-4166-BCFB-5460004465A7}" srcOrd="17" destOrd="0" presId="urn:microsoft.com/office/officeart/2005/8/layout/radial6"/>
    <dgm:cxn modelId="{20899BDB-5ED8-A84B-8541-8EF74B26C30A}" type="presParOf" srcId="{078F7840-68ED-44D3-9817-359CF8321A3A}" destId="{336041C9-D6FC-4112-B331-27F27BBCA7D2}" srcOrd="18" destOrd="0" presId="urn:microsoft.com/office/officeart/2005/8/layout/radial6"/>
    <dgm:cxn modelId="{34C09A7F-4220-E54E-8F09-FEE2720CD7D4}" type="presParOf" srcId="{078F7840-68ED-44D3-9817-359CF8321A3A}" destId="{CBB386E3-D24C-4D72-9352-1A5F204349D7}" srcOrd="19" destOrd="0" presId="urn:microsoft.com/office/officeart/2005/8/layout/radial6"/>
    <dgm:cxn modelId="{3C0217B5-7C15-C54A-A2A5-FB813271E24E}" type="presParOf" srcId="{078F7840-68ED-44D3-9817-359CF8321A3A}" destId="{8D339E80-F506-4066-8286-D5109AAAF8A0}" srcOrd="20" destOrd="0" presId="urn:microsoft.com/office/officeart/2005/8/layout/radial6"/>
    <dgm:cxn modelId="{F7A2BBE8-EDBF-B943-8CC8-34F91366DD63}" type="presParOf" srcId="{078F7840-68ED-44D3-9817-359CF8321A3A}" destId="{0AAB8CDD-8535-4623-AC88-3FA76F530DDD}" srcOrd="21" destOrd="0" presId="urn:microsoft.com/office/officeart/2005/8/layout/radial6"/>
    <dgm:cxn modelId="{09BADBB6-59CB-884E-979D-8DDA7FF0F1FA}" type="presParOf" srcId="{078F7840-68ED-44D3-9817-359CF8321A3A}" destId="{176EC21D-E281-4169-86E0-B9BC8400BD1E}" srcOrd="22" destOrd="0" presId="urn:microsoft.com/office/officeart/2005/8/layout/radial6"/>
    <dgm:cxn modelId="{4C596D5A-510F-FA42-945B-ED2FE858EFFD}" type="presParOf" srcId="{078F7840-68ED-44D3-9817-359CF8321A3A}" destId="{EBEBADFF-691D-4E2F-8848-7F9E27D7C24F}" srcOrd="23" destOrd="0" presId="urn:microsoft.com/office/officeart/2005/8/layout/radial6"/>
    <dgm:cxn modelId="{D4D36FE5-6635-A74E-A7EC-D621D945AD38}" type="presParOf" srcId="{078F7840-68ED-44D3-9817-359CF8321A3A}" destId="{6E9E76C5-A458-4EF5-84F1-0FC2382A443C}" srcOrd="24" destOrd="0" presId="urn:microsoft.com/office/officeart/2005/8/layout/radial6"/>
    <dgm:cxn modelId="{10326106-474D-584B-9FE4-4694091880F7}" type="presParOf" srcId="{078F7840-68ED-44D3-9817-359CF8321A3A}" destId="{929159A2-5D01-4ECE-BE67-506612053088}" srcOrd="25" destOrd="0" presId="urn:microsoft.com/office/officeart/2005/8/layout/radial6"/>
    <dgm:cxn modelId="{64FD25AD-4D36-D749-84FF-833ED42CDD27}" type="presParOf" srcId="{078F7840-68ED-44D3-9817-359CF8321A3A}" destId="{C05CE0EE-64C2-4553-AE9D-5AA33A60F0CA}" srcOrd="26" destOrd="0" presId="urn:microsoft.com/office/officeart/2005/8/layout/radial6"/>
    <dgm:cxn modelId="{A70978B5-23A9-714E-BABB-A0590A7F264C}" type="presParOf" srcId="{078F7840-68ED-44D3-9817-359CF8321A3A}" destId="{F18DE043-752D-4BD1-8EDA-20F87E6A247D}" srcOrd="27" destOrd="0" presId="urn:microsoft.com/office/officeart/2005/8/layout/radial6"/>
    <dgm:cxn modelId="{C2CA26E9-28B3-1641-80D7-B8A77DFB8A30}" type="presParOf" srcId="{078F7840-68ED-44D3-9817-359CF8321A3A}" destId="{D03B9681-16A7-47CE-9CB7-E65DE63C48BB}" srcOrd="28" destOrd="0" presId="urn:microsoft.com/office/officeart/2005/8/layout/radial6"/>
    <dgm:cxn modelId="{B3A692DC-982F-D347-9153-6BD3F2F83964}" type="presParOf" srcId="{078F7840-68ED-44D3-9817-359CF8321A3A}" destId="{57F6EDF6-5E7D-4D31-819E-DA1DCD2BBBAE}" srcOrd="29" destOrd="0" presId="urn:microsoft.com/office/officeart/2005/8/layout/radial6"/>
    <dgm:cxn modelId="{DCD34670-40A0-2443-B008-0CD135CF4E54}" type="presParOf" srcId="{078F7840-68ED-44D3-9817-359CF8321A3A}" destId="{CBFCAC00-ABF1-4026-BB54-2FC58E829455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CAC00-ABF1-4026-BB54-2FC58E829455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14040000"/>
            <a:gd name="adj2" fmla="val 1620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DE043-752D-4BD1-8EDA-20F87E6A247D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11880000"/>
            <a:gd name="adj2" fmla="val 1404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9E76C5-A458-4EF5-84F1-0FC2382A443C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9720000"/>
            <a:gd name="adj2" fmla="val 1188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B8CDD-8535-4623-AC88-3FA76F530DDD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7560000"/>
            <a:gd name="adj2" fmla="val 972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41C9-D6FC-4112-B331-27F27BBCA7D2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5400000"/>
            <a:gd name="adj2" fmla="val 756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DE55F0-F4AF-4880-B5DA-2919E79DBE22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3240000"/>
            <a:gd name="adj2" fmla="val 540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30DAA-76E4-49EE-83FD-47F469DCC9AE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1080000"/>
            <a:gd name="adj2" fmla="val 324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A6F7C-8A87-4FF7-A4A7-1DC39AC67D7A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20520000"/>
            <a:gd name="adj2" fmla="val 108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C462A-07C6-4798-9DC1-00D694763783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18360000"/>
            <a:gd name="adj2" fmla="val 2052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A0491-29D0-41F7-9A33-1632676EA4F3}">
      <dsp:nvSpPr>
        <dsp:cNvPr id="0" name=""/>
        <dsp:cNvSpPr/>
      </dsp:nvSpPr>
      <dsp:spPr>
        <a:xfrm>
          <a:off x="1225775" y="425675"/>
          <a:ext cx="4787449" cy="4787449"/>
        </a:xfrm>
        <a:prstGeom prst="blockArc">
          <a:avLst>
            <a:gd name="adj1" fmla="val 16200000"/>
            <a:gd name="adj2" fmla="val 18360000"/>
            <a:gd name="adj3" fmla="val 2754"/>
          </a:avLst>
        </a:prstGeom>
        <a:solidFill>
          <a:schemeClr val="tx2">
            <a:lumMod val="65000"/>
            <a:lumOff val="3500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AC0AF9-2B54-4DD2-B359-37B176322C45}">
      <dsp:nvSpPr>
        <dsp:cNvPr id="0" name=""/>
        <dsp:cNvSpPr/>
      </dsp:nvSpPr>
      <dsp:spPr>
        <a:xfrm>
          <a:off x="2546060" y="1733590"/>
          <a:ext cx="2165670" cy="2165670"/>
        </a:xfrm>
        <a:prstGeom prst="ellipse">
          <a:avLst/>
        </a:prstGeom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30" baseline="0" dirty="0" smtClean="0">
              <a:solidFill>
                <a:schemeClr val="bg2"/>
              </a:solidFill>
              <a:effectLst/>
              <a:latin typeface="Century Gothic" panose="020B0502020202020204" pitchFamily="34" charset="0"/>
            </a:rPr>
            <a:t>UNLV School of Medicine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pc="-130" baseline="0" dirty="0" smtClean="0">
              <a:solidFill>
                <a:schemeClr val="bg2"/>
              </a:solidFill>
              <a:effectLst/>
              <a:latin typeface="Century Gothic" panose="020B0502020202020204" pitchFamily="34" charset="0"/>
            </a:rPr>
            <a:t>and other HP Schools</a:t>
          </a:r>
          <a:endParaRPr lang="en-US" sz="2000" b="0" kern="1200" spc="-130" baseline="0" dirty="0">
            <a:solidFill>
              <a:schemeClr val="bg2"/>
            </a:solidFill>
            <a:effectLst/>
            <a:latin typeface="Century Gothic" panose="020B0502020202020204" pitchFamily="34" charset="0"/>
          </a:endParaRPr>
        </a:p>
      </dsp:txBody>
      <dsp:txXfrm>
        <a:off x="2863215" y="2050745"/>
        <a:ext cx="1531360" cy="1531360"/>
      </dsp:txXfrm>
    </dsp:sp>
    <dsp:sp modelId="{AE516976-C362-4B3B-A896-099397B49931}">
      <dsp:nvSpPr>
        <dsp:cNvPr id="0" name=""/>
        <dsp:cNvSpPr/>
      </dsp:nvSpPr>
      <dsp:spPr>
        <a:xfrm>
          <a:off x="2979419" y="-96129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UMC</a:t>
          </a:r>
          <a:endParaRPr lang="en-US" sz="20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3166894" y="66357"/>
        <a:ext cx="905210" cy="784551"/>
      </dsp:txXfrm>
    </dsp:sp>
    <dsp:sp modelId="{F2469118-8470-4EF9-82A5-BD212BEA0A8B}">
      <dsp:nvSpPr>
        <dsp:cNvPr id="0" name=""/>
        <dsp:cNvSpPr/>
      </dsp:nvSpPr>
      <dsp:spPr>
        <a:xfrm>
          <a:off x="4367044" y="354736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Private Hospitals</a:t>
          </a:r>
          <a:endParaRPr lang="en-US" sz="18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4554519" y="517222"/>
        <a:ext cx="905210" cy="784551"/>
      </dsp:txXfrm>
    </dsp:sp>
    <dsp:sp modelId="{47B39715-D2CE-4B77-AB4D-903478657535}">
      <dsp:nvSpPr>
        <dsp:cNvPr id="0" name=""/>
        <dsp:cNvSpPr/>
      </dsp:nvSpPr>
      <dsp:spPr>
        <a:xfrm>
          <a:off x="5224643" y="1535120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30" baseline="0" smtClean="0">
              <a:solidFill>
                <a:schemeClr val="bg2"/>
              </a:solidFill>
              <a:latin typeface="Century Gothic" panose="020B0502020202020204" pitchFamily="34" charset="0"/>
            </a:rPr>
            <a:t>Rehab Facilities</a:t>
          </a:r>
          <a:endParaRPr lang="en-US" sz="18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5412118" y="1697606"/>
        <a:ext cx="905210" cy="784551"/>
      </dsp:txXfrm>
    </dsp:sp>
    <dsp:sp modelId="{23B97D99-8DAA-4C57-967E-4CD688BC9BD4}">
      <dsp:nvSpPr>
        <dsp:cNvPr id="0" name=""/>
        <dsp:cNvSpPr/>
      </dsp:nvSpPr>
      <dsp:spPr>
        <a:xfrm>
          <a:off x="5224643" y="2994155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Nursing Homes</a:t>
          </a:r>
          <a:endParaRPr lang="en-US" sz="18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5412118" y="3156641"/>
        <a:ext cx="905210" cy="784551"/>
      </dsp:txXfrm>
    </dsp:sp>
    <dsp:sp modelId="{633C97CF-CE2A-44E5-9960-81350FDEF950}">
      <dsp:nvSpPr>
        <dsp:cNvPr id="0" name=""/>
        <dsp:cNvSpPr/>
      </dsp:nvSpPr>
      <dsp:spPr>
        <a:xfrm>
          <a:off x="4367044" y="4174539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UNSOM, </a:t>
          </a:r>
          <a:r>
            <a:rPr lang="en-US" sz="1600" b="1" kern="1200" spc="-130" baseline="0" dirty="0" err="1" smtClean="0">
              <a:solidFill>
                <a:schemeClr val="bg2"/>
              </a:solidFill>
              <a:latin typeface="Century Gothic" panose="020B0502020202020204" pitchFamily="34" charset="0"/>
            </a:rPr>
            <a:t>Roseman</a:t>
          </a:r>
          <a:r>
            <a:rPr lang="en-US" sz="16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, </a:t>
          </a:r>
          <a:r>
            <a:rPr lang="en-US" sz="1600" b="1" kern="1200" spc="-130" baseline="0" dirty="0" err="1" smtClean="0">
              <a:solidFill>
                <a:schemeClr val="bg2"/>
              </a:solidFill>
              <a:latin typeface="Century Gothic" panose="020B0502020202020204" pitchFamily="34" charset="0"/>
            </a:rPr>
            <a:t>Touro</a:t>
          </a:r>
          <a:endParaRPr lang="en-US" sz="16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4554519" y="4337025"/>
        <a:ext cx="905210" cy="784551"/>
      </dsp:txXfrm>
    </dsp:sp>
    <dsp:sp modelId="{DC8D50F4-3DC1-49E9-87FB-50F9DE4698B7}">
      <dsp:nvSpPr>
        <dsp:cNvPr id="0" name=""/>
        <dsp:cNvSpPr/>
      </dsp:nvSpPr>
      <dsp:spPr>
        <a:xfrm>
          <a:off x="2979419" y="4625405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Public Health</a:t>
          </a:r>
          <a:endParaRPr lang="en-US" sz="18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3166894" y="4787891"/>
        <a:ext cx="905210" cy="784551"/>
      </dsp:txXfrm>
    </dsp:sp>
    <dsp:sp modelId="{CBB386E3-D24C-4D72-9352-1A5F204349D7}">
      <dsp:nvSpPr>
        <dsp:cNvPr id="0" name=""/>
        <dsp:cNvSpPr/>
      </dsp:nvSpPr>
      <dsp:spPr>
        <a:xfrm>
          <a:off x="1591795" y="4174539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Research Institutes</a:t>
          </a:r>
          <a:endParaRPr lang="en-US" sz="17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1779270" y="4337025"/>
        <a:ext cx="905210" cy="784551"/>
      </dsp:txXfrm>
    </dsp:sp>
    <dsp:sp modelId="{176EC21D-E281-4169-86E0-B9BC8400BD1E}">
      <dsp:nvSpPr>
        <dsp:cNvPr id="0" name=""/>
        <dsp:cNvSpPr/>
      </dsp:nvSpPr>
      <dsp:spPr>
        <a:xfrm>
          <a:off x="734196" y="2994155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Community Health Centers</a:t>
          </a:r>
          <a:endParaRPr lang="en-US" sz="14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921671" y="3156641"/>
        <a:ext cx="905210" cy="784551"/>
      </dsp:txXfrm>
    </dsp:sp>
    <dsp:sp modelId="{929159A2-5D01-4ECE-BE67-506612053088}">
      <dsp:nvSpPr>
        <dsp:cNvPr id="0" name=""/>
        <dsp:cNvSpPr/>
      </dsp:nvSpPr>
      <dsp:spPr>
        <a:xfrm>
          <a:off x="734196" y="1535120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Physician Practices</a:t>
          </a:r>
          <a:endParaRPr lang="en-US" sz="17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921671" y="1697606"/>
        <a:ext cx="905210" cy="784551"/>
      </dsp:txXfrm>
    </dsp:sp>
    <dsp:sp modelId="{D03B9681-16A7-47CE-9CB7-E65DE63C48BB}">
      <dsp:nvSpPr>
        <dsp:cNvPr id="0" name=""/>
        <dsp:cNvSpPr/>
      </dsp:nvSpPr>
      <dsp:spPr>
        <a:xfrm>
          <a:off x="1591795" y="354736"/>
          <a:ext cx="1280160" cy="1109523"/>
        </a:xfrm>
        <a:prstGeom prst="ellipse">
          <a:avLst/>
        </a:prstGeom>
        <a:solidFill>
          <a:srgbClr val="C1020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30" baseline="0" dirty="0" smtClean="0">
              <a:solidFill>
                <a:schemeClr val="bg2"/>
              </a:solidFill>
              <a:latin typeface="Century Gothic" panose="020B0502020202020204" pitchFamily="34" charset="0"/>
            </a:rPr>
            <a:t>VA Southern NV</a:t>
          </a:r>
          <a:endParaRPr lang="en-US" sz="1800" b="1" kern="1200" spc="-130" baseline="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1779270" y="517222"/>
        <a:ext cx="905210" cy="784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E1A0E799-40D2-40F8-8A5C-AAE898D9AF7E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7AD7407F-B340-4143-88EF-C958CAB2C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1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85677ABD-58C0-45B7-A50C-D2982937C791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1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34FBB66D-73E0-4E52-A1AE-6C504F07C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5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8141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16282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24423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32564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40705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846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988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129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B66D-73E0-4E52-A1AE-6C504F07CD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3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B66D-73E0-4E52-A1AE-6C504F07CD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3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B66D-73E0-4E52-A1AE-6C504F07CD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B66D-73E0-4E52-A1AE-6C504F07CD4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/>
          <a:stretch/>
        </p:blipFill>
        <p:spPr>
          <a:xfrm>
            <a:off x="0" y="1"/>
            <a:ext cx="9144000" cy="71297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8942"/>
            <a:ext cx="8534400" cy="891637"/>
          </a:xfrm>
          <a:custGeom>
            <a:avLst/>
            <a:gdLst>
              <a:gd name="connsiteX0" fmla="*/ 0 w 8534400"/>
              <a:gd name="connsiteY0" fmla="*/ 0 h 861359"/>
              <a:gd name="connsiteX1" fmla="*/ 8534400 w 8534400"/>
              <a:gd name="connsiteY1" fmla="*/ 0 h 861359"/>
              <a:gd name="connsiteX2" fmla="*/ 8534400 w 8534400"/>
              <a:gd name="connsiteY2" fmla="*/ 861359 h 861359"/>
              <a:gd name="connsiteX3" fmla="*/ 0 w 8534400"/>
              <a:gd name="connsiteY3" fmla="*/ 861359 h 861359"/>
              <a:gd name="connsiteX4" fmla="*/ 0 w 8534400"/>
              <a:gd name="connsiteY4" fmla="*/ 0 h 861359"/>
              <a:gd name="connsiteX0" fmla="*/ 0 w 8534400"/>
              <a:gd name="connsiteY0" fmla="*/ 0 h 903748"/>
              <a:gd name="connsiteX1" fmla="*/ 8534400 w 8534400"/>
              <a:gd name="connsiteY1" fmla="*/ 0 h 903748"/>
              <a:gd name="connsiteX2" fmla="*/ 7553389 w 8534400"/>
              <a:gd name="connsiteY2" fmla="*/ 903748 h 903748"/>
              <a:gd name="connsiteX3" fmla="*/ 0 w 8534400"/>
              <a:gd name="connsiteY3" fmla="*/ 861359 h 903748"/>
              <a:gd name="connsiteX4" fmla="*/ 0 w 8534400"/>
              <a:gd name="connsiteY4" fmla="*/ 0 h 903748"/>
              <a:gd name="connsiteX0" fmla="*/ 0 w 8534400"/>
              <a:gd name="connsiteY0" fmla="*/ 0 h 897693"/>
              <a:gd name="connsiteX1" fmla="*/ 8534400 w 8534400"/>
              <a:gd name="connsiteY1" fmla="*/ 0 h 897693"/>
              <a:gd name="connsiteX2" fmla="*/ 7553389 w 8534400"/>
              <a:gd name="connsiteY2" fmla="*/ 897693 h 897693"/>
              <a:gd name="connsiteX3" fmla="*/ 0 w 8534400"/>
              <a:gd name="connsiteY3" fmla="*/ 861359 h 897693"/>
              <a:gd name="connsiteX4" fmla="*/ 0 w 8534400"/>
              <a:gd name="connsiteY4" fmla="*/ 0 h 897693"/>
              <a:gd name="connsiteX0" fmla="*/ 0 w 8534400"/>
              <a:gd name="connsiteY0" fmla="*/ 0 h 891637"/>
              <a:gd name="connsiteX1" fmla="*/ 8534400 w 8534400"/>
              <a:gd name="connsiteY1" fmla="*/ 0 h 891637"/>
              <a:gd name="connsiteX2" fmla="*/ 7559445 w 8534400"/>
              <a:gd name="connsiteY2" fmla="*/ 891637 h 891637"/>
              <a:gd name="connsiteX3" fmla="*/ 0 w 8534400"/>
              <a:gd name="connsiteY3" fmla="*/ 861359 h 891637"/>
              <a:gd name="connsiteX4" fmla="*/ 0 w 8534400"/>
              <a:gd name="connsiteY4" fmla="*/ 0 h 89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891637">
                <a:moveTo>
                  <a:pt x="0" y="0"/>
                </a:moveTo>
                <a:lnTo>
                  <a:pt x="8534400" y="0"/>
                </a:lnTo>
                <a:lnTo>
                  <a:pt x="7559445" y="891637"/>
                </a:lnTo>
                <a:lnTo>
                  <a:pt x="0" y="861359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>
            <a:solidFill>
              <a:srgbClr val="C102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74320" tIns="0" anchor="ctr" anchorCtr="0">
            <a:noAutofit/>
          </a:bodyPr>
          <a:lstStyle>
            <a:lvl1pPr marL="73262" algn="l">
              <a:spcAft>
                <a:spcPts val="0"/>
              </a:spcAft>
              <a:defRPr sz="5400" b="0" cap="none" spc="0" baseline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6" y="1371600"/>
            <a:ext cx="8451273" cy="4814047"/>
          </a:xfrm>
          <a:noFill/>
        </p:spPr>
        <p:txBody>
          <a:bodyPr/>
          <a:lstStyle>
            <a:lvl1pPr marL="375490" indent="-342838">
              <a:spcBef>
                <a:spcPts val="1200"/>
              </a:spcBef>
              <a:buClr>
                <a:srgbClr val="A20000"/>
              </a:buClr>
              <a:buSzPct val="70000"/>
              <a:buFont typeface="Wingdings 2" panose="05020102010507070707" pitchFamily="18" charset="2"/>
              <a:buChar char="Ë"/>
              <a:defRPr sz="2800" b="0">
                <a:latin typeface="Century Gothic" pitchFamily="34" charset="0"/>
              </a:defRPr>
            </a:lvl1pPr>
            <a:lvl2pPr>
              <a:spcBef>
                <a:spcPts val="1200"/>
              </a:spcBef>
              <a:buSzPct val="100000"/>
              <a:buFont typeface="Arial" pitchFamily="34" charset="0"/>
              <a:buChar char="•"/>
              <a:defRPr sz="2600">
                <a:latin typeface="Century Gothic" pitchFamily="34" charset="0"/>
              </a:defRPr>
            </a:lvl2pPr>
            <a:lvl3pPr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−"/>
              <a:defRPr sz="2200">
                <a:latin typeface="Century Gothic" pitchFamily="34" charset="0"/>
              </a:defRPr>
            </a:lvl3pPr>
            <a:lvl4pPr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600">
                <a:latin typeface="Century Gothic" pitchFamily="34" charset="0"/>
              </a:defRPr>
            </a:lvl4pPr>
            <a:lvl5pPr>
              <a:spcBef>
                <a:spcPts val="1200"/>
              </a:spcBef>
              <a:defRPr sz="1600">
                <a:latin typeface="Century Gothic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6" name="Picture 2" descr="C:\Users\Daniel Coyle\Google Drive\Med School Presentation\Images\School of Medicine_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48400"/>
            <a:ext cx="3278448" cy="477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0482-A01D-E346-A8A4-78A31E329A12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2016-B38C-3F40-B4F4-BEF009158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6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40"/>
            <a:ext cx="7467600" cy="1143000"/>
          </a:xfrm>
          <a:prstGeom prst="rect">
            <a:avLst/>
          </a:prstGeom>
        </p:spPr>
        <p:txBody>
          <a:bodyPr vert="horz" lIns="40814" tIns="40814" rIns="40814" bIns="40814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7467600" cy="4525963"/>
          </a:xfrm>
          <a:prstGeom prst="rect">
            <a:avLst/>
          </a:prstGeom>
        </p:spPr>
        <p:txBody>
          <a:bodyPr vert="horz" lIns="81628" tIns="40814" rIns="81628" bIns="4081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81628" tIns="40814" rIns="81628" bIns="0" anchor="b"/>
          <a:lstStyle>
            <a:lvl1pPr algn="l" eaLnBrk="1" latinLnBrk="0" hangingPunct="1">
              <a:defRPr kumimoji="0"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40814" rIns="0" bIns="0" anchor="b"/>
          <a:lstStyle>
            <a:lvl1pPr algn="ctr" eaLnBrk="1" latinLnBrk="0" hangingPunct="1">
              <a:defRPr kumimoji="0"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" t="535" r="-282" b="2744"/>
          <a:stretch/>
        </p:blipFill>
        <p:spPr>
          <a:xfrm>
            <a:off x="2" y="0"/>
            <a:ext cx="9178255" cy="68961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78" r:id="rId2"/>
    <p:sldLayoutId id="2147483893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75490" indent="-34283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4863" indent="-244884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10" indent="-228559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95" indent="-212233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30540" indent="-163257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18285" indent="-163257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14192" indent="-163257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10100" indent="-163257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81519" indent="-163257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29" y="401170"/>
            <a:ext cx="7610473" cy="1434673"/>
          </a:xfrm>
          <a:custGeom>
            <a:avLst/>
            <a:gdLst>
              <a:gd name="connsiteX0" fmla="*/ 0 w 8534400"/>
              <a:gd name="connsiteY0" fmla="*/ 0 h 861359"/>
              <a:gd name="connsiteX1" fmla="*/ 8534400 w 8534400"/>
              <a:gd name="connsiteY1" fmla="*/ 0 h 861359"/>
              <a:gd name="connsiteX2" fmla="*/ 8534400 w 8534400"/>
              <a:gd name="connsiteY2" fmla="*/ 861359 h 861359"/>
              <a:gd name="connsiteX3" fmla="*/ 0 w 8534400"/>
              <a:gd name="connsiteY3" fmla="*/ 861359 h 861359"/>
              <a:gd name="connsiteX4" fmla="*/ 0 w 8534400"/>
              <a:gd name="connsiteY4" fmla="*/ 0 h 861359"/>
              <a:gd name="connsiteX0" fmla="*/ 0 w 8534400"/>
              <a:gd name="connsiteY0" fmla="*/ 0 h 903748"/>
              <a:gd name="connsiteX1" fmla="*/ 8534400 w 8534400"/>
              <a:gd name="connsiteY1" fmla="*/ 0 h 903748"/>
              <a:gd name="connsiteX2" fmla="*/ 7553389 w 8534400"/>
              <a:gd name="connsiteY2" fmla="*/ 903748 h 903748"/>
              <a:gd name="connsiteX3" fmla="*/ 0 w 8534400"/>
              <a:gd name="connsiteY3" fmla="*/ 861359 h 903748"/>
              <a:gd name="connsiteX4" fmla="*/ 0 w 8534400"/>
              <a:gd name="connsiteY4" fmla="*/ 0 h 903748"/>
              <a:gd name="connsiteX0" fmla="*/ 0 w 8534400"/>
              <a:gd name="connsiteY0" fmla="*/ 0 h 897693"/>
              <a:gd name="connsiteX1" fmla="*/ 8534400 w 8534400"/>
              <a:gd name="connsiteY1" fmla="*/ 0 h 897693"/>
              <a:gd name="connsiteX2" fmla="*/ 7553389 w 8534400"/>
              <a:gd name="connsiteY2" fmla="*/ 897693 h 897693"/>
              <a:gd name="connsiteX3" fmla="*/ 0 w 8534400"/>
              <a:gd name="connsiteY3" fmla="*/ 861359 h 897693"/>
              <a:gd name="connsiteX4" fmla="*/ 0 w 8534400"/>
              <a:gd name="connsiteY4" fmla="*/ 0 h 897693"/>
              <a:gd name="connsiteX0" fmla="*/ 0 w 8534400"/>
              <a:gd name="connsiteY0" fmla="*/ 0 h 891637"/>
              <a:gd name="connsiteX1" fmla="*/ 8534400 w 8534400"/>
              <a:gd name="connsiteY1" fmla="*/ 0 h 891637"/>
              <a:gd name="connsiteX2" fmla="*/ 7559445 w 8534400"/>
              <a:gd name="connsiteY2" fmla="*/ 891637 h 891637"/>
              <a:gd name="connsiteX3" fmla="*/ 0 w 8534400"/>
              <a:gd name="connsiteY3" fmla="*/ 861359 h 891637"/>
              <a:gd name="connsiteX4" fmla="*/ 0 w 8534400"/>
              <a:gd name="connsiteY4" fmla="*/ 0 h 891637"/>
              <a:gd name="connsiteX0" fmla="*/ 0 w 8534400"/>
              <a:gd name="connsiteY0" fmla="*/ 0 h 865469"/>
              <a:gd name="connsiteX1" fmla="*/ 8534400 w 8534400"/>
              <a:gd name="connsiteY1" fmla="*/ 0 h 865469"/>
              <a:gd name="connsiteX2" fmla="*/ 7566009 w 8534400"/>
              <a:gd name="connsiteY2" fmla="*/ 865469 h 865469"/>
              <a:gd name="connsiteX3" fmla="*/ 0 w 8534400"/>
              <a:gd name="connsiteY3" fmla="*/ 861359 h 865469"/>
              <a:gd name="connsiteX4" fmla="*/ 0 w 8534400"/>
              <a:gd name="connsiteY4" fmla="*/ 0 h 865469"/>
              <a:gd name="connsiteX0" fmla="*/ 0 w 8534400"/>
              <a:gd name="connsiteY0" fmla="*/ 0 h 862198"/>
              <a:gd name="connsiteX1" fmla="*/ 8534400 w 8534400"/>
              <a:gd name="connsiteY1" fmla="*/ 0 h 862198"/>
              <a:gd name="connsiteX2" fmla="*/ 7211572 w 8534400"/>
              <a:gd name="connsiteY2" fmla="*/ 862198 h 862198"/>
              <a:gd name="connsiteX3" fmla="*/ 0 w 8534400"/>
              <a:gd name="connsiteY3" fmla="*/ 861359 h 862198"/>
              <a:gd name="connsiteX4" fmla="*/ 0 w 8534400"/>
              <a:gd name="connsiteY4" fmla="*/ 0 h 8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862198">
                <a:moveTo>
                  <a:pt x="0" y="0"/>
                </a:moveTo>
                <a:lnTo>
                  <a:pt x="8534400" y="0"/>
                </a:lnTo>
                <a:lnTo>
                  <a:pt x="7211572" y="862198"/>
                </a:lnTo>
                <a:lnTo>
                  <a:pt x="0" y="861359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 w="55000" cap="flat" cmpd="thickThin" algn="ctr">
            <a:solidFill>
              <a:srgbClr val="C1020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274320" tIns="0" rIns="40814" bIns="40814" anchor="ctr" anchorCtr="0">
            <a:noAutofit/>
          </a:bodyPr>
          <a:lstStyle>
            <a:lvl1pPr marL="73262" algn="l" rtl="0" eaLnBrk="1" latinLnBrk="0" hangingPunct="1">
              <a:spcBef>
                <a:spcPct val="0"/>
              </a:spcBef>
              <a:spcAft>
                <a:spcPts val="0"/>
              </a:spcAft>
              <a:buNone/>
              <a:defRPr kumimoji="0" sz="5400" b="0" kern="1200" cap="none" spc="0" baseline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defTabSz="914400"/>
            <a:r>
              <a:rPr lang="en-US" dirty="0" smtClean="0">
                <a:ln w="10541" cmpd="sng">
                  <a:noFill/>
                  <a:prstDash val="solid"/>
                </a:ln>
                <a:noFill/>
                <a:effectLst/>
              </a:rPr>
              <a:t>Click to edit Master title style</a:t>
            </a:r>
            <a:endParaRPr lang="en-US" dirty="0">
              <a:ln w="10541" cmpd="sng">
                <a:noFill/>
                <a:prstDash val="solid"/>
              </a:ln>
              <a:noFill/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25" y="5486400"/>
            <a:ext cx="3733800" cy="1489750"/>
          </a:xfrm>
          <a:prstGeom prst="rect">
            <a:avLst/>
          </a:prstGeom>
          <a:noFill/>
        </p:spPr>
        <p:txBody>
          <a:bodyPr wrap="square" lIns="73262" tIns="36631" rIns="73262" bIns="36631">
            <a:spAutoFit/>
          </a:bodyPr>
          <a:lstStyle/>
          <a:p>
            <a:pPr marL="375490" indent="-342838" defTabSz="732617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C10202"/>
                </a:solidFill>
                <a:latin typeface="Century Gothic" pitchFamily="34" charset="0"/>
              </a:rPr>
              <a:t>Barbara Atkinson, M.D.</a:t>
            </a:r>
          </a:p>
          <a:p>
            <a:pPr marL="375490" indent="-342838" defTabSz="732617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000" i="1" dirty="0" smtClean="0">
                <a:solidFill>
                  <a:srgbClr val="C10202"/>
                </a:solidFill>
                <a:latin typeface="Century Gothic" pitchFamily="34" charset="0"/>
              </a:rPr>
              <a:t>Founding Dean </a:t>
            </a:r>
          </a:p>
          <a:p>
            <a:pPr marL="375490" indent="-342838" defTabSz="732617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000" i="1" dirty="0" smtClean="0">
                <a:solidFill>
                  <a:srgbClr val="C10202"/>
                </a:solidFill>
                <a:latin typeface="Century Gothic" pitchFamily="34" charset="0"/>
              </a:rPr>
              <a:t>November 18, 2015</a:t>
            </a:r>
          </a:p>
          <a:p>
            <a:pPr marL="375490" indent="-342838" defTabSz="732617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000" i="1" dirty="0" smtClean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4140" y="2552700"/>
            <a:ext cx="93515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UNLV School of Medicine:</a:t>
            </a:r>
          </a:p>
          <a:p>
            <a:pPr algn="ctr"/>
            <a:r>
              <a:rPr lang="en-US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Vision for the Future</a:t>
            </a:r>
            <a:endParaRPr lang="en-US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6200"/>
            <a:ext cx="6259675" cy="3326258"/>
          </a:xfrm>
          <a:prstGeom prst="rect">
            <a:avLst/>
          </a:prstGeom>
        </p:spPr>
      </p:pic>
      <p:pic>
        <p:nvPicPr>
          <p:cNvPr id="7" name="Picture 2" descr="C:\Users\Daniel Coyle\Google Drive\Med School Presentation\Images\School of Medicine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1" y="727230"/>
            <a:ext cx="5370067" cy="782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cdn1.iconfinder.com/data/icons/windows-8-metro-style/512/diplom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2855941"/>
            <a:ext cx="533399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allelogram 5"/>
          <p:cNvSpPr/>
          <p:nvPr/>
        </p:nvSpPr>
        <p:spPr>
          <a:xfrm rot="20444766">
            <a:off x="-791395" y="2790803"/>
            <a:ext cx="11059762" cy="2451140"/>
          </a:xfrm>
          <a:prstGeom prst="parallelogram">
            <a:avLst/>
          </a:prstGeom>
          <a:gradFill flip="none" rotWithShape="1">
            <a:gsLst>
              <a:gs pos="0">
                <a:schemeClr val="tx2">
                  <a:lumMod val="65000"/>
                  <a:lumOff val="3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2">
                  <a:lumMod val="9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megaicons.net/static/img/icons_sizes/8/178/512/business-graduation-cap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81" y="3004239"/>
            <a:ext cx="702587" cy="6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flaticon.com/png/256/43517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1" y="3397033"/>
            <a:ext cx="678181" cy="55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gaicons.net/static/img/icons_title/8/178/title/medicine-doctor-suitecase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14" y="2566844"/>
            <a:ext cx="534361" cy="5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icon2s.com/wp-content/uploads/2013/07/black-white-metro-stethoscope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56" y="2111076"/>
            <a:ext cx="559330" cy="5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.flaticon.com/png/256/4373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68" y="1678538"/>
            <a:ext cx="569534" cy="5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 rot="5400000">
            <a:off x="-342285" y="4400262"/>
            <a:ext cx="2045457" cy="1118660"/>
          </a:xfrm>
          <a:custGeom>
            <a:avLst/>
            <a:gdLst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41910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90902 w 2089151"/>
              <a:gd name="connsiteY4" fmla="*/ 1214598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74789 w 2089151"/>
              <a:gd name="connsiteY4" fmla="*/ 1214598 h 1219201"/>
              <a:gd name="connsiteX5" fmla="*/ 0 w 2089151"/>
              <a:gd name="connsiteY5" fmla="*/ 0 h 1219201"/>
              <a:gd name="connsiteX0" fmla="*/ 0 w 1960249"/>
              <a:gd name="connsiteY0" fmla="*/ 0 h 1219201"/>
              <a:gd name="connsiteX1" fmla="*/ 1479551 w 1960249"/>
              <a:gd name="connsiteY1" fmla="*/ 0 h 1219201"/>
              <a:gd name="connsiteX2" fmla="*/ 1960249 w 1960249"/>
              <a:gd name="connsiteY2" fmla="*/ 628016 h 1219201"/>
              <a:gd name="connsiteX3" fmla="*/ 1479551 w 1960249"/>
              <a:gd name="connsiteY3" fmla="*/ 1219201 h 1219201"/>
              <a:gd name="connsiteX4" fmla="*/ 374789 w 1960249"/>
              <a:gd name="connsiteY4" fmla="*/ 1214598 h 1219201"/>
              <a:gd name="connsiteX5" fmla="*/ 0 w 1960249"/>
              <a:gd name="connsiteY5" fmla="*/ 0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249" h="1219201">
                <a:moveTo>
                  <a:pt x="0" y="0"/>
                </a:moveTo>
                <a:lnTo>
                  <a:pt x="1479551" y="0"/>
                </a:lnTo>
                <a:lnTo>
                  <a:pt x="1960249" y="628016"/>
                </a:lnTo>
                <a:lnTo>
                  <a:pt x="1479551" y="1219201"/>
                </a:lnTo>
                <a:lnTo>
                  <a:pt x="374789" y="1214598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3850" y="4415908"/>
            <a:ext cx="11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K-12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16" y="6011408"/>
            <a:ext cx="1130020" cy="5045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13 years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Pentagon 11"/>
          <p:cNvSpPr/>
          <p:nvPr/>
        </p:nvSpPr>
        <p:spPr>
          <a:xfrm rot="5400000">
            <a:off x="959063" y="3952399"/>
            <a:ext cx="2045457" cy="1118660"/>
          </a:xfrm>
          <a:custGeom>
            <a:avLst/>
            <a:gdLst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41910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90902 w 2089151"/>
              <a:gd name="connsiteY4" fmla="*/ 1214598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74789 w 2089151"/>
              <a:gd name="connsiteY4" fmla="*/ 1214598 h 1219201"/>
              <a:gd name="connsiteX5" fmla="*/ 0 w 2089151"/>
              <a:gd name="connsiteY5" fmla="*/ 0 h 1219201"/>
              <a:gd name="connsiteX0" fmla="*/ 0 w 1960249"/>
              <a:gd name="connsiteY0" fmla="*/ 0 h 1219201"/>
              <a:gd name="connsiteX1" fmla="*/ 1479551 w 1960249"/>
              <a:gd name="connsiteY1" fmla="*/ 0 h 1219201"/>
              <a:gd name="connsiteX2" fmla="*/ 1960249 w 1960249"/>
              <a:gd name="connsiteY2" fmla="*/ 628016 h 1219201"/>
              <a:gd name="connsiteX3" fmla="*/ 1479551 w 1960249"/>
              <a:gd name="connsiteY3" fmla="*/ 1219201 h 1219201"/>
              <a:gd name="connsiteX4" fmla="*/ 374789 w 1960249"/>
              <a:gd name="connsiteY4" fmla="*/ 1214598 h 1219201"/>
              <a:gd name="connsiteX5" fmla="*/ 0 w 1960249"/>
              <a:gd name="connsiteY5" fmla="*/ 0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249" h="1219201">
                <a:moveTo>
                  <a:pt x="0" y="0"/>
                </a:moveTo>
                <a:lnTo>
                  <a:pt x="1479551" y="0"/>
                </a:lnTo>
                <a:lnTo>
                  <a:pt x="1960249" y="628016"/>
                </a:lnTo>
                <a:lnTo>
                  <a:pt x="1479551" y="1219201"/>
                </a:lnTo>
                <a:lnTo>
                  <a:pt x="374789" y="1214598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15198" y="3968044"/>
            <a:ext cx="111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College/</a:t>
            </a:r>
          </a:p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University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97664" y="5563544"/>
            <a:ext cx="1130020" cy="5045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-100" dirty="0">
                <a:solidFill>
                  <a:schemeClr val="bg2"/>
                </a:solidFill>
                <a:latin typeface="Century Gothic" panose="020B0502020202020204" pitchFamily="34" charset="0"/>
              </a:rPr>
              <a:t>4 years</a:t>
            </a:r>
          </a:p>
        </p:txBody>
      </p:sp>
      <p:sp>
        <p:nvSpPr>
          <p:cNvPr id="48" name="Pentagon 11"/>
          <p:cNvSpPr/>
          <p:nvPr/>
        </p:nvSpPr>
        <p:spPr>
          <a:xfrm rot="5400000">
            <a:off x="2293184" y="3467638"/>
            <a:ext cx="2045457" cy="1118660"/>
          </a:xfrm>
          <a:custGeom>
            <a:avLst/>
            <a:gdLst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41910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90902 w 2089151"/>
              <a:gd name="connsiteY4" fmla="*/ 1214598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74789 w 2089151"/>
              <a:gd name="connsiteY4" fmla="*/ 1214598 h 1219201"/>
              <a:gd name="connsiteX5" fmla="*/ 0 w 2089151"/>
              <a:gd name="connsiteY5" fmla="*/ 0 h 1219201"/>
              <a:gd name="connsiteX0" fmla="*/ 0 w 1960249"/>
              <a:gd name="connsiteY0" fmla="*/ 0 h 1219201"/>
              <a:gd name="connsiteX1" fmla="*/ 1479551 w 1960249"/>
              <a:gd name="connsiteY1" fmla="*/ 0 h 1219201"/>
              <a:gd name="connsiteX2" fmla="*/ 1960249 w 1960249"/>
              <a:gd name="connsiteY2" fmla="*/ 628016 h 1219201"/>
              <a:gd name="connsiteX3" fmla="*/ 1479551 w 1960249"/>
              <a:gd name="connsiteY3" fmla="*/ 1219201 h 1219201"/>
              <a:gd name="connsiteX4" fmla="*/ 374789 w 1960249"/>
              <a:gd name="connsiteY4" fmla="*/ 1214598 h 1219201"/>
              <a:gd name="connsiteX5" fmla="*/ 0 w 1960249"/>
              <a:gd name="connsiteY5" fmla="*/ 0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249" h="1219201">
                <a:moveTo>
                  <a:pt x="0" y="0"/>
                </a:moveTo>
                <a:lnTo>
                  <a:pt x="1479551" y="0"/>
                </a:lnTo>
                <a:lnTo>
                  <a:pt x="1960249" y="628016"/>
                </a:lnTo>
                <a:lnTo>
                  <a:pt x="1479551" y="1219201"/>
                </a:lnTo>
                <a:lnTo>
                  <a:pt x="374789" y="1214598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749319" y="3483283"/>
            <a:ext cx="111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Medical School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31785" y="5078783"/>
            <a:ext cx="1130020" cy="5045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4 years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Pentagon 11"/>
          <p:cNvSpPr/>
          <p:nvPr/>
        </p:nvSpPr>
        <p:spPr>
          <a:xfrm rot="5400000">
            <a:off x="3595903" y="3030242"/>
            <a:ext cx="2045457" cy="1118660"/>
          </a:xfrm>
          <a:custGeom>
            <a:avLst/>
            <a:gdLst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41910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90902 w 2089151"/>
              <a:gd name="connsiteY4" fmla="*/ 1214598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74789 w 2089151"/>
              <a:gd name="connsiteY4" fmla="*/ 1214598 h 1219201"/>
              <a:gd name="connsiteX5" fmla="*/ 0 w 2089151"/>
              <a:gd name="connsiteY5" fmla="*/ 0 h 1219201"/>
              <a:gd name="connsiteX0" fmla="*/ 0 w 1960249"/>
              <a:gd name="connsiteY0" fmla="*/ 0 h 1219201"/>
              <a:gd name="connsiteX1" fmla="*/ 1479551 w 1960249"/>
              <a:gd name="connsiteY1" fmla="*/ 0 h 1219201"/>
              <a:gd name="connsiteX2" fmla="*/ 1960249 w 1960249"/>
              <a:gd name="connsiteY2" fmla="*/ 628016 h 1219201"/>
              <a:gd name="connsiteX3" fmla="*/ 1479551 w 1960249"/>
              <a:gd name="connsiteY3" fmla="*/ 1219201 h 1219201"/>
              <a:gd name="connsiteX4" fmla="*/ 374789 w 1960249"/>
              <a:gd name="connsiteY4" fmla="*/ 1214598 h 1219201"/>
              <a:gd name="connsiteX5" fmla="*/ 0 w 1960249"/>
              <a:gd name="connsiteY5" fmla="*/ 0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249" h="1219201">
                <a:moveTo>
                  <a:pt x="0" y="0"/>
                </a:moveTo>
                <a:lnTo>
                  <a:pt x="1479551" y="0"/>
                </a:lnTo>
                <a:lnTo>
                  <a:pt x="1960249" y="628016"/>
                </a:lnTo>
                <a:lnTo>
                  <a:pt x="1479551" y="1219201"/>
                </a:lnTo>
                <a:lnTo>
                  <a:pt x="374789" y="1214598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34504" y="4641387"/>
            <a:ext cx="1130020" cy="5045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3-7 years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Pentagon 11"/>
          <p:cNvSpPr/>
          <p:nvPr/>
        </p:nvSpPr>
        <p:spPr>
          <a:xfrm rot="5400000">
            <a:off x="4910359" y="2579811"/>
            <a:ext cx="2045457" cy="1118660"/>
          </a:xfrm>
          <a:custGeom>
            <a:avLst/>
            <a:gdLst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419100 w 2089151"/>
              <a:gd name="connsiteY4" fmla="*/ 1219201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90902 w 2089151"/>
              <a:gd name="connsiteY4" fmla="*/ 1214598 h 1219201"/>
              <a:gd name="connsiteX5" fmla="*/ 0 w 2089151"/>
              <a:gd name="connsiteY5" fmla="*/ 0 h 1219201"/>
              <a:gd name="connsiteX0" fmla="*/ 0 w 2089151"/>
              <a:gd name="connsiteY0" fmla="*/ 0 h 1219201"/>
              <a:gd name="connsiteX1" fmla="*/ 1479551 w 2089151"/>
              <a:gd name="connsiteY1" fmla="*/ 0 h 1219201"/>
              <a:gd name="connsiteX2" fmla="*/ 2089151 w 2089151"/>
              <a:gd name="connsiteY2" fmla="*/ 609601 h 1219201"/>
              <a:gd name="connsiteX3" fmla="*/ 1479551 w 2089151"/>
              <a:gd name="connsiteY3" fmla="*/ 1219201 h 1219201"/>
              <a:gd name="connsiteX4" fmla="*/ 374789 w 2089151"/>
              <a:gd name="connsiteY4" fmla="*/ 1214598 h 1219201"/>
              <a:gd name="connsiteX5" fmla="*/ 0 w 2089151"/>
              <a:gd name="connsiteY5" fmla="*/ 0 h 1219201"/>
              <a:gd name="connsiteX0" fmla="*/ 0 w 1960249"/>
              <a:gd name="connsiteY0" fmla="*/ 0 h 1219201"/>
              <a:gd name="connsiteX1" fmla="*/ 1479551 w 1960249"/>
              <a:gd name="connsiteY1" fmla="*/ 0 h 1219201"/>
              <a:gd name="connsiteX2" fmla="*/ 1960249 w 1960249"/>
              <a:gd name="connsiteY2" fmla="*/ 628016 h 1219201"/>
              <a:gd name="connsiteX3" fmla="*/ 1479551 w 1960249"/>
              <a:gd name="connsiteY3" fmla="*/ 1219201 h 1219201"/>
              <a:gd name="connsiteX4" fmla="*/ 374789 w 1960249"/>
              <a:gd name="connsiteY4" fmla="*/ 1214598 h 1219201"/>
              <a:gd name="connsiteX5" fmla="*/ 0 w 1960249"/>
              <a:gd name="connsiteY5" fmla="*/ 0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249" h="1219201">
                <a:moveTo>
                  <a:pt x="0" y="0"/>
                </a:moveTo>
                <a:lnTo>
                  <a:pt x="1479551" y="0"/>
                </a:lnTo>
                <a:lnTo>
                  <a:pt x="1960249" y="628016"/>
                </a:lnTo>
                <a:lnTo>
                  <a:pt x="1479551" y="1219201"/>
                </a:lnTo>
                <a:lnTo>
                  <a:pt x="374789" y="1214598"/>
                </a:lnTo>
                <a:lnTo>
                  <a:pt x="0" y="0"/>
                </a:lnTo>
                <a:close/>
              </a:path>
            </a:pathLst>
          </a:custGeom>
          <a:solidFill>
            <a:srgbClr val="C102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59301" y="3130502"/>
            <a:ext cx="111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Residency</a:t>
            </a:r>
          </a:p>
          <a:p>
            <a:pPr algn="ctr"/>
            <a:r>
              <a:rPr lang="en-US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(GME)</a:t>
            </a:r>
            <a:endParaRPr lang="en-US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48960" y="4190956"/>
            <a:ext cx="1130020" cy="5045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1-2 years</a:t>
            </a:r>
            <a:endParaRPr lang="en-US" sz="18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79985" y="2586736"/>
            <a:ext cx="111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Fellowship</a:t>
            </a:r>
          </a:p>
          <a:p>
            <a:pPr algn="ctr"/>
            <a:r>
              <a:rPr lang="en-US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(GME)</a:t>
            </a:r>
            <a:endParaRPr lang="en-US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71341" y="3009402"/>
            <a:ext cx="1447799" cy="775262"/>
          </a:xfrm>
          <a:prstGeom prst="rect">
            <a:avLst/>
          </a:prstGeom>
          <a:solidFill>
            <a:srgbClr val="C102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Licensed Specialist</a:t>
            </a:r>
            <a:endParaRPr lang="en-US" sz="2000" b="1" spc="-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0" y="268942"/>
            <a:ext cx="7086600" cy="721658"/>
          </a:xfrm>
        </p:spPr>
        <p:txBody>
          <a:bodyPr/>
          <a:lstStyle/>
          <a:p>
            <a:r>
              <a:rPr lang="en-US" sz="3600" dirty="0" smtClean="0"/>
              <a:t>Timeline for Physician Training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74" y="914399"/>
            <a:ext cx="1983531" cy="19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4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UNLV Med Ed Building Site</a:t>
            </a:r>
            <a:endParaRPr lang="en-US" sz="5000" dirty="0"/>
          </a:p>
        </p:txBody>
      </p:sp>
      <p:pic>
        <p:nvPicPr>
          <p:cNvPr id="4" name="Content Placeholder 3" descr="LVMD_outline_12_4_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 b="4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2288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A Health Sciences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7914" y="3259723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5" name="Picture 4" descr="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46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4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Accreditation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12/15: Self study and data base due</a:t>
            </a:r>
          </a:p>
          <a:p>
            <a:r>
              <a:rPr lang="en-US" dirty="0" smtClean="0"/>
              <a:t>2/16: LCME decides whether to do site visit</a:t>
            </a:r>
          </a:p>
          <a:p>
            <a:r>
              <a:rPr lang="en-US" dirty="0" smtClean="0"/>
              <a:t>May to June 2016: site visit occurs</a:t>
            </a:r>
          </a:p>
          <a:p>
            <a:r>
              <a:rPr lang="en-US" dirty="0" smtClean="0"/>
              <a:t>10/16: LCME decides whether we can     accept first class</a:t>
            </a:r>
          </a:p>
          <a:p>
            <a:r>
              <a:rPr lang="en-US" dirty="0" smtClean="0"/>
              <a:t>8/17: First class to                                         begin </a:t>
            </a:r>
            <a:endParaRPr lang="en-US" dirty="0"/>
          </a:p>
        </p:txBody>
      </p:sp>
      <p:pic>
        <p:nvPicPr>
          <p:cNvPr id="4" name="Picture 2" descr="C:\Users\Daniel Coyle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67" y="3657600"/>
            <a:ext cx="53747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14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1,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16639" cy="4280647"/>
          </a:xfrm>
        </p:spPr>
        <p:txBody>
          <a:bodyPr/>
          <a:lstStyle/>
          <a:p>
            <a:pPr marL="32652" indent="0">
              <a:buNone/>
            </a:pPr>
            <a:r>
              <a:rPr lang="en-US" dirty="0" smtClean="0"/>
              <a:t>Agreement with University of Nevada School of Medicine (UNSOM, the medical school from University of Nevada, Reno): </a:t>
            </a:r>
          </a:p>
          <a:p>
            <a:r>
              <a:rPr lang="en-US" dirty="0" smtClean="0"/>
              <a:t>All faculty in Las Vegas who want to can transfer to UNLV School of Medicine</a:t>
            </a:r>
          </a:p>
          <a:p>
            <a:r>
              <a:rPr lang="en-US" dirty="0" smtClean="0"/>
              <a:t>All graduate medical education (residency) programs will transfer</a:t>
            </a:r>
          </a:p>
          <a:p>
            <a:r>
              <a:rPr lang="en-US" dirty="0" smtClean="0"/>
              <a:t>All clinical programs and facilities will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34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Negotiating final MOU for land with Clark County commission</a:t>
            </a:r>
          </a:p>
          <a:p>
            <a:r>
              <a:rPr lang="en-US" dirty="0" smtClean="0"/>
              <a:t>Planning interim space build-out at Shadow Lane</a:t>
            </a:r>
          </a:p>
          <a:p>
            <a:r>
              <a:rPr lang="en-US" dirty="0" smtClean="0"/>
              <a:t>Recruiting faculty and staff</a:t>
            </a:r>
          </a:p>
          <a:p>
            <a:r>
              <a:rPr lang="en-US" dirty="0" smtClean="0"/>
              <a:t>Finding additional office space</a:t>
            </a:r>
            <a:endParaRPr lang="en-US" dirty="0"/>
          </a:p>
        </p:txBody>
      </p:sp>
      <p:pic>
        <p:nvPicPr>
          <p:cNvPr id="4" name="Picture 2" descr="C:\Users\Daniel Coyle\Desktop\Medical-Boo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190999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activities with 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652" indent="0">
              <a:buNone/>
            </a:pPr>
            <a:r>
              <a:rPr lang="en-US" dirty="0" smtClean="0"/>
              <a:t>RFP issued; PwC contract signed 7/1/15, 3 years, $820K, main activity due by November, 2016 :</a:t>
            </a:r>
          </a:p>
          <a:p>
            <a:r>
              <a:rPr lang="en-US" dirty="0" smtClean="0"/>
              <a:t>Accreditation: review of all materials, committees working on curriculum detail and data base </a:t>
            </a:r>
          </a:p>
          <a:p>
            <a:r>
              <a:rPr lang="en-US" dirty="0" smtClean="0"/>
              <a:t>Practice plan: committee putting together goals and principles</a:t>
            </a:r>
          </a:p>
          <a:p>
            <a:r>
              <a:rPr lang="en-US" dirty="0" smtClean="0"/>
              <a:t>Developing principles for negotiating hospital affiliations</a:t>
            </a:r>
          </a:p>
          <a:p>
            <a:r>
              <a:rPr lang="en-US" dirty="0" smtClean="0"/>
              <a:t>Community practice site planning </a:t>
            </a:r>
          </a:p>
          <a:p>
            <a:r>
              <a:rPr lang="en-US" dirty="0" smtClean="0"/>
              <a:t>Information system planning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05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534400" cy="1219200"/>
          </a:xfrm>
        </p:spPr>
        <p:txBody>
          <a:bodyPr/>
          <a:lstStyle/>
          <a:p>
            <a:r>
              <a:rPr lang="en-US" dirty="0" smtClean="0"/>
              <a:t>Revenue Profile</a:t>
            </a:r>
            <a:endParaRPr lang="en-US" dirty="0"/>
          </a:p>
        </p:txBody>
      </p:sp>
      <p:pic>
        <p:nvPicPr>
          <p:cNvPr id="8" name="Content Placeholder 7" descr="Revenue Diagram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346075" y="1371600"/>
            <a:ext cx="8645525" cy="5486400"/>
          </a:xfrm>
        </p:spPr>
      </p:pic>
    </p:spTree>
    <p:extLst>
      <p:ext uri="{BB962C8B-B14F-4D97-AF65-F5344CB8AC3E}">
        <p14:creationId xmlns:p14="http://schemas.microsoft.com/office/powerpoint/2010/main" val="1659098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652" indent="0" algn="l">
              <a:buNone/>
            </a:pPr>
            <a:r>
              <a:rPr lang="en-US" dirty="0" smtClean="0"/>
              <a:t>UNLV School of Medicine will be a catalyst and driver for better health care for southern Nevada also bringing great economic growth in the health care sector</a:t>
            </a:r>
            <a:endParaRPr lang="en-US" dirty="0"/>
          </a:p>
        </p:txBody>
      </p:sp>
      <p:pic>
        <p:nvPicPr>
          <p:cNvPr id="5" name="Picture 2" descr="http://files.cluster2.hgsitebuilder.com/hostgator62245/image/doctor20with20chi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0"/>
          <a:stretch/>
        </p:blipFill>
        <p:spPr bwMode="auto">
          <a:xfrm>
            <a:off x="2095500" y="3276601"/>
            <a:ext cx="4876800" cy="2731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72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Why a UNLV School of Medicine?</a:t>
            </a: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46365" y="1371600"/>
            <a:ext cx="7883235" cy="4814047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</a:pPr>
            <a:r>
              <a:rPr lang="en-US" sz="2400" dirty="0" smtClean="0"/>
              <a:t>Will educate </a:t>
            </a:r>
            <a:r>
              <a:rPr lang="en-US" sz="2400" b="1" dirty="0" smtClean="0"/>
              <a:t>60</a:t>
            </a:r>
            <a:r>
              <a:rPr lang="en-US" sz="2400" dirty="0" smtClean="0"/>
              <a:t> </a:t>
            </a:r>
            <a:r>
              <a:rPr lang="en-US" sz="2400" b="1" dirty="0" smtClean="0"/>
              <a:t>students</a:t>
            </a:r>
            <a:r>
              <a:rPr lang="en-US" sz="2400" dirty="0" smtClean="0"/>
              <a:t> a year at start, then </a:t>
            </a:r>
            <a:r>
              <a:rPr lang="en-US" sz="2400" b="1" dirty="0" smtClean="0"/>
              <a:t>120 when building done, up to 180 </a:t>
            </a:r>
            <a:r>
              <a:rPr lang="en-US" sz="2400" dirty="0" smtClean="0"/>
              <a:t>per year</a:t>
            </a:r>
          </a:p>
          <a:p>
            <a:pPr marL="457200" indent="-457200" algn="l">
              <a:spcBef>
                <a:spcPts val="1800"/>
              </a:spcBef>
            </a:pPr>
            <a:r>
              <a:rPr lang="en-US" sz="2400" dirty="0" smtClean="0"/>
              <a:t>Will recruit </a:t>
            </a:r>
            <a:r>
              <a:rPr lang="en-US" sz="2400" b="1" dirty="0" smtClean="0"/>
              <a:t>more than 200 faculty </a:t>
            </a:r>
            <a:r>
              <a:rPr lang="en-US" sz="2400" dirty="0" smtClean="0"/>
              <a:t>to educate students and residents</a:t>
            </a:r>
          </a:p>
          <a:p>
            <a:pPr marL="457200" indent="-457200" algn="l">
              <a:spcBef>
                <a:spcPts val="1800"/>
              </a:spcBef>
            </a:pPr>
            <a:r>
              <a:rPr lang="en-US" sz="2400" dirty="0" smtClean="0"/>
              <a:t>Will develop a partnership academic health center model with</a:t>
            </a:r>
            <a:r>
              <a:rPr lang="en-US" sz="2400" dirty="0"/>
              <a:t> </a:t>
            </a:r>
            <a:r>
              <a:rPr lang="en-US" sz="2400" dirty="0" smtClean="0"/>
              <a:t>UMC, VA, Sunrise and Dignity systems</a:t>
            </a:r>
          </a:p>
          <a:p>
            <a:pPr marL="457200" indent="-457200" algn="l">
              <a:spcBef>
                <a:spcPts val="1800"/>
              </a:spcBef>
            </a:pPr>
            <a:r>
              <a:rPr lang="en-US" sz="2400" dirty="0" smtClean="0"/>
              <a:t>Will build research                                       programs in key areas</a:t>
            </a:r>
            <a:endParaRPr lang="en-US" sz="2400" dirty="0"/>
          </a:p>
        </p:txBody>
      </p:sp>
      <p:pic>
        <p:nvPicPr>
          <p:cNvPr id="1026" name="Picture 2" descr="C:\Users\Daniel Coyle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28" y="3810000"/>
            <a:ext cx="52958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04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Vision for UNLV School of Medicine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371600"/>
            <a:ext cx="8451273" cy="481404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To develop a world-class center for education, patient care, and research that prepares Nevada’s doctors with the most innovative and technologically advanced forms of medical training while serving the healthcare needs of a diverse and urban population through </a:t>
            </a:r>
            <a:r>
              <a:rPr lang="en-US" dirty="0"/>
              <a:t>c</a:t>
            </a:r>
            <a:r>
              <a:rPr lang="en-US" dirty="0" smtClean="0"/>
              <a:t>ommunity partnerships. 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750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Health Center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697008"/>
              </p:ext>
            </p:extLst>
          </p:nvPr>
        </p:nvGraphicFramePr>
        <p:xfrm>
          <a:off x="894323" y="914400"/>
          <a:ext cx="7239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16067" y="2619375"/>
            <a:ext cx="1600200" cy="5048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Education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157222">
            <a:off x="2867026" y="4006289"/>
            <a:ext cx="1600200" cy="61929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clinical care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665475">
            <a:off x="4497117" y="3963535"/>
            <a:ext cx="1600200" cy="68338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esearch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Health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Medical Student Education (UME)</a:t>
            </a:r>
          </a:p>
          <a:p>
            <a:r>
              <a:rPr lang="en-US" dirty="0" smtClean="0"/>
              <a:t>Graduate Medical Education (GME), residency and fellowship</a:t>
            </a:r>
          </a:p>
          <a:p>
            <a:r>
              <a:rPr lang="en-US" dirty="0" smtClean="0"/>
              <a:t>Continuing Medical Education (CME)</a:t>
            </a:r>
          </a:p>
          <a:p>
            <a:endParaRPr lang="en-US" dirty="0" smtClean="0"/>
          </a:p>
          <a:p>
            <a:r>
              <a:rPr lang="en-US" dirty="0" smtClean="0"/>
              <a:t>Basic science research </a:t>
            </a:r>
          </a:p>
          <a:p>
            <a:r>
              <a:rPr lang="en-US" dirty="0" smtClean="0"/>
              <a:t>Clinical research</a:t>
            </a:r>
          </a:p>
          <a:p>
            <a:r>
              <a:rPr lang="en-US" dirty="0" smtClean="0"/>
              <a:t>Translational research</a:t>
            </a:r>
          </a:p>
          <a:p>
            <a:pPr marL="32652" indent="0">
              <a:buNone/>
            </a:pPr>
            <a:endParaRPr lang="en-US" dirty="0" smtClean="0"/>
          </a:p>
          <a:p>
            <a:r>
              <a:rPr lang="en-US" dirty="0" smtClean="0"/>
              <a:t>Clinical practice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3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Key Areas for Development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652" indent="0" algn="l">
              <a:buNone/>
            </a:pPr>
            <a:r>
              <a:rPr lang="en-US" sz="3200" dirty="0" smtClean="0"/>
              <a:t>Build clinical, educational, &amp; research programs in:</a:t>
            </a:r>
          </a:p>
          <a:p>
            <a:pPr marL="742950" indent="-457200"/>
            <a:r>
              <a:rPr lang="en-US" sz="3000" dirty="0" smtClean="0"/>
              <a:t>Cardiology</a:t>
            </a:r>
          </a:p>
          <a:p>
            <a:pPr marL="742950" indent="-457200"/>
            <a:r>
              <a:rPr lang="en-US" sz="3000" dirty="0" smtClean="0"/>
              <a:t>Mental </a:t>
            </a:r>
            <a:r>
              <a:rPr lang="en-US" sz="3000" dirty="0"/>
              <a:t>Health </a:t>
            </a:r>
            <a:r>
              <a:rPr lang="en-US" sz="3000" dirty="0" smtClean="0"/>
              <a:t>&amp; Addiction</a:t>
            </a:r>
            <a:endParaRPr lang="en-US" sz="3000" dirty="0"/>
          </a:p>
          <a:p>
            <a:pPr marL="742950" indent="-457200"/>
            <a:r>
              <a:rPr lang="en-US" sz="3000" dirty="0" smtClean="0"/>
              <a:t>Neuroscience</a:t>
            </a:r>
          </a:p>
          <a:p>
            <a:pPr marL="742950" indent="-457200"/>
            <a:r>
              <a:rPr lang="en-US" sz="3000" dirty="0"/>
              <a:t>Cancer</a:t>
            </a:r>
          </a:p>
          <a:p>
            <a:pPr marL="742950" indent="-457200"/>
            <a:r>
              <a:rPr lang="en-US" sz="3000" dirty="0" smtClean="0"/>
              <a:t>Orthopedics</a:t>
            </a:r>
            <a:endParaRPr lang="en-US" sz="3000" dirty="0"/>
          </a:p>
        </p:txBody>
      </p:sp>
      <p:pic>
        <p:nvPicPr>
          <p:cNvPr id="2050" name="Picture 2" descr="C:\Users\Daniel Coyle\Desktop\Medical-Boo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76401"/>
            <a:ext cx="4730751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2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81800" cy="4814047"/>
          </a:xfrm>
        </p:spPr>
        <p:txBody>
          <a:bodyPr/>
          <a:lstStyle/>
          <a:p>
            <a:pPr marL="32652" indent="0">
              <a:buNone/>
            </a:pPr>
            <a:endParaRPr lang="en-US" dirty="0"/>
          </a:p>
          <a:p>
            <a:r>
              <a:rPr lang="en-US" dirty="0" smtClean="0"/>
              <a:t>Full four year tuitions scholarships for all 60 students in the first class</a:t>
            </a:r>
          </a:p>
          <a:p>
            <a:r>
              <a:rPr lang="en-US" dirty="0" smtClean="0"/>
              <a:t>Have 25 scholarships for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 years of classes from </a:t>
            </a:r>
            <a:r>
              <a:rPr lang="en-US" dirty="0" err="1" smtClean="0"/>
              <a:t>Engelstad</a:t>
            </a:r>
            <a:r>
              <a:rPr lang="en-US" dirty="0" smtClean="0"/>
              <a:t> Foundation</a:t>
            </a:r>
          </a:p>
          <a:p>
            <a:r>
              <a:rPr lang="en-US" dirty="0" smtClean="0"/>
              <a:t>Goal is to get the very best possible class and keep them in Nevada</a:t>
            </a:r>
          </a:p>
          <a:p>
            <a:pPr marL="32652" indent="0">
              <a:buNone/>
            </a:pPr>
            <a:endParaRPr lang="en-US" dirty="0" smtClean="0"/>
          </a:p>
          <a:p>
            <a:pPr marL="32652" indent="0">
              <a:buNone/>
            </a:pPr>
            <a:endParaRPr lang="en-US" dirty="0"/>
          </a:p>
        </p:txBody>
      </p:sp>
      <p:pic>
        <p:nvPicPr>
          <p:cNvPr id="4" name="Picture 2" descr="C:\Users\Daniel Coyle\Desktop\shutterstock_1131033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5384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84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by becoming certified EMT</a:t>
            </a:r>
          </a:p>
          <a:p>
            <a:r>
              <a:rPr lang="en-US" dirty="0" smtClean="0"/>
              <a:t>Problem based curriculum</a:t>
            </a:r>
          </a:p>
          <a:p>
            <a:r>
              <a:rPr lang="en-US" dirty="0" smtClean="0"/>
              <a:t>Virtual anatomy (no dissection)and virtual microscopy (no microscopes)</a:t>
            </a:r>
          </a:p>
          <a:p>
            <a:r>
              <a:rPr lang="en-US" dirty="0" smtClean="0"/>
              <a:t>Coroner’s office experience (CSI)</a:t>
            </a:r>
          </a:p>
          <a:p>
            <a:r>
              <a:rPr lang="en-US" dirty="0" smtClean="0"/>
              <a:t>Medical </a:t>
            </a:r>
            <a:r>
              <a:rPr lang="en-US" dirty="0"/>
              <a:t>S</a:t>
            </a:r>
            <a:r>
              <a:rPr lang="en-US" dirty="0" smtClean="0"/>
              <a:t>panish for everyone</a:t>
            </a:r>
          </a:p>
          <a:p>
            <a:r>
              <a:rPr lang="en-US" dirty="0" smtClean="0"/>
              <a:t> Full year of outpatient medicine in a multispecialty, primary care home practice</a:t>
            </a:r>
          </a:p>
          <a:p>
            <a:r>
              <a:rPr lang="en-US" dirty="0" smtClean="0"/>
              <a:t>Incorporate practices of hospitality in healthcare into student and patient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32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46365" y="1371600"/>
            <a:ext cx="4987635" cy="5334000"/>
          </a:xfrm>
        </p:spPr>
        <p:txBody>
          <a:bodyPr>
            <a:normAutofit fontScale="92500" lnSpcReduction="20000"/>
          </a:bodyPr>
          <a:lstStyle/>
          <a:p>
            <a:pPr marL="32652" indent="0" algn="l">
              <a:buNone/>
            </a:pPr>
            <a:r>
              <a:rPr lang="en-US" sz="3200" dirty="0" smtClean="0"/>
              <a:t>Core and certificate programs: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Community and Public Health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Clinical Research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Bioethics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Business and Finance 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Leadership and Community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Mental Health and Addiction</a:t>
            </a:r>
          </a:p>
          <a:p>
            <a:pPr marL="685800" lvl="1" indent="-285750">
              <a:spcBef>
                <a:spcPts val="1800"/>
              </a:spcBef>
              <a:buClr>
                <a:srgbClr val="C10202"/>
              </a:buClr>
              <a:buSzPct val="70000"/>
              <a:buFont typeface="Wingdings 2" panose="05020102010507070707" pitchFamily="18" charset="2"/>
              <a:buChar char="Ì"/>
            </a:pPr>
            <a:r>
              <a:rPr lang="en-US" dirty="0" smtClean="0"/>
              <a:t>Hospitality in Healthcare</a:t>
            </a:r>
            <a:endParaRPr lang="en-US" dirty="0"/>
          </a:p>
        </p:txBody>
      </p:sp>
      <p:pic>
        <p:nvPicPr>
          <p:cNvPr id="6148" name="Picture 4" descr="http://i.huffpost.com/gen/1405637/thumbs/o-SCIENCE-RESEARCH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3" r="21591"/>
          <a:stretch/>
        </p:blipFill>
        <p:spPr bwMode="auto">
          <a:xfrm>
            <a:off x="5514897" y="1524000"/>
            <a:ext cx="3467179" cy="4381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11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7">
      <a:dk1>
        <a:srgbClr val="000000"/>
      </a:dk1>
      <a:lt1>
        <a:srgbClr val="000000"/>
      </a:lt1>
      <a:dk2>
        <a:srgbClr val="FFFFFF"/>
      </a:dk2>
      <a:lt2>
        <a:srgbClr val="000000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12620</TotalTime>
  <Words>624</Words>
  <Application>Microsoft Office PowerPoint</Application>
  <PresentationFormat>On-screen Show (4:3)</PresentationFormat>
  <Paragraphs>118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PowerPoint Presentation</vt:lpstr>
      <vt:lpstr>Why a UNLV School of Medicine?</vt:lpstr>
      <vt:lpstr>Vision for UNLV School of Medicine</vt:lpstr>
      <vt:lpstr>Academic Health Center</vt:lpstr>
      <vt:lpstr>Academic Health Center</vt:lpstr>
      <vt:lpstr>Key Areas for Development</vt:lpstr>
      <vt:lpstr>Scholarships</vt:lpstr>
      <vt:lpstr>Exciting Curriculum</vt:lpstr>
      <vt:lpstr>Special Programs</vt:lpstr>
      <vt:lpstr>Timeline for Physician Training</vt:lpstr>
      <vt:lpstr>UNLV Med Ed Building Site</vt:lpstr>
      <vt:lpstr>U of A Health Sciences </vt:lpstr>
      <vt:lpstr>New Accreditation Timeline</vt:lpstr>
      <vt:lpstr>July 1, 2017</vt:lpstr>
      <vt:lpstr>Other Activities</vt:lpstr>
      <vt:lpstr>Ongoing activities with PwC</vt:lpstr>
      <vt:lpstr>Revenue Profile</vt:lpstr>
      <vt:lpstr>Summary</vt:lpstr>
    </vt:vector>
  </TitlesOfParts>
  <Company>UNLV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Advancement Student</dc:creator>
  <cp:lastModifiedBy>Stephanie Reahm</cp:lastModifiedBy>
  <cp:revision>744</cp:revision>
  <cp:lastPrinted>2015-02-11T00:37:52Z</cp:lastPrinted>
  <dcterms:created xsi:type="dcterms:W3CDTF">2009-10-01T22:04:38Z</dcterms:created>
  <dcterms:modified xsi:type="dcterms:W3CDTF">2015-11-20T23:16:46Z</dcterms:modified>
</cp:coreProperties>
</file>