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59" r:id="rId6"/>
    <p:sldId id="262" r:id="rId7"/>
    <p:sldId id="260" r:id="rId8"/>
    <p:sldId id="263" r:id="rId9"/>
    <p:sldId id="265" r:id="rId10"/>
    <p:sldId id="264" r:id="rId11"/>
    <p:sldId id="267" r:id="rId12"/>
    <p:sldId id="266" r:id="rId13"/>
    <p:sldId id="272" r:id="rId14"/>
    <p:sldId id="268" r:id="rId15"/>
    <p:sldId id="269" r:id="rId16"/>
    <p:sldId id="270" r:id="rId17"/>
    <p:sldId id="271" r:id="rId18"/>
    <p:sldId id="273" r:id="rId19"/>
    <p:sldId id="274" r:id="rId20"/>
    <p:sldId id="275" r:id="rId21"/>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BE11BB78-168F-42C2-8343-B17A9BB9E195}" type="datetimeFigureOut">
              <a:rPr lang="en-US" smtClean="0"/>
              <a:t>1/12/2016</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92D3003E-53AA-4BC2-8B0A-408E82DB93FB}"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E11BB78-168F-42C2-8343-B17A9BB9E195}" type="datetimeFigureOut">
              <a:rPr lang="en-US" smtClean="0"/>
              <a:t>1/12/2016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3003E-53AA-4BC2-8B0A-408E82DB93F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E11BB78-168F-42C2-8343-B17A9BB9E195}" type="datetimeFigureOut">
              <a:rPr lang="en-US" smtClean="0"/>
              <a:t>1/12/2016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3003E-53AA-4BC2-8B0A-408E82DB93F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E11BB78-168F-42C2-8343-B17A9BB9E195}" type="datetimeFigureOut">
              <a:rPr lang="en-US" smtClean="0"/>
              <a:t>1/12/2016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D3003E-53AA-4BC2-8B0A-408E82DB93F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E11BB78-168F-42C2-8343-B17A9BB9E195}" type="datetimeFigureOut">
              <a:rPr lang="en-US" smtClean="0"/>
              <a:t>1/12/2016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92D3003E-53AA-4BC2-8B0A-408E82DB93FB}"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E11BB78-168F-42C2-8343-B17A9BB9E195}" type="datetimeFigureOut">
              <a:rPr lang="en-US" smtClean="0"/>
              <a:t>1/12/2016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3003E-53AA-4BC2-8B0A-408E82DB93F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E11BB78-168F-42C2-8343-B17A9BB9E195}" type="datetimeFigureOut">
              <a:rPr lang="en-US" smtClean="0"/>
              <a:t>1/12/2016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D3003E-53AA-4BC2-8B0A-408E82DB93F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E11BB78-168F-42C2-8343-B17A9BB9E195}" type="datetimeFigureOut">
              <a:rPr lang="en-US" smtClean="0"/>
              <a:t>1/12/2016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D3003E-53AA-4BC2-8B0A-408E82DB93F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11BB78-168F-42C2-8343-B17A9BB9E195}" type="datetimeFigureOut">
              <a:rPr lang="en-US" smtClean="0"/>
              <a:t>1/12/2016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D3003E-53AA-4BC2-8B0A-408E82DB93F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E11BB78-168F-42C2-8343-B17A9BB9E195}" type="datetimeFigureOut">
              <a:rPr lang="en-US" smtClean="0"/>
              <a:t>1/12/2016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3003E-53AA-4BC2-8B0A-408E82DB93F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E11BB78-168F-42C2-8343-B17A9BB9E195}" type="datetimeFigureOut">
              <a:rPr lang="en-US" smtClean="0"/>
              <a:t>1/12/2016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D3003E-53AA-4BC2-8B0A-408E82DB93F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E11BB78-168F-42C2-8343-B17A9BB9E195}" type="datetimeFigureOut">
              <a:rPr lang="en-US" smtClean="0"/>
              <a:t>1/12/2016</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92D3003E-53AA-4BC2-8B0A-408E82DB93FB}"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google.com/url?sa=i&amp;rct=j&amp;q=&amp;esrc=s&amp;frm=1&amp;source=images&amp;cd=&amp;cad=rja&amp;uact=8&amp;ved=0CAQQjRw&amp;url=http://commons.wikimedia.org/wiki/File:UNLV_Logo.svg&amp;ei=yzqCVKN60vagBOHWgfgF&amp;bvm=bv.80642063,d.cGU&amp;psig=AFQjCNGOdadPJmqLIRziwSdx0wK5Bxp2_w&amp;ust=1417907275059509"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controller.unlv.edu/general_accounting.html" TargetMode="Externa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controller.unlv.edu/general_accounting.html"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controller.unlv.edu/general_accounting.html"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990000"/>
                </a:solidFill>
              </a:rPr>
              <a:t>Preparing an </a:t>
            </a:r>
            <a:r>
              <a:rPr lang="en-US" dirty="0" err="1" smtClean="0">
                <a:solidFill>
                  <a:srgbClr val="990000"/>
                </a:solidFill>
              </a:rPr>
              <a:t>idr</a:t>
            </a:r>
            <a:endParaRPr lang="en-US" dirty="0">
              <a:solidFill>
                <a:srgbClr val="990000"/>
              </a:solidFill>
            </a:endParaRPr>
          </a:p>
        </p:txBody>
      </p:sp>
      <p:sp>
        <p:nvSpPr>
          <p:cNvPr id="3" name="Subtitle 2"/>
          <p:cNvSpPr>
            <a:spLocks noGrp="1"/>
          </p:cNvSpPr>
          <p:nvPr>
            <p:ph type="subTitle" idx="1"/>
          </p:nvPr>
        </p:nvSpPr>
        <p:spPr>
          <a:xfrm>
            <a:off x="165011" y="3962400"/>
            <a:ext cx="8915400" cy="1752600"/>
          </a:xfrm>
        </p:spPr>
        <p:txBody>
          <a:bodyPr>
            <a:normAutofit fontScale="85000" lnSpcReduction="20000"/>
          </a:bodyPr>
          <a:lstStyle/>
          <a:p>
            <a:r>
              <a:rPr lang="en-US" sz="3600" b="1" dirty="0" smtClean="0">
                <a:solidFill>
                  <a:schemeClr val="bg1"/>
                </a:solidFill>
                <a:latin typeface="+mj-lt"/>
              </a:rPr>
              <a:t>GENERAL ACCOUNTING</a:t>
            </a:r>
          </a:p>
          <a:p>
            <a:r>
              <a:rPr lang="en-US" sz="3600" b="1" dirty="0" smtClean="0">
                <a:solidFill>
                  <a:schemeClr val="bg1"/>
                </a:solidFill>
                <a:latin typeface="+mj-lt"/>
              </a:rPr>
              <a:t>CONTROLLER’S OFFICE</a:t>
            </a:r>
          </a:p>
          <a:p>
            <a:endParaRPr lang="en-US" sz="3600" b="1" dirty="0" smtClean="0">
              <a:solidFill>
                <a:schemeClr val="bg1"/>
              </a:solidFill>
              <a:latin typeface="+mj-lt"/>
            </a:endParaRPr>
          </a:p>
          <a:p>
            <a:r>
              <a:rPr lang="en-US" sz="2000" b="1" dirty="0" smtClean="0">
                <a:solidFill>
                  <a:schemeClr val="bg1"/>
                </a:solidFill>
                <a:latin typeface="+mj-lt"/>
              </a:rPr>
              <a:t>http</a:t>
            </a:r>
            <a:r>
              <a:rPr lang="en-US" sz="2000" b="1" dirty="0">
                <a:solidFill>
                  <a:schemeClr val="bg1"/>
                </a:solidFill>
                <a:latin typeface="+mj-lt"/>
              </a:rPr>
              <a:t>://controller.unlv.edu/general_accounting.html</a:t>
            </a:r>
            <a:endParaRPr lang="en-US" sz="2000" b="1" dirty="0" smtClean="0">
              <a:solidFill>
                <a:schemeClr val="bg1"/>
              </a:solidFill>
              <a:latin typeface="+mj-lt"/>
            </a:endParaRPr>
          </a:p>
          <a:p>
            <a:endParaRPr lang="en-US" dirty="0"/>
          </a:p>
        </p:txBody>
      </p:sp>
      <p:pic>
        <p:nvPicPr>
          <p:cNvPr id="1026" name="Picture 2" descr="https://encrypted-tbn3.gstatic.com/images?q=tbn:ANd9GcQG4z86K5OyiWoZKQ6v5FD8ZRQLvvgGF6d-IBRN9X35j8IUVh3aq5pNad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609600"/>
            <a:ext cx="3698786" cy="1340041"/>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082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PREPARING THE IDR</a:t>
            </a:r>
          </a:p>
          <a:p>
            <a:pPr algn="ctr"/>
            <a:endParaRPr lang="en-US" sz="2800" b="1" dirty="0">
              <a:solidFill>
                <a:schemeClr val="bg1"/>
              </a:solidFill>
              <a:latin typeface="+mj-lt"/>
            </a:endParaRPr>
          </a:p>
        </p:txBody>
      </p:sp>
      <p:sp>
        <p:nvSpPr>
          <p:cNvPr id="8" name="TextBox 7"/>
          <p:cNvSpPr txBox="1"/>
          <p:nvPr/>
        </p:nvSpPr>
        <p:spPr>
          <a:xfrm>
            <a:off x="4622275" y="825608"/>
            <a:ext cx="4252443" cy="6247864"/>
          </a:xfrm>
          <a:prstGeom prst="rect">
            <a:avLst/>
          </a:prstGeom>
          <a:noFill/>
        </p:spPr>
        <p:txBody>
          <a:bodyPr wrap="square" rtlCol="0">
            <a:spAutoFit/>
          </a:bodyPr>
          <a:lstStyle/>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Ordering Department</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 department who is buying</a:t>
            </a:r>
            <a:endParaRPr lang="en-US" sz="1200" b="1" dirty="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endParaRPr lang="en-US" sz="1200" b="1" dirty="0" smtClean="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Selling Department </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 department who is selling</a:t>
            </a:r>
          </a:p>
          <a:p>
            <a:pPr marL="342900" indent="-342900">
              <a:buFont typeface="+mj-lt"/>
              <a:buAutoNum type="arabicPeriod"/>
            </a:pPr>
            <a:endParaRPr lang="en-US" sz="1200" b="1" dirty="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Date</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 date that the IDR is prepared</a:t>
            </a:r>
          </a:p>
          <a:p>
            <a:pPr marL="342900" indent="-342900">
              <a:buFont typeface="+mj-lt"/>
              <a:buAutoNum type="arabicPeriod"/>
            </a:pPr>
            <a:endParaRPr lang="en-US" sz="1200" b="1" dirty="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Account Charged</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 buying department’s account number</a:t>
            </a:r>
          </a:p>
          <a:p>
            <a:pPr marL="342900" indent="-342900">
              <a:buFont typeface="+mj-lt"/>
              <a:buAutoNum type="arabicPeriod"/>
            </a:pPr>
            <a:endParaRPr lang="en-US" sz="1200" b="1" dirty="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Account Credited</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 selling department’s account number</a:t>
            </a:r>
          </a:p>
          <a:p>
            <a:pPr marL="342900" indent="-342900">
              <a:buFont typeface="+mj-lt"/>
              <a:buAutoNum type="arabicPeriod"/>
            </a:pPr>
            <a:endParaRPr lang="en-US" sz="1200" b="1" dirty="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Deliver To</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 contact person from the selling department</a:t>
            </a:r>
          </a:p>
          <a:p>
            <a:pPr marL="342900" indent="-342900">
              <a:buFont typeface="+mj-lt"/>
              <a:buAutoNum type="arabicPeriod"/>
            </a:pPr>
            <a:endParaRPr lang="en-US" sz="1200" b="1" dirty="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Transaction Description</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Explanation of the transaction that is occurring</a:t>
            </a:r>
          </a:p>
          <a:p>
            <a:pPr marL="342900" indent="-342900">
              <a:buFont typeface="+mj-lt"/>
              <a:buAutoNum type="arabicPeriod"/>
            </a:pPr>
            <a:endParaRPr lang="en-US" sz="1200" b="1" dirty="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Amount</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Dollar amount of the transaction</a:t>
            </a:r>
          </a:p>
          <a:p>
            <a:pPr marL="342900" indent="-342900">
              <a:buFont typeface="+mj-lt"/>
              <a:buAutoNum type="arabicPeriod"/>
            </a:pPr>
            <a:endParaRPr lang="en-US" sz="1200" b="1" dirty="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Submitted Signature</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Who prepared the IDR</a:t>
            </a:r>
          </a:p>
          <a:p>
            <a:pPr marL="342900" indent="-342900">
              <a:buFont typeface="+mj-lt"/>
              <a:buAutoNum type="arabicPeriod"/>
            </a:pPr>
            <a:endParaRPr lang="en-US" sz="1200" b="1" dirty="0">
              <a:solidFill>
                <a:schemeClr val="bg1"/>
              </a:solidFill>
              <a:latin typeface="Arial" panose="020B0604020202020204" pitchFamily="34" charset="0"/>
              <a:cs typeface="Arial" panose="020B0604020202020204" pitchFamily="34" charset="0"/>
            </a:endParaRPr>
          </a:p>
          <a:p>
            <a:pPr marL="342900" indent="-342900">
              <a:buFont typeface="+mj-lt"/>
              <a:buAutoNum type="arabicPeriod"/>
            </a:pPr>
            <a:r>
              <a:rPr lang="en-US" sz="1200" b="1" dirty="0" smtClean="0">
                <a:solidFill>
                  <a:schemeClr val="bg1"/>
                </a:solidFill>
                <a:latin typeface="Arial" panose="020B0604020202020204" pitchFamily="34" charset="0"/>
                <a:cs typeface="Arial" panose="020B0604020202020204" pitchFamily="34" charset="0"/>
              </a:rPr>
              <a:t>Authorized Signature</a:t>
            </a:r>
          </a:p>
          <a:p>
            <a:pPr marL="628650" lvl="1" indent="-1714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Authorized signer for the account number being charged</a:t>
            </a:r>
          </a:p>
          <a:p>
            <a:endParaRPr lang="en-US" sz="1600" b="1" dirty="0" smtClean="0">
              <a:solidFill>
                <a:schemeClr val="bg1"/>
              </a:solidFill>
              <a:latin typeface="Arial" panose="020B0604020202020204" pitchFamily="34" charset="0"/>
              <a:cs typeface="Arial" panose="020B0604020202020204" pitchFamily="34" charset="0"/>
            </a:endParaRP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3860" y="745928"/>
            <a:ext cx="3174327" cy="1138773"/>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FIELDS THAT NEED TO BE COMPLETED:</a:t>
            </a:r>
            <a:endParaRPr lang="en-US" sz="1600" b="1" dirty="0">
              <a:solidFill>
                <a:schemeClr val="bg1"/>
              </a:solidFill>
              <a:latin typeface="Arial" panose="020B0604020202020204" pitchFamily="34" charset="0"/>
              <a:cs typeface="Arial" panose="020B0604020202020204" pitchFamily="34" charset="0"/>
            </a:endParaRPr>
          </a:p>
          <a:p>
            <a:endParaRPr lang="en-US" sz="3600" dirty="0">
              <a:solidFill>
                <a:schemeClr val="bg1"/>
              </a:solidFill>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286" y="1346093"/>
            <a:ext cx="4317476"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82286" y="1704975"/>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
        <p:nvSpPr>
          <p:cNvPr id="10" name="TextBox 9"/>
          <p:cNvSpPr txBox="1"/>
          <p:nvPr/>
        </p:nvSpPr>
        <p:spPr>
          <a:xfrm>
            <a:off x="3506134" y="2062579"/>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
        <p:nvSpPr>
          <p:cNvPr id="11" name="TextBox 10"/>
          <p:cNvSpPr txBox="1"/>
          <p:nvPr/>
        </p:nvSpPr>
        <p:spPr>
          <a:xfrm>
            <a:off x="769170" y="2401133"/>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
        <p:nvSpPr>
          <p:cNvPr id="12" name="TextBox 11"/>
          <p:cNvSpPr txBox="1"/>
          <p:nvPr/>
        </p:nvSpPr>
        <p:spPr>
          <a:xfrm>
            <a:off x="314774" y="2062579"/>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
        <p:nvSpPr>
          <p:cNvPr id="14" name="TextBox 13"/>
          <p:cNvSpPr txBox="1"/>
          <p:nvPr/>
        </p:nvSpPr>
        <p:spPr>
          <a:xfrm>
            <a:off x="769171" y="2598985"/>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
        <p:nvSpPr>
          <p:cNvPr id="15" name="TextBox 14"/>
          <p:cNvSpPr txBox="1"/>
          <p:nvPr/>
        </p:nvSpPr>
        <p:spPr>
          <a:xfrm>
            <a:off x="466240" y="2774274"/>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
        <p:nvSpPr>
          <p:cNvPr id="16" name="TextBox 15"/>
          <p:cNvSpPr txBox="1"/>
          <p:nvPr/>
        </p:nvSpPr>
        <p:spPr>
          <a:xfrm>
            <a:off x="1157375" y="3535767"/>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
        <p:nvSpPr>
          <p:cNvPr id="17" name="TextBox 16"/>
          <p:cNvSpPr txBox="1"/>
          <p:nvPr/>
        </p:nvSpPr>
        <p:spPr>
          <a:xfrm>
            <a:off x="579156" y="5468183"/>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
        <p:nvSpPr>
          <p:cNvPr id="18" name="TextBox 17"/>
          <p:cNvSpPr txBox="1"/>
          <p:nvPr/>
        </p:nvSpPr>
        <p:spPr>
          <a:xfrm>
            <a:off x="3945368" y="3535767"/>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
        <p:nvSpPr>
          <p:cNvPr id="19" name="TextBox 18"/>
          <p:cNvSpPr txBox="1"/>
          <p:nvPr/>
        </p:nvSpPr>
        <p:spPr>
          <a:xfrm>
            <a:off x="2834711" y="5443954"/>
            <a:ext cx="302931" cy="338554"/>
          </a:xfrm>
          <a:prstGeom prst="rect">
            <a:avLst/>
          </a:prstGeom>
          <a:noFill/>
        </p:spPr>
        <p:txBody>
          <a:bodyPr wrap="square" rtlCol="0">
            <a:spAutoFit/>
          </a:bodyPr>
          <a:lstStyle/>
          <a:p>
            <a:r>
              <a:rPr lang="en-US" sz="1600" dirty="0" smtClean="0">
                <a:solidFill>
                  <a:srgbClr val="990000"/>
                </a:solidFill>
                <a:sym typeface="Wingdings"/>
              </a:rPr>
              <a:t></a:t>
            </a:r>
            <a:endParaRPr lang="en-US" sz="1600" dirty="0">
              <a:solidFill>
                <a:srgbClr val="990000"/>
              </a:solidFill>
            </a:endParaRPr>
          </a:p>
        </p:txBody>
      </p:sp>
    </p:spTree>
    <p:extLst>
      <p:ext uri="{BB962C8B-B14F-4D97-AF65-F5344CB8AC3E}">
        <p14:creationId xmlns:p14="http://schemas.microsoft.com/office/powerpoint/2010/main" val="2572979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IDR NUMBERING</a:t>
            </a:r>
          </a:p>
          <a:p>
            <a:pPr algn="ctr"/>
            <a:endParaRPr lang="en-US" sz="2800" b="1" dirty="0">
              <a:solidFill>
                <a:schemeClr val="bg1"/>
              </a:solidFill>
              <a:latin typeface="+mj-lt"/>
            </a:endParaRPr>
          </a:p>
        </p:txBody>
      </p:sp>
      <p:sp>
        <p:nvSpPr>
          <p:cNvPr id="8" name="TextBox 7"/>
          <p:cNvSpPr txBox="1"/>
          <p:nvPr/>
        </p:nvSpPr>
        <p:spPr>
          <a:xfrm>
            <a:off x="401831" y="1143000"/>
            <a:ext cx="8015688" cy="5632311"/>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There are two options for numbering:</a:t>
            </a: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Number is assigned by General Accounting</a:t>
            </a: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Number is assigned by the department receiving the fund</a:t>
            </a:r>
          </a:p>
          <a:p>
            <a:pPr lvl="1"/>
            <a:endParaRPr lang="en-US"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The </a:t>
            </a:r>
            <a:r>
              <a:rPr lang="en-US" b="1" dirty="0">
                <a:solidFill>
                  <a:schemeClr val="bg1"/>
                </a:solidFill>
                <a:latin typeface="Arial" panose="020B0604020202020204" pitchFamily="34" charset="0"/>
                <a:cs typeface="Arial" panose="020B0604020202020204" pitchFamily="34" charset="0"/>
              </a:rPr>
              <a:t>department whose account is being credited is responsible for the IDR number.</a:t>
            </a:r>
          </a:p>
          <a:p>
            <a:pPr lvl="1"/>
            <a:endParaRPr lang="en-US" b="1" dirty="0" smtClean="0">
              <a:solidFill>
                <a:schemeClr val="bg1"/>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endParaRPr lang="en-US"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There are some campus departments that process a high volume IDR’s throughout the year and have their own numbering sequences.	</a:t>
            </a: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A list of these departments and their numbering can be found in the Pre-Assigned IDR Numbers document located on the General Accounting website</a:t>
            </a:r>
          </a:p>
          <a:p>
            <a:pPr marL="742950" lvl="1" indent="-285750">
              <a:buFont typeface="Arial" panose="020B0604020202020204" pitchFamily="34" charset="0"/>
              <a:buChar char="•"/>
            </a:pPr>
            <a:endParaRPr lang="en-US" b="1" dirty="0" smtClean="0">
              <a:solidFill>
                <a:schemeClr val="bg1"/>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Generally, a department must create at least 100 or more IDR’s per year to be assigned a numbering sequence</a:t>
            </a:r>
          </a:p>
          <a:p>
            <a:pPr marL="742950" lvl="1" indent="-285750">
              <a:buFont typeface="Arial" panose="020B0604020202020204" pitchFamily="34" charset="0"/>
              <a:buChar char="•"/>
            </a:pPr>
            <a:endParaRPr lang="en-US"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All other departments without number sequences send their IDR’s to General Accounting for numbering.</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301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IDR NUMBERING</a:t>
            </a:r>
          </a:p>
          <a:p>
            <a:pPr algn="ctr"/>
            <a:endParaRPr lang="en-US" sz="2800" b="1" dirty="0">
              <a:solidFill>
                <a:schemeClr val="bg1"/>
              </a:solidFill>
              <a:latin typeface="+mj-lt"/>
            </a:endParaRPr>
          </a:p>
        </p:txBody>
      </p:sp>
      <p:sp>
        <p:nvSpPr>
          <p:cNvPr id="8" name="TextBox 7"/>
          <p:cNvSpPr txBox="1"/>
          <p:nvPr/>
        </p:nvSpPr>
        <p:spPr>
          <a:xfrm>
            <a:off x="522006" y="685800"/>
            <a:ext cx="8015688" cy="3323987"/>
          </a:xfrm>
          <a:prstGeom prst="rect">
            <a:avLst/>
          </a:prstGeom>
          <a:noFill/>
        </p:spPr>
        <p:txBody>
          <a:bodyPr wrap="square" rtlCol="0">
            <a:spAutoFit/>
          </a:bodyPr>
          <a:lstStyle/>
          <a:p>
            <a:pPr algn="ctr"/>
            <a:r>
              <a:rPr lang="en-US" b="1" dirty="0" smtClean="0">
                <a:solidFill>
                  <a:schemeClr val="bg1"/>
                </a:solidFill>
                <a:latin typeface="Arial" panose="020B0604020202020204" pitchFamily="34" charset="0"/>
                <a:cs typeface="Arial" panose="020B0604020202020204" pitchFamily="34" charset="0"/>
              </a:rPr>
              <a:t>FORMAT OF IDR NUMBERS</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IDR Numbers will always post to accounts in the following format:</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Example:  25IX00001</a:t>
            </a:r>
          </a:p>
          <a:p>
            <a:endParaRPr lang="en-US" sz="1600" b="1" dirty="0">
              <a:solidFill>
                <a:schemeClr val="bg1"/>
              </a:solidFill>
              <a:latin typeface="Arial" panose="020B0604020202020204" pitchFamily="34" charset="0"/>
              <a:cs typeface="Arial" panose="020B0604020202020204" pitchFamily="34" charset="0"/>
            </a:endParaRPr>
          </a:p>
          <a:p>
            <a:r>
              <a:rPr lang="en-US" sz="1400" b="1" dirty="0" smtClean="0">
                <a:solidFill>
                  <a:schemeClr val="bg1"/>
                </a:solidFill>
                <a:latin typeface="Arial" panose="020B0604020202020204" pitchFamily="34" charset="0"/>
                <a:cs typeface="Arial" panose="020B0604020202020204" pitchFamily="34" charset="0"/>
              </a:rPr>
              <a:t>(Institutional Code)   (Second Digit of Fiscal Year)   (Document Type)    (5 Digit Number)</a:t>
            </a:r>
          </a:p>
          <a:p>
            <a:endParaRPr lang="en-US" sz="1400" b="1" dirty="0">
              <a:solidFill>
                <a:schemeClr val="bg1"/>
              </a:solidFill>
              <a:latin typeface="Arial" panose="020B0604020202020204" pitchFamily="34" charset="0"/>
              <a:cs typeface="Arial" panose="020B0604020202020204" pitchFamily="34" charset="0"/>
            </a:endParaRPr>
          </a:p>
          <a:p>
            <a:r>
              <a:rPr lang="en-US" sz="1400" b="1" dirty="0">
                <a:solidFill>
                  <a:schemeClr val="bg1"/>
                </a:solidFill>
                <a:latin typeface="Arial" panose="020B0604020202020204" pitchFamily="34" charset="0"/>
                <a:cs typeface="Arial" panose="020B0604020202020204" pitchFamily="34" charset="0"/>
              </a:rPr>
              <a:t> </a:t>
            </a:r>
            <a:r>
              <a:rPr lang="en-US" sz="1400" b="1" dirty="0" smtClean="0">
                <a:solidFill>
                  <a:schemeClr val="bg1"/>
                </a:solidFill>
                <a:latin typeface="Arial" panose="020B0604020202020204" pitchFamily="34" charset="0"/>
                <a:cs typeface="Arial" panose="020B0604020202020204" pitchFamily="34" charset="0"/>
              </a:rPr>
              <a:t>             2                                         </a:t>
            </a:r>
            <a:r>
              <a:rPr lang="en-US" sz="1400" b="1" dirty="0">
                <a:solidFill>
                  <a:schemeClr val="bg1"/>
                </a:solidFill>
                <a:latin typeface="Arial" panose="020B0604020202020204" pitchFamily="34" charset="0"/>
                <a:cs typeface="Arial" panose="020B0604020202020204" pitchFamily="34" charset="0"/>
              </a:rPr>
              <a:t>5         </a:t>
            </a:r>
            <a:r>
              <a:rPr lang="en-US" sz="1400" b="1" dirty="0" smtClean="0">
                <a:solidFill>
                  <a:schemeClr val="bg1"/>
                </a:solidFill>
                <a:latin typeface="Arial" panose="020B0604020202020204" pitchFamily="34" charset="0"/>
                <a:cs typeface="Arial" panose="020B0604020202020204" pitchFamily="34" charset="0"/>
              </a:rPr>
              <a:t>                               </a:t>
            </a:r>
            <a:r>
              <a:rPr lang="en-US" sz="1400" b="1" dirty="0">
                <a:solidFill>
                  <a:schemeClr val="bg1"/>
                </a:solidFill>
                <a:latin typeface="Arial" panose="020B0604020202020204" pitchFamily="34" charset="0"/>
                <a:cs typeface="Arial" panose="020B0604020202020204" pitchFamily="34" charset="0"/>
              </a:rPr>
              <a:t>IX             </a:t>
            </a:r>
            <a:r>
              <a:rPr lang="en-US" sz="1400" b="1" dirty="0" smtClean="0">
                <a:solidFill>
                  <a:schemeClr val="bg1"/>
                </a:solidFill>
                <a:latin typeface="Arial" panose="020B0604020202020204" pitchFamily="34" charset="0"/>
                <a:cs typeface="Arial" panose="020B0604020202020204" pitchFamily="34" charset="0"/>
              </a:rPr>
              <a:t>               00001 </a:t>
            </a:r>
          </a:p>
          <a:p>
            <a:endParaRPr lang="en-US" sz="1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smtClean="0">
                <a:solidFill>
                  <a:schemeClr val="bg1"/>
                </a:solidFill>
                <a:latin typeface="Arial" panose="020B0604020202020204" pitchFamily="34" charset="0"/>
                <a:cs typeface="Arial" panose="020B0604020202020204" pitchFamily="34" charset="0"/>
              </a:rPr>
              <a:t>UNLV’s Institutional Code is 2</a:t>
            </a:r>
          </a:p>
          <a:p>
            <a:pPr marL="285750" indent="-285750">
              <a:buFont typeface="Arial" panose="020B0604020202020204" pitchFamily="34" charset="0"/>
              <a:buChar char="•"/>
            </a:pPr>
            <a:r>
              <a:rPr lang="en-US" sz="1400" b="1" dirty="0" smtClean="0">
                <a:solidFill>
                  <a:schemeClr val="bg1"/>
                </a:solidFill>
                <a:latin typeface="Arial" panose="020B0604020202020204" pitchFamily="34" charset="0"/>
                <a:cs typeface="Arial" panose="020B0604020202020204" pitchFamily="34" charset="0"/>
              </a:rPr>
              <a:t>The “5” represents Fiscal Year 15</a:t>
            </a:r>
          </a:p>
          <a:p>
            <a:pPr marL="285750" indent="-285750">
              <a:buFont typeface="Arial" panose="020B0604020202020204" pitchFamily="34" charset="0"/>
              <a:buChar char="•"/>
            </a:pPr>
            <a:r>
              <a:rPr lang="en-US" sz="1400" b="1" dirty="0" smtClean="0">
                <a:solidFill>
                  <a:schemeClr val="bg1"/>
                </a:solidFill>
                <a:latin typeface="Arial" panose="020B0604020202020204" pitchFamily="34" charset="0"/>
                <a:cs typeface="Arial" panose="020B0604020202020204" pitchFamily="34" charset="0"/>
              </a:rPr>
              <a:t>The IDR type is an Expense Transfer (IX)</a:t>
            </a:r>
          </a:p>
          <a:p>
            <a:pPr marL="285750" indent="-285750">
              <a:buFont typeface="Arial" panose="020B0604020202020204" pitchFamily="34" charset="0"/>
              <a:buChar char="•"/>
            </a:pPr>
            <a:r>
              <a:rPr lang="en-US" sz="1400" b="1" dirty="0" smtClean="0">
                <a:solidFill>
                  <a:schemeClr val="bg1"/>
                </a:solidFill>
                <a:latin typeface="Arial" panose="020B0604020202020204" pitchFamily="34" charset="0"/>
                <a:cs typeface="Arial" panose="020B0604020202020204" pitchFamily="34" charset="0"/>
              </a:rPr>
              <a:t>00001 is the Document Number (must be 5 digits long)</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60106" y="4190761"/>
            <a:ext cx="8015688" cy="2739211"/>
          </a:xfrm>
          <a:prstGeom prst="rect">
            <a:avLst/>
          </a:prstGeom>
          <a:noFill/>
        </p:spPr>
        <p:txBody>
          <a:bodyPr wrap="square" rtlCol="0">
            <a:spAutoFit/>
          </a:bodyPr>
          <a:lstStyle/>
          <a:p>
            <a:r>
              <a:rPr lang="en-US" b="1" dirty="0" smtClean="0">
                <a:solidFill>
                  <a:schemeClr val="bg1"/>
                </a:solidFill>
                <a:latin typeface="Arial" panose="020B0604020202020204" pitchFamily="34" charset="0"/>
                <a:cs typeface="Arial" panose="020B0604020202020204" pitchFamily="34" charset="0"/>
              </a:rPr>
              <a:t>Some additional examples:</a:t>
            </a:r>
          </a:p>
          <a:p>
            <a:endParaRPr lang="en-US" sz="1400" b="1" dirty="0">
              <a:solidFill>
                <a:schemeClr val="bg1"/>
              </a:solidFill>
              <a:latin typeface="Arial" panose="020B0604020202020204" pitchFamily="34" charset="0"/>
              <a:cs typeface="Arial" panose="020B0604020202020204" pitchFamily="34" charset="0"/>
            </a:endParaRPr>
          </a:p>
          <a:p>
            <a:r>
              <a:rPr lang="en-US" sz="1400" b="1" dirty="0" smtClean="0">
                <a:solidFill>
                  <a:schemeClr val="bg1"/>
                </a:solidFill>
                <a:latin typeface="Arial" panose="020B0604020202020204" pitchFamily="34" charset="0"/>
                <a:cs typeface="Arial" panose="020B0604020202020204" pitchFamily="34" charset="0"/>
              </a:rPr>
              <a:t>24TV00025</a:t>
            </a:r>
          </a:p>
          <a:p>
            <a:r>
              <a:rPr lang="en-US" sz="1400" b="1" dirty="0" smtClean="0">
                <a:solidFill>
                  <a:schemeClr val="bg1"/>
                </a:solidFill>
                <a:latin typeface="Arial" panose="020B0604020202020204" pitchFamily="34" charset="0"/>
                <a:cs typeface="Arial" panose="020B0604020202020204" pitchFamily="34" charset="0"/>
              </a:rPr>
              <a:t>This would be Transfer Voucher number 00025 that posted in fiscal year 2014</a:t>
            </a:r>
          </a:p>
          <a:p>
            <a:endParaRPr lang="en-US" sz="1400" b="1" dirty="0">
              <a:solidFill>
                <a:schemeClr val="bg1"/>
              </a:solidFill>
              <a:latin typeface="Arial" panose="020B0604020202020204" pitchFamily="34" charset="0"/>
              <a:cs typeface="Arial" panose="020B0604020202020204" pitchFamily="34" charset="0"/>
            </a:endParaRPr>
          </a:p>
          <a:p>
            <a:r>
              <a:rPr lang="en-US" sz="1400" b="1" dirty="0" smtClean="0">
                <a:solidFill>
                  <a:schemeClr val="bg1"/>
                </a:solidFill>
                <a:latin typeface="Arial" panose="020B0604020202020204" pitchFamily="34" charset="0"/>
                <a:cs typeface="Arial" panose="020B0604020202020204" pitchFamily="34" charset="0"/>
              </a:rPr>
              <a:t>23II00010</a:t>
            </a:r>
          </a:p>
          <a:p>
            <a:r>
              <a:rPr lang="en-US" sz="1400" b="1" dirty="0" smtClean="0">
                <a:solidFill>
                  <a:schemeClr val="bg1"/>
                </a:solidFill>
                <a:latin typeface="Arial" panose="020B0604020202020204" pitchFamily="34" charset="0"/>
                <a:cs typeface="Arial" panose="020B0604020202020204" pitchFamily="34" charset="0"/>
              </a:rPr>
              <a:t>This is Intra-Institutional Voucher number 00010 that posted in fiscal year 2013</a:t>
            </a:r>
          </a:p>
          <a:p>
            <a:endParaRPr lang="en-US" sz="1400" b="1" dirty="0">
              <a:solidFill>
                <a:schemeClr val="bg1"/>
              </a:solidFill>
              <a:latin typeface="Arial" panose="020B0604020202020204" pitchFamily="34" charset="0"/>
              <a:cs typeface="Arial" panose="020B0604020202020204" pitchFamily="34" charset="0"/>
            </a:endParaRPr>
          </a:p>
          <a:p>
            <a:endParaRPr lang="en-US" sz="1400" b="1" dirty="0" smtClean="0">
              <a:solidFill>
                <a:schemeClr val="bg1"/>
              </a:solidFill>
              <a:latin typeface="Arial" panose="020B0604020202020204" pitchFamily="34" charset="0"/>
              <a:cs typeface="Arial" panose="020B0604020202020204" pitchFamily="34" charset="0"/>
            </a:endParaRPr>
          </a:p>
          <a:p>
            <a:r>
              <a:rPr lang="en-US" sz="1400" b="1" dirty="0" smtClean="0">
                <a:solidFill>
                  <a:schemeClr val="bg1"/>
                </a:solidFill>
                <a:latin typeface="Arial" panose="020B0604020202020204" pitchFamily="34" charset="0"/>
                <a:cs typeface="Arial" panose="020B0604020202020204" pitchFamily="34" charset="0"/>
              </a:rPr>
              <a:t>NOTE:  When looking up an IDR in Advantage or Data Warehouse, the document type will always be “PV”, as there is no IDR, TV, IX, or II document types in the system.</a:t>
            </a:r>
          </a:p>
          <a:p>
            <a:pPr algn="ctr"/>
            <a:endParaRPr lang="en-US" sz="1400" b="1" dirty="0" smtClean="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2876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COMPLETED IDR EXAMPLE</a:t>
            </a:r>
          </a:p>
          <a:p>
            <a:pPr algn="ctr"/>
            <a:endParaRPr lang="en-US" sz="2800" b="1" dirty="0">
              <a:solidFill>
                <a:schemeClr val="bg1"/>
              </a:solidFill>
              <a:latin typeface="+mj-lt"/>
            </a:endParaRP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5319" y="711298"/>
            <a:ext cx="5838825" cy="6112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8214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REMINDERS FOR IDR’s</a:t>
            </a:r>
          </a:p>
          <a:p>
            <a:pPr algn="ctr"/>
            <a:endParaRPr lang="en-US" sz="2800" b="1" dirty="0">
              <a:solidFill>
                <a:schemeClr val="bg1"/>
              </a:solidFill>
              <a:latin typeface="+mj-lt"/>
            </a:endParaRPr>
          </a:p>
        </p:txBody>
      </p:sp>
      <p:sp>
        <p:nvSpPr>
          <p:cNvPr id="8" name="TextBox 7"/>
          <p:cNvSpPr txBox="1"/>
          <p:nvPr/>
        </p:nvSpPr>
        <p:spPr>
          <a:xfrm>
            <a:off x="491918" y="838199"/>
            <a:ext cx="8015688" cy="5632311"/>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Please make sure that both the Account Charged and Account Credited fields contain a full account number including:</a:t>
            </a: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Fund – Agency – Organization -- Object/Revenue – Sub-object/Sub Revenue</a:t>
            </a: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Example:  2101-213-1210-30-13</a:t>
            </a:r>
          </a:p>
          <a:p>
            <a:pPr marL="742950" lvl="1" indent="-285750">
              <a:buFont typeface="Arial" panose="020B0604020202020204" pitchFamily="34" charset="0"/>
              <a:buChar char="•"/>
            </a:pPr>
            <a:endParaRPr lang="en-US"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Check the budgets for both accounts to ensure that:</a:t>
            </a: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Enough funds are available for the Account Charged</a:t>
            </a: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The accounts have a budget line established for the Object/Revenue codes being used in the transaction.</a:t>
            </a:r>
          </a:p>
          <a:p>
            <a:pPr marL="742950" lvl="1" indent="-285750">
              <a:buFont typeface="Arial" panose="020B0604020202020204" pitchFamily="34" charset="0"/>
              <a:buChar char="•"/>
            </a:pPr>
            <a:endParaRPr lang="en-US"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Remember that Transfer Vouchers (TV’s) cannot use State accounts or Grant accounts (These are funds 2101 and 2300-2399)</a:t>
            </a: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Also, only the VT/VT-00 Object codes can be used on TV’s</a:t>
            </a:r>
          </a:p>
          <a:p>
            <a:pPr marL="742950" lvl="1" indent="-285750">
              <a:buFont typeface="Arial" panose="020B0604020202020204" pitchFamily="34" charset="0"/>
              <a:buChar char="•"/>
            </a:pPr>
            <a:endParaRPr lang="en-US"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Please make sure that the IDR has been signed by an authorized signer for the account being charged before it is submitted for processing.</a:t>
            </a:r>
          </a:p>
          <a:p>
            <a:pPr marL="742950" lvl="1" indent="-285750">
              <a:buFont typeface="Arial" panose="020B0604020202020204" pitchFamily="34" charset="0"/>
              <a:buChar char="•"/>
            </a:pPr>
            <a:r>
              <a:rPr lang="en-US" b="1" dirty="0" smtClean="0">
                <a:solidFill>
                  <a:schemeClr val="bg1"/>
                </a:solidFill>
                <a:latin typeface="Arial" panose="020B0604020202020204" pitchFamily="34" charset="0"/>
                <a:cs typeface="Arial" panose="020B0604020202020204" pitchFamily="34" charset="0"/>
              </a:rPr>
              <a:t>If you need assistance determining signature authority for an account, please contact General Accounting at extension 5-3957.</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626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WHEN SHOULD I NOT USE AN IDR?</a:t>
            </a:r>
          </a:p>
          <a:p>
            <a:pPr algn="ctr"/>
            <a:endParaRPr lang="en-US" sz="2800" b="1" dirty="0">
              <a:solidFill>
                <a:schemeClr val="bg1"/>
              </a:solidFill>
              <a:latin typeface="+mj-lt"/>
            </a:endParaRPr>
          </a:p>
        </p:txBody>
      </p:sp>
      <p:sp>
        <p:nvSpPr>
          <p:cNvPr id="8" name="TextBox 7"/>
          <p:cNvSpPr txBox="1"/>
          <p:nvPr/>
        </p:nvSpPr>
        <p:spPr>
          <a:xfrm>
            <a:off x="138426" y="701773"/>
            <a:ext cx="8764868" cy="5970865"/>
          </a:xfrm>
          <a:prstGeom prst="rect">
            <a:avLst/>
          </a:prstGeom>
          <a:noFill/>
        </p:spPr>
        <p:txBody>
          <a:bodyPr wrap="square" rtlCol="0">
            <a:spAutoFit/>
          </a:bodyPr>
          <a:lstStyle/>
          <a:p>
            <a:r>
              <a:rPr lang="en-US" b="1" dirty="0" smtClean="0">
                <a:solidFill>
                  <a:schemeClr val="bg1"/>
                </a:solidFill>
                <a:latin typeface="Arial" panose="020B0604020202020204" pitchFamily="34" charset="0"/>
                <a:cs typeface="Arial" panose="020B0604020202020204" pitchFamily="34" charset="0"/>
              </a:rPr>
              <a:t>There are several transactions that should be submitted using a Journal Voucher (JV) instead of an IDR:</a:t>
            </a:r>
          </a:p>
          <a:p>
            <a:endParaRPr lang="en-US"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Reversal of an IDR that has already been processed</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Example:  An IDR was processed twice and one of the documents needs to be reversed.</a:t>
            </a:r>
          </a:p>
          <a:p>
            <a:pPr marL="285750" indent="-285750">
              <a:buFont typeface="Arial" panose="020B0604020202020204" pitchFamily="34" charset="0"/>
              <a:buChar char="•"/>
            </a:pPr>
            <a:endParaRPr lang="en-US" sz="16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Reassignment of expenses between accounts</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Example:  Moving an expense that was charged to an operating account to a hosting account.</a:t>
            </a:r>
          </a:p>
          <a:p>
            <a:pPr marL="285750" indent="-285750">
              <a:buFont typeface="Arial" panose="020B0604020202020204" pitchFamily="34" charset="0"/>
              <a:buChar char="•"/>
            </a:pPr>
            <a:endParaRPr lang="en-US" sz="16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Corrections of account errors</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Example:  Reassigning a </a:t>
            </a:r>
            <a:r>
              <a:rPr lang="en-US" sz="1600" b="1" dirty="0" err="1" smtClean="0">
                <a:solidFill>
                  <a:schemeClr val="bg1"/>
                </a:solidFill>
                <a:latin typeface="Arial" panose="020B0604020202020204" pitchFamily="34" charset="0"/>
                <a:cs typeface="Arial" panose="020B0604020202020204" pitchFamily="34" charset="0"/>
              </a:rPr>
              <a:t>Pcard</a:t>
            </a:r>
            <a:r>
              <a:rPr lang="en-US" sz="1600" b="1" dirty="0" smtClean="0">
                <a:solidFill>
                  <a:schemeClr val="bg1"/>
                </a:solidFill>
                <a:latin typeface="Arial" panose="020B0604020202020204" pitchFamily="34" charset="0"/>
                <a:cs typeface="Arial" panose="020B0604020202020204" pitchFamily="34" charset="0"/>
              </a:rPr>
              <a:t> expense that was charged to the wrong account.</a:t>
            </a:r>
          </a:p>
          <a:p>
            <a:pPr marL="285750" indent="-285750">
              <a:buFont typeface="Arial" panose="020B0604020202020204" pitchFamily="34" charset="0"/>
              <a:buChar char="•"/>
            </a:pPr>
            <a:endParaRPr lang="en-US" sz="16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IDCR (Indirect Cost Recovery) distributions</a:t>
            </a:r>
          </a:p>
          <a:p>
            <a:pPr marL="285750" indent="-285750">
              <a:buFont typeface="Arial" panose="020B0604020202020204" pitchFamily="34" charset="0"/>
              <a:buChar char="•"/>
            </a:pPr>
            <a:endParaRPr lang="en-US" sz="16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Any transaction that is splitting the amount of the IDR between 2 or more accounts to be credited.</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Advantage does not allow more than one account to be credited on an IDR.</a:t>
            </a:r>
          </a:p>
          <a:p>
            <a:pPr marL="285750" indent="-285750">
              <a:buFont typeface="Arial" panose="020B0604020202020204" pitchFamily="34" charset="0"/>
              <a:buChar char="•"/>
            </a:pPr>
            <a:endParaRPr lang="en-US" b="1" dirty="0">
              <a:solidFill>
                <a:schemeClr val="bg1"/>
              </a:solidFill>
              <a:latin typeface="Arial" panose="020B0604020202020204" pitchFamily="34" charset="0"/>
              <a:cs typeface="Arial" panose="020B0604020202020204" pitchFamily="34" charset="0"/>
            </a:endParaRPr>
          </a:p>
          <a:p>
            <a:r>
              <a:rPr lang="en-US" b="1" dirty="0" smtClean="0">
                <a:solidFill>
                  <a:schemeClr val="bg1"/>
                </a:solidFill>
                <a:latin typeface="Arial" panose="020B0604020202020204" pitchFamily="34" charset="0"/>
                <a:cs typeface="Arial" panose="020B0604020202020204" pitchFamily="34" charset="0"/>
              </a:rPr>
              <a:t>For information on how to prepare and submit a journal voucher, please reference the “How to Prepare a JV” </a:t>
            </a:r>
            <a:r>
              <a:rPr lang="en-US" b="1" dirty="0" err="1">
                <a:solidFill>
                  <a:schemeClr val="bg1"/>
                </a:solidFill>
                <a:latin typeface="Arial" panose="020B0604020202020204" pitchFamily="34" charset="0"/>
                <a:cs typeface="Arial" panose="020B0604020202020204" pitchFamily="34" charset="0"/>
              </a:rPr>
              <a:t>P</a:t>
            </a:r>
            <a:r>
              <a:rPr lang="en-US" b="1" dirty="0" err="1" smtClean="0">
                <a:solidFill>
                  <a:schemeClr val="bg1"/>
                </a:solidFill>
                <a:latin typeface="Arial" panose="020B0604020202020204" pitchFamily="34" charset="0"/>
                <a:cs typeface="Arial" panose="020B0604020202020204" pitchFamily="34" charset="0"/>
              </a:rPr>
              <a:t>owerpoint</a:t>
            </a:r>
            <a:r>
              <a:rPr lang="en-US" b="1" dirty="0" smtClean="0">
                <a:solidFill>
                  <a:schemeClr val="bg1"/>
                </a:solidFill>
                <a:latin typeface="Arial" panose="020B0604020202020204" pitchFamily="34" charset="0"/>
                <a:cs typeface="Arial" panose="020B0604020202020204" pitchFamily="34" charset="0"/>
              </a:rPr>
              <a:t> presentation located on the General Accounting </a:t>
            </a:r>
            <a:r>
              <a:rPr lang="en-US" b="1" dirty="0" smtClean="0">
                <a:solidFill>
                  <a:schemeClr val="bg1"/>
                </a:solidFill>
                <a:latin typeface="Arial" panose="020B0604020202020204" pitchFamily="34" charset="0"/>
                <a:cs typeface="Arial" panose="020B0604020202020204" pitchFamily="34" charset="0"/>
                <a:hlinkClick r:id="rId2"/>
              </a:rPr>
              <a:t>website</a:t>
            </a:r>
            <a:r>
              <a:rPr lang="en-US" b="1" dirty="0" smtClean="0">
                <a:solidFill>
                  <a:schemeClr val="bg1"/>
                </a:solidFill>
                <a:latin typeface="Arial" panose="020B0604020202020204" pitchFamily="34" charset="0"/>
                <a:cs typeface="Arial" panose="020B0604020202020204" pitchFamily="34" charset="0"/>
              </a:rPr>
              <a:t>.</a:t>
            </a:r>
          </a:p>
        </p:txBody>
      </p:sp>
      <p:pic>
        <p:nvPicPr>
          <p:cNvPr id="2050" name="Picture 2" descr="https://encrypted-tbn2.gstatic.com/images?q=tbn:ANd9GcSJjoxF4mp-PIQXMeUCzW03sP5n2MkmElAxBvG_P_zrpAo2mI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626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CHECKING THE STATUS OF AN IDR</a:t>
            </a:r>
          </a:p>
          <a:p>
            <a:pPr algn="ctr"/>
            <a:endParaRPr lang="en-US" sz="2800" b="1" dirty="0">
              <a:solidFill>
                <a:schemeClr val="bg1"/>
              </a:solidFill>
              <a:latin typeface="+mj-lt"/>
            </a:endParaRPr>
          </a:p>
        </p:txBody>
      </p:sp>
      <p:sp>
        <p:nvSpPr>
          <p:cNvPr id="8" name="TextBox 7"/>
          <p:cNvSpPr txBox="1"/>
          <p:nvPr/>
        </p:nvSpPr>
        <p:spPr>
          <a:xfrm>
            <a:off x="138426" y="701773"/>
            <a:ext cx="8764868" cy="2123658"/>
          </a:xfrm>
          <a:prstGeom prst="rect">
            <a:avLst/>
          </a:prstGeom>
          <a:noFill/>
        </p:spPr>
        <p:txBody>
          <a:bodyPr wrap="square" rtlCol="0">
            <a:spAutoFit/>
          </a:bodyPr>
          <a:lstStyle/>
          <a:p>
            <a:r>
              <a:rPr lang="en-US" b="1" dirty="0" smtClean="0">
                <a:solidFill>
                  <a:schemeClr val="bg1"/>
                </a:solidFill>
                <a:latin typeface="Arial" panose="020B0604020202020204" pitchFamily="34" charset="0"/>
                <a:cs typeface="Arial" panose="020B0604020202020204" pitchFamily="34" charset="0"/>
              </a:rPr>
              <a:t>You can check the status of an IDR in both Advantage and Data Warehouse</a:t>
            </a:r>
          </a:p>
          <a:p>
            <a:endParaRPr lang="en-US"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If you know your IDR number:</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In Advantage, you can go to the Document Inquiry Screen (DOCQ)</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Enter “S” in Action</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Tab down and enter the Fiscal Year, “PV” for Trans Code, and your document number and then press Enter.</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091" y="2895600"/>
            <a:ext cx="6975348" cy="3854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424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CHECKING THE STATUS OF AN IDR</a:t>
            </a:r>
          </a:p>
          <a:p>
            <a:pPr algn="ctr"/>
            <a:endParaRPr lang="en-US" sz="2800" b="1" dirty="0">
              <a:solidFill>
                <a:schemeClr val="bg1"/>
              </a:solidFill>
              <a:latin typeface="+mj-lt"/>
            </a:endParaRPr>
          </a:p>
        </p:txBody>
      </p:sp>
      <p:sp>
        <p:nvSpPr>
          <p:cNvPr id="8" name="TextBox 7"/>
          <p:cNvSpPr txBox="1"/>
          <p:nvPr/>
        </p:nvSpPr>
        <p:spPr>
          <a:xfrm>
            <a:off x="138426" y="701773"/>
            <a:ext cx="8764868" cy="1815882"/>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If you know your IDR number:</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In Data Warehouse, you can go to the Document Lookup Screen (located under “Business Information”)</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Enter the full document number</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Select “PV-Payment Voucher” as the document type</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Click Ledger Detail</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667000"/>
            <a:ext cx="7467600" cy="34908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6031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CHECKING THE STATUS OF AN IDR</a:t>
            </a:r>
          </a:p>
          <a:p>
            <a:pPr algn="ctr"/>
            <a:endParaRPr lang="en-US" sz="2800" b="1" dirty="0">
              <a:solidFill>
                <a:schemeClr val="bg1"/>
              </a:solidFill>
              <a:latin typeface="+mj-lt"/>
            </a:endParaRPr>
          </a:p>
        </p:txBody>
      </p:sp>
      <p:sp>
        <p:nvSpPr>
          <p:cNvPr id="8" name="TextBox 7"/>
          <p:cNvSpPr txBox="1"/>
          <p:nvPr/>
        </p:nvSpPr>
        <p:spPr>
          <a:xfrm>
            <a:off x="138426" y="701773"/>
            <a:ext cx="8764868" cy="1569660"/>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If you do not know your document number:</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In Data Warehouse, you can use the Balance and Activity report (located under “Reports” </a:t>
            </a:r>
            <a:r>
              <a:rPr lang="en-US" sz="1600" b="1" dirty="0" smtClean="0">
                <a:solidFill>
                  <a:schemeClr val="bg1"/>
                </a:solidFill>
                <a:latin typeface="Arial" panose="020B0604020202020204" pitchFamily="34" charset="0"/>
                <a:cs typeface="Arial" panose="020B0604020202020204" pitchFamily="34" charset="0"/>
                <a:sym typeface="Wingdings" panose="05000000000000000000" pitchFamily="2" charset="2"/>
              </a:rPr>
              <a:t> “Business Reports”</a:t>
            </a:r>
            <a:r>
              <a:rPr lang="en-US" sz="1600" b="1" dirty="0" smtClean="0">
                <a:solidFill>
                  <a:schemeClr val="bg1"/>
                </a:solidFill>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In the box circled below, enter the Fund-Agency-Org of the account number that was to be charged/credited on the IDR and press Continue</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160" y="2280958"/>
            <a:ext cx="4343400" cy="4318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Oval 8"/>
          <p:cNvSpPr/>
          <p:nvPr/>
        </p:nvSpPr>
        <p:spPr>
          <a:xfrm>
            <a:off x="3962400" y="3505200"/>
            <a:ext cx="1143000" cy="2762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9438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CHECKING THE STATUS OF AN IDR</a:t>
            </a:r>
          </a:p>
          <a:p>
            <a:pPr algn="ctr"/>
            <a:endParaRPr lang="en-US" sz="2800" b="1" dirty="0">
              <a:solidFill>
                <a:schemeClr val="bg1"/>
              </a:solidFill>
              <a:latin typeface="+mj-lt"/>
            </a:endParaRPr>
          </a:p>
        </p:txBody>
      </p:sp>
      <p:sp>
        <p:nvSpPr>
          <p:cNvPr id="8" name="TextBox 7"/>
          <p:cNvSpPr txBox="1"/>
          <p:nvPr/>
        </p:nvSpPr>
        <p:spPr>
          <a:xfrm>
            <a:off x="138426" y="701773"/>
            <a:ext cx="8764868" cy="1569660"/>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Click on the underlined number in Expenditures Year-to-Date column for the Object that is being charged.</a:t>
            </a:r>
          </a:p>
          <a:p>
            <a:endParaRPr lang="en-US" sz="1600" b="1" dirty="0" smtClean="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This will show a listing of all expenses that have posted to that Object code for the year.</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If the IDR has been processed, you will see it on this report.</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094" y="2271433"/>
            <a:ext cx="7620000" cy="44363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Oval 8"/>
          <p:cNvSpPr/>
          <p:nvPr/>
        </p:nvSpPr>
        <p:spPr>
          <a:xfrm>
            <a:off x="6781800" y="6019800"/>
            <a:ext cx="1012032" cy="35511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0110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523220"/>
          </a:xfrm>
          <a:prstGeom prst="rect">
            <a:avLst/>
          </a:prstGeom>
          <a:noFill/>
        </p:spPr>
        <p:txBody>
          <a:bodyPr wrap="square" rtlCol="0">
            <a:spAutoFit/>
          </a:bodyPr>
          <a:lstStyle/>
          <a:p>
            <a:pPr algn="ctr"/>
            <a:r>
              <a:rPr lang="en-US" sz="2800" b="1" dirty="0" smtClean="0">
                <a:solidFill>
                  <a:schemeClr val="bg1"/>
                </a:solidFill>
                <a:latin typeface="+mj-lt"/>
              </a:rPr>
              <a:t>WHAT IS AN IDR?</a:t>
            </a:r>
            <a:endParaRPr lang="en-US" sz="2800" b="1" dirty="0">
              <a:solidFill>
                <a:schemeClr val="bg1"/>
              </a:solidFill>
              <a:latin typeface="+mj-lt"/>
            </a:endParaRPr>
          </a:p>
        </p:txBody>
      </p:sp>
      <p:sp>
        <p:nvSpPr>
          <p:cNvPr id="8" name="TextBox 7"/>
          <p:cNvSpPr txBox="1"/>
          <p:nvPr/>
        </p:nvSpPr>
        <p:spPr>
          <a:xfrm>
            <a:off x="388033" y="838200"/>
            <a:ext cx="8458200" cy="5632311"/>
          </a:xfrm>
          <a:prstGeom prst="rect">
            <a:avLst/>
          </a:prstGeom>
          <a:noFill/>
        </p:spPr>
        <p:txBody>
          <a:bodyPr wrap="square" rtlCol="0">
            <a:spAutoFit/>
          </a:bodyPr>
          <a:lstStyle/>
          <a:p>
            <a:pPr marL="285750" indent="-285750">
              <a:buFont typeface="Arial" panose="020B0604020202020204" pitchFamily="34" charset="0"/>
              <a:buChar char="•"/>
            </a:pPr>
            <a:r>
              <a:rPr lang="en-US" sz="2400" b="1" dirty="0" smtClean="0">
                <a:solidFill>
                  <a:schemeClr val="bg1"/>
                </a:solidFill>
                <a:latin typeface="Arial" panose="020B0604020202020204" pitchFamily="34" charset="0"/>
                <a:cs typeface="Arial" panose="020B0604020202020204" pitchFamily="34" charset="0"/>
              </a:rPr>
              <a:t>IDR stands for “Inter-Departmental Requisition”</a:t>
            </a:r>
          </a:p>
          <a:p>
            <a:pPr marL="285750" indent="-285750">
              <a:buFont typeface="Arial" panose="020B0604020202020204" pitchFamily="34" charset="0"/>
              <a:buChar char="•"/>
            </a:pPr>
            <a:endParaRPr lang="en-US" sz="2400" b="1" dirty="0" smtClean="0">
              <a:solidFill>
                <a:schemeClr val="bg1"/>
              </a:solidFill>
              <a:latin typeface="Arial" panose="020B0604020202020204" pitchFamily="34" charset="0"/>
              <a:cs typeface="Arial" panose="020B0604020202020204" pitchFamily="34" charset="0"/>
            </a:endParaRPr>
          </a:p>
          <a:p>
            <a:endParaRPr lang="en-US" sz="2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b="1" dirty="0" smtClean="0">
                <a:solidFill>
                  <a:schemeClr val="bg1"/>
                </a:solidFill>
                <a:latin typeface="Arial" panose="020B0604020202020204" pitchFamily="34" charset="0"/>
                <a:cs typeface="Arial" panose="020B0604020202020204" pitchFamily="34" charset="0"/>
              </a:rPr>
              <a:t>Used to record the sale of goods or services between campus departments.</a:t>
            </a:r>
          </a:p>
          <a:p>
            <a:pPr marL="285750" indent="-285750">
              <a:buFont typeface="Arial" panose="020B0604020202020204" pitchFamily="34" charset="0"/>
              <a:buChar char="•"/>
            </a:pPr>
            <a:endParaRPr lang="en-US" sz="24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b="1" dirty="0" smtClean="0">
                <a:solidFill>
                  <a:schemeClr val="bg1"/>
                </a:solidFill>
                <a:latin typeface="Arial" panose="020B0604020202020204" pitchFamily="34" charset="0"/>
                <a:cs typeface="Arial" panose="020B0604020202020204" pitchFamily="34" charset="0"/>
              </a:rPr>
              <a:t>Can also be used to record the transfer of cash between two accounts.</a:t>
            </a:r>
          </a:p>
          <a:p>
            <a:pPr marL="285750" indent="-285750">
              <a:buFont typeface="Arial" panose="020B0604020202020204" pitchFamily="34" charset="0"/>
              <a:buChar char="•"/>
            </a:pPr>
            <a:endParaRPr lang="en-US" sz="24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400" b="1" dirty="0" smtClean="0">
                <a:solidFill>
                  <a:schemeClr val="bg1"/>
                </a:solidFill>
                <a:latin typeface="Arial" panose="020B0604020202020204" pitchFamily="34" charset="0"/>
                <a:cs typeface="Arial" panose="020B0604020202020204" pitchFamily="34" charset="0"/>
              </a:rPr>
              <a:t>There are 3 types of IDR’s:</a:t>
            </a:r>
          </a:p>
          <a:p>
            <a:pPr marL="742950" lvl="1" indent="-285750">
              <a:buFont typeface="Arial" panose="020B0604020202020204" pitchFamily="34" charset="0"/>
              <a:buChar char="•"/>
            </a:pPr>
            <a:r>
              <a:rPr lang="en-US" sz="2400" b="1" dirty="0" smtClean="0">
                <a:solidFill>
                  <a:schemeClr val="bg1"/>
                </a:solidFill>
                <a:latin typeface="Arial" panose="020B0604020202020204" pitchFamily="34" charset="0"/>
                <a:cs typeface="Arial" panose="020B0604020202020204" pitchFamily="34" charset="0"/>
              </a:rPr>
              <a:t>IX – Expense Transfer</a:t>
            </a:r>
          </a:p>
          <a:p>
            <a:pPr marL="742950" lvl="1" indent="-285750">
              <a:buFont typeface="Arial" panose="020B0604020202020204" pitchFamily="34" charset="0"/>
              <a:buChar char="•"/>
            </a:pPr>
            <a:r>
              <a:rPr lang="en-US" sz="2400" b="1" dirty="0" smtClean="0">
                <a:solidFill>
                  <a:schemeClr val="bg1"/>
                </a:solidFill>
                <a:latin typeface="Arial" panose="020B0604020202020204" pitchFamily="34" charset="0"/>
                <a:cs typeface="Arial" panose="020B0604020202020204" pitchFamily="34" charset="0"/>
              </a:rPr>
              <a:t>TV – Transfer Voucher</a:t>
            </a:r>
          </a:p>
          <a:p>
            <a:pPr marL="742950" lvl="1" indent="-285750">
              <a:buFont typeface="Arial" panose="020B0604020202020204" pitchFamily="34" charset="0"/>
              <a:buChar char="•"/>
            </a:pPr>
            <a:r>
              <a:rPr lang="en-US" sz="2400" b="1" dirty="0" smtClean="0">
                <a:solidFill>
                  <a:schemeClr val="bg1"/>
                </a:solidFill>
                <a:latin typeface="Arial" panose="020B0604020202020204" pitchFamily="34" charset="0"/>
                <a:cs typeface="Arial" panose="020B0604020202020204" pitchFamily="34" charset="0"/>
              </a:rPr>
              <a:t>II – Intra-Institutional Voucher</a:t>
            </a:r>
            <a:endParaRPr lang="en-US" sz="2400" b="1" dirty="0">
              <a:solidFill>
                <a:schemeClr val="bg1"/>
              </a:solidFill>
              <a:latin typeface="Arial" panose="020B0604020202020204" pitchFamily="34" charset="0"/>
              <a:cs typeface="Arial" panose="020B0604020202020204" pitchFamily="34" charset="0"/>
            </a:endParaRP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794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QUESTIONS</a:t>
            </a:r>
          </a:p>
          <a:p>
            <a:pPr algn="ctr"/>
            <a:endParaRPr lang="en-US" sz="2800" b="1" dirty="0">
              <a:solidFill>
                <a:schemeClr val="bg1"/>
              </a:solidFill>
              <a:latin typeface="+mj-lt"/>
            </a:endParaRPr>
          </a:p>
        </p:txBody>
      </p:sp>
      <p:sp>
        <p:nvSpPr>
          <p:cNvPr id="8" name="TextBox 7"/>
          <p:cNvSpPr txBox="1"/>
          <p:nvPr/>
        </p:nvSpPr>
        <p:spPr>
          <a:xfrm>
            <a:off x="2057400" y="838200"/>
            <a:ext cx="4966974" cy="1631216"/>
          </a:xfrm>
          <a:prstGeom prst="rect">
            <a:avLst/>
          </a:prstGeom>
          <a:noFill/>
        </p:spPr>
        <p:txBody>
          <a:bodyPr wrap="square" rtlCol="0">
            <a:spAutoFit/>
          </a:bodyPr>
          <a:lstStyle/>
          <a:p>
            <a:pPr algn="ctr"/>
            <a:r>
              <a:rPr lang="en-US" sz="2000" b="1" dirty="0" smtClean="0">
                <a:solidFill>
                  <a:schemeClr val="bg1"/>
                </a:solidFill>
                <a:latin typeface="Arial" panose="020B0604020202020204" pitchFamily="34" charset="0"/>
                <a:cs typeface="Arial" panose="020B0604020202020204" pitchFamily="34" charset="0"/>
              </a:rPr>
              <a:t>If you have any questions on IDR preparation, please feel free to contact General Accounting at extension 5-3957 and we will be happy to assist you.</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295400" y="4724400"/>
            <a:ext cx="6795774" cy="1323439"/>
          </a:xfrm>
          <a:prstGeom prst="rect">
            <a:avLst/>
          </a:prstGeom>
          <a:noFill/>
        </p:spPr>
        <p:txBody>
          <a:bodyPr wrap="square" rtlCol="0">
            <a:spAutoFit/>
          </a:bodyPr>
          <a:lstStyle/>
          <a:p>
            <a:pPr algn="ctr"/>
            <a:r>
              <a:rPr lang="en-US" sz="2000" b="1" dirty="0" smtClean="0">
                <a:solidFill>
                  <a:schemeClr val="bg1"/>
                </a:solidFill>
                <a:latin typeface="Arial" panose="020B0604020202020204" pitchFamily="34" charset="0"/>
                <a:cs typeface="Arial" panose="020B0604020202020204" pitchFamily="34" charset="0"/>
              </a:rPr>
              <a:t>Please refer to </a:t>
            </a:r>
            <a:r>
              <a:rPr lang="en-US" sz="2000" b="1" dirty="0">
                <a:solidFill>
                  <a:schemeClr val="bg1"/>
                </a:solidFill>
                <a:latin typeface="Arial" panose="020B0604020202020204" pitchFamily="34" charset="0"/>
                <a:cs typeface="Arial" panose="020B0604020202020204" pitchFamily="34" charset="0"/>
              </a:rPr>
              <a:t>our website at </a:t>
            </a:r>
            <a:r>
              <a:rPr lang="en-US" sz="2000" b="1" dirty="0">
                <a:solidFill>
                  <a:schemeClr val="bg1"/>
                </a:solidFill>
                <a:latin typeface="Arial" panose="020B0604020202020204" pitchFamily="34" charset="0"/>
                <a:cs typeface="Arial" panose="020B0604020202020204" pitchFamily="34" charset="0"/>
                <a:hlinkClick r:id="rId3"/>
              </a:rPr>
              <a:t>http://</a:t>
            </a:r>
            <a:r>
              <a:rPr lang="en-US" sz="2000" b="1" dirty="0" smtClean="0">
                <a:solidFill>
                  <a:schemeClr val="bg1"/>
                </a:solidFill>
                <a:latin typeface="Arial" panose="020B0604020202020204" pitchFamily="34" charset="0"/>
                <a:cs typeface="Arial" panose="020B0604020202020204" pitchFamily="34" charset="0"/>
                <a:hlinkClick r:id="rId3"/>
              </a:rPr>
              <a:t>controller.unlv.edu/general_accounting.html</a:t>
            </a:r>
            <a:r>
              <a:rPr lang="en-US" sz="2000" b="1" dirty="0" smtClean="0">
                <a:solidFill>
                  <a:schemeClr val="bg1"/>
                </a:solidFill>
                <a:latin typeface="Arial" panose="020B0604020202020204" pitchFamily="34" charset="0"/>
                <a:cs typeface="Arial" panose="020B0604020202020204" pitchFamily="34" charset="0"/>
              </a:rPr>
              <a:t> for more informational presentations that may be of assistance.</a:t>
            </a:r>
          </a:p>
        </p:txBody>
      </p:sp>
      <p:pic>
        <p:nvPicPr>
          <p:cNvPr id="10243" name="Picture 3" descr="C:\Users\caldwe20\AppData\Local\Microsoft\Windows\Temporary Internet Files\Content.IE5\B4HAML8K\MC900433797[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8458" y="2590800"/>
            <a:ext cx="1904857" cy="1904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3415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TYPES OF IDR’s - IX</a:t>
            </a:r>
          </a:p>
          <a:p>
            <a:pPr algn="ctr"/>
            <a:endParaRPr lang="en-US" sz="2800" b="1" dirty="0">
              <a:solidFill>
                <a:schemeClr val="bg1"/>
              </a:solidFill>
              <a:latin typeface="+mj-lt"/>
            </a:endParaRPr>
          </a:p>
        </p:txBody>
      </p:sp>
      <p:sp>
        <p:nvSpPr>
          <p:cNvPr id="8" name="TextBox 7"/>
          <p:cNvSpPr txBox="1"/>
          <p:nvPr/>
        </p:nvSpPr>
        <p:spPr>
          <a:xfrm>
            <a:off x="430406" y="1219200"/>
            <a:ext cx="7629436" cy="5262979"/>
          </a:xfrm>
          <a:prstGeom prst="rect">
            <a:avLst/>
          </a:prstGeom>
          <a:noFill/>
        </p:spPr>
        <p:txBody>
          <a:bodyPr wrap="square" rtlCol="0">
            <a:spAutoFit/>
          </a:bodyPr>
          <a:lstStyle/>
          <a:p>
            <a:pPr algn="ctr"/>
            <a:r>
              <a:rPr lang="en-US" sz="1600" b="1" dirty="0" smtClean="0">
                <a:solidFill>
                  <a:schemeClr val="bg1"/>
                </a:solidFill>
                <a:latin typeface="Arial" panose="020B0604020202020204" pitchFamily="34" charset="0"/>
                <a:cs typeface="Arial" panose="020B0604020202020204" pitchFamily="34" charset="0"/>
              </a:rPr>
              <a:t>Expense Transfer Voucher</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When to use:</a:t>
            </a:r>
          </a:p>
          <a:p>
            <a:r>
              <a:rPr lang="en-US" sz="1600" b="1" dirty="0" smtClean="0">
                <a:solidFill>
                  <a:schemeClr val="bg1"/>
                </a:solidFill>
                <a:latin typeface="Arial" panose="020B0604020202020204" pitchFamily="34" charset="0"/>
                <a:cs typeface="Arial" panose="020B0604020202020204" pitchFamily="34" charset="0"/>
              </a:rPr>
              <a:t>This type of IDR is used to record the sale of goods and services by campus service centers to campus departments.  It can also be used to record the sale of goods and services between campus departments.</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Example:</a:t>
            </a:r>
          </a:p>
          <a:p>
            <a:r>
              <a:rPr lang="en-US" sz="1600" b="1" dirty="0" smtClean="0">
                <a:solidFill>
                  <a:schemeClr val="bg1"/>
                </a:solidFill>
                <a:latin typeface="Arial" panose="020B0604020202020204" pitchFamily="34" charset="0"/>
                <a:cs typeface="Arial" panose="020B0604020202020204" pitchFamily="34" charset="0"/>
              </a:rPr>
              <a:t>Your department purchases business cards from Reprographics.</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Campus Service Centers include:</a:t>
            </a:r>
          </a:p>
          <a:p>
            <a:pPr marL="342900" indent="-34290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Telecommunications (monthly phone charges)</a:t>
            </a:r>
          </a:p>
          <a:p>
            <a:pPr marL="342900" indent="-34290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Facilities (monthly utilities allocation)</a:t>
            </a:r>
          </a:p>
          <a:p>
            <a:pPr marL="342900" indent="-34290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Parking Services</a:t>
            </a:r>
          </a:p>
          <a:p>
            <a:pPr marL="342900" indent="-34290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Reprographics</a:t>
            </a:r>
          </a:p>
          <a:p>
            <a:pPr marL="342900" indent="-34290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Police Services</a:t>
            </a:r>
          </a:p>
          <a:p>
            <a:pPr marL="342900" indent="-34290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Mail/Delivery Services</a:t>
            </a:r>
          </a:p>
          <a:p>
            <a:pPr marL="342900" indent="-34290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Surplus</a:t>
            </a:r>
          </a:p>
          <a:p>
            <a:pPr marL="342900" indent="-34290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Office of Information Technology (computer parts)</a:t>
            </a:r>
          </a:p>
          <a:p>
            <a:pPr marL="342900" indent="-34290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Departments that provide space rentals (ex: Student Union, UNLV Foundation, Science &amp; Engineering Building)</a:t>
            </a:r>
            <a:endParaRPr lang="en-US" sz="1600" b="1" dirty="0">
              <a:solidFill>
                <a:schemeClr val="bg1"/>
              </a:solidFill>
              <a:latin typeface="Arial" panose="020B0604020202020204" pitchFamily="34" charset="0"/>
              <a:cs typeface="Arial" panose="020B0604020202020204" pitchFamily="34" charset="0"/>
            </a:endParaRP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860296" y="699608"/>
            <a:ext cx="769655" cy="646331"/>
          </a:xfrm>
          <a:prstGeom prst="rect">
            <a:avLst/>
          </a:prstGeom>
          <a:noFill/>
        </p:spPr>
        <p:txBody>
          <a:bodyPr wrap="square" rtlCol="0">
            <a:spAutoFit/>
          </a:bodyPr>
          <a:lstStyle/>
          <a:p>
            <a:r>
              <a:rPr lang="en-US" sz="3600" dirty="0" smtClean="0">
                <a:solidFill>
                  <a:schemeClr val="bg1"/>
                </a:solidFill>
                <a:latin typeface="Arial" panose="020B0604020202020204" pitchFamily="34" charset="0"/>
                <a:cs typeface="Arial" panose="020B0604020202020204" pitchFamily="34" charset="0"/>
              </a:rPr>
              <a:t>IX</a:t>
            </a:r>
            <a:endParaRPr 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5386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
          <a:stretch/>
        </p:blipFill>
        <p:spPr bwMode="auto">
          <a:xfrm>
            <a:off x="862413" y="1298998"/>
            <a:ext cx="7155056" cy="348014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TYPES OF IDR’s – IX EXAMPLE</a:t>
            </a:r>
          </a:p>
          <a:p>
            <a:pPr algn="ctr"/>
            <a:endParaRPr lang="en-US" sz="2800" b="1" dirty="0">
              <a:solidFill>
                <a:schemeClr val="bg1"/>
              </a:solidFill>
              <a:latin typeface="+mj-lt"/>
            </a:endParaRPr>
          </a:p>
        </p:txBody>
      </p:sp>
      <p:pic>
        <p:nvPicPr>
          <p:cNvPr id="2050" name="Picture 2" descr="https://encrypted-tbn2.gstatic.com/images?q=tbn:ANd9GcSJjoxF4mp-PIQXMeUCzW03sP5n2MkmElAxBvG_P_zrpAo2mI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482451" y="792157"/>
            <a:ext cx="6024562" cy="523220"/>
          </a:xfrm>
          <a:prstGeom prst="rect">
            <a:avLst/>
          </a:prstGeom>
          <a:noFill/>
        </p:spPr>
        <p:txBody>
          <a:bodyPr wrap="square" rtlCol="0">
            <a:spAutoFit/>
          </a:bodyPr>
          <a:lstStyle/>
          <a:p>
            <a:r>
              <a:rPr lang="en-US" sz="1400" b="1" dirty="0" smtClean="0">
                <a:solidFill>
                  <a:schemeClr val="bg1"/>
                </a:solidFill>
                <a:latin typeface="Arial" panose="020B0604020202020204" pitchFamily="34" charset="0"/>
                <a:cs typeface="Arial" panose="020B0604020202020204" pitchFamily="34" charset="0"/>
              </a:rPr>
              <a:t>Example:  General Accounting purchases business  cards from Reprographics for a new employee</a:t>
            </a:r>
            <a:endParaRPr lang="en-US" sz="1400" b="1" dirty="0">
              <a:solidFill>
                <a:schemeClr val="bg1"/>
              </a:solidFill>
              <a:latin typeface="Arial" panose="020B0604020202020204" pitchFamily="34" charset="0"/>
              <a:cs typeface="Arial" panose="020B0604020202020204" pitchFamily="34" charset="0"/>
            </a:endParaRPr>
          </a:p>
        </p:txBody>
      </p:sp>
      <p:sp>
        <p:nvSpPr>
          <p:cNvPr id="10" name="TextBox 9"/>
          <p:cNvSpPr txBox="1"/>
          <p:nvPr/>
        </p:nvSpPr>
        <p:spPr>
          <a:xfrm>
            <a:off x="1295400" y="4825424"/>
            <a:ext cx="6024562" cy="2585323"/>
          </a:xfrm>
          <a:prstGeom prst="rect">
            <a:avLst/>
          </a:prstGeom>
          <a:noFill/>
        </p:spPr>
        <p:txBody>
          <a:bodyPr wrap="square" rtlCol="0">
            <a:spAutoFit/>
          </a:bodyPr>
          <a:lstStyle/>
          <a:p>
            <a:r>
              <a:rPr lang="en-US" sz="1200" b="1" dirty="0" smtClean="0">
                <a:solidFill>
                  <a:schemeClr val="bg1"/>
                </a:solidFill>
                <a:latin typeface="Arial" panose="020B0604020202020204" pitchFamily="34" charset="0"/>
                <a:cs typeface="Arial" panose="020B0604020202020204" pitchFamily="34" charset="0"/>
              </a:rPr>
              <a:t>Distinguishing Features:  </a:t>
            </a:r>
          </a:p>
          <a:p>
            <a:pPr marL="285750"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Object codes 30 and 39 are used.</a:t>
            </a:r>
          </a:p>
          <a:p>
            <a:pPr marL="742950" lvl="1"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Object code 30 (General Operations) is used for the Account </a:t>
            </a:r>
            <a:r>
              <a:rPr lang="en-US" sz="1200" b="1" dirty="0">
                <a:solidFill>
                  <a:schemeClr val="bg1"/>
                </a:solidFill>
                <a:latin typeface="Arial" panose="020B0604020202020204" pitchFamily="34" charset="0"/>
                <a:cs typeface="Arial" panose="020B0604020202020204" pitchFamily="34" charset="0"/>
              </a:rPr>
              <a:t>C</a:t>
            </a:r>
            <a:r>
              <a:rPr lang="en-US" sz="1200" b="1" dirty="0" smtClean="0">
                <a:solidFill>
                  <a:schemeClr val="bg1"/>
                </a:solidFill>
                <a:latin typeface="Arial" panose="020B0604020202020204" pitchFamily="34" charset="0"/>
                <a:cs typeface="Arial" panose="020B0604020202020204" pitchFamily="34" charset="0"/>
              </a:rPr>
              <a:t>harged because an expense is being recorded</a:t>
            </a:r>
          </a:p>
          <a:p>
            <a:pPr marL="742950" lvl="1"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Object code 39 (Recharge) is used for the Account Credited because an inter-campus revenue is being recorded.</a:t>
            </a:r>
          </a:p>
          <a:p>
            <a:pPr marL="285750"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 Sub-Object codes ( in this case 75 &amp; 25) will change depending on what  type of expense/revenue is occurring.</a:t>
            </a:r>
          </a:p>
          <a:p>
            <a:pPr marL="742950" lvl="1"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See General Accounting’s </a:t>
            </a:r>
            <a:r>
              <a:rPr lang="en-US" sz="1200" b="1" dirty="0" smtClean="0">
                <a:solidFill>
                  <a:schemeClr val="bg1"/>
                </a:solidFill>
                <a:latin typeface="Arial" panose="020B0604020202020204" pitchFamily="34" charset="0"/>
                <a:cs typeface="Arial" panose="020B0604020202020204" pitchFamily="34" charset="0"/>
                <a:hlinkClick r:id="rId4"/>
              </a:rPr>
              <a:t>website</a:t>
            </a:r>
            <a:r>
              <a:rPr lang="en-US" sz="1200" b="1" dirty="0" smtClean="0">
                <a:solidFill>
                  <a:schemeClr val="bg1"/>
                </a:solidFill>
                <a:latin typeface="Arial" panose="020B0604020202020204" pitchFamily="34" charset="0"/>
                <a:cs typeface="Arial" panose="020B0604020202020204" pitchFamily="34" charset="0"/>
              </a:rPr>
              <a:t> for a list of all active sub-object codes for the current year. </a:t>
            </a:r>
          </a:p>
          <a:p>
            <a:pPr marL="742950" lvl="1" indent="-285750">
              <a:buFont typeface="Arial" panose="020B0604020202020204" pitchFamily="34" charset="0"/>
              <a:buChar char="•"/>
            </a:pPr>
            <a:endParaRPr lang="en-US" sz="14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chemeClr val="bg1"/>
              </a:solidFill>
              <a:latin typeface="Arial" panose="020B0604020202020204" pitchFamily="34" charset="0"/>
              <a:cs typeface="Arial" panose="020B0604020202020204" pitchFamily="34" charset="0"/>
            </a:endParaRPr>
          </a:p>
        </p:txBody>
      </p:sp>
      <p:sp>
        <p:nvSpPr>
          <p:cNvPr id="2" name="Oval 1"/>
          <p:cNvSpPr/>
          <p:nvPr/>
        </p:nvSpPr>
        <p:spPr>
          <a:xfrm>
            <a:off x="5181600" y="2905122"/>
            <a:ext cx="519112" cy="2762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181600" y="2628897"/>
            <a:ext cx="519112" cy="2762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7211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TYPES OF IDR’s - TV</a:t>
            </a:r>
          </a:p>
          <a:p>
            <a:pPr algn="ctr"/>
            <a:endParaRPr lang="en-US" sz="2800" b="1" dirty="0">
              <a:solidFill>
                <a:schemeClr val="bg1"/>
              </a:solidFill>
              <a:latin typeface="+mj-lt"/>
            </a:endParaRPr>
          </a:p>
        </p:txBody>
      </p:sp>
      <p:sp>
        <p:nvSpPr>
          <p:cNvPr id="8" name="TextBox 7"/>
          <p:cNvSpPr txBox="1"/>
          <p:nvPr/>
        </p:nvSpPr>
        <p:spPr>
          <a:xfrm>
            <a:off x="430406" y="1219200"/>
            <a:ext cx="7875394" cy="5262979"/>
          </a:xfrm>
          <a:prstGeom prst="rect">
            <a:avLst/>
          </a:prstGeom>
          <a:noFill/>
        </p:spPr>
        <p:txBody>
          <a:bodyPr wrap="square" rtlCol="0">
            <a:spAutoFit/>
          </a:bodyPr>
          <a:lstStyle/>
          <a:p>
            <a:pPr algn="ctr"/>
            <a:r>
              <a:rPr lang="en-US" sz="1600" b="1" dirty="0" smtClean="0">
                <a:solidFill>
                  <a:schemeClr val="bg1"/>
                </a:solidFill>
                <a:latin typeface="Arial" panose="020B0604020202020204" pitchFamily="34" charset="0"/>
                <a:cs typeface="Arial" panose="020B0604020202020204" pitchFamily="34" charset="0"/>
              </a:rPr>
              <a:t>Transfer Voucher</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When to use:</a:t>
            </a:r>
          </a:p>
          <a:p>
            <a:r>
              <a:rPr lang="en-US" sz="1600" b="1" dirty="0" smtClean="0">
                <a:solidFill>
                  <a:schemeClr val="bg1"/>
                </a:solidFill>
                <a:latin typeface="Arial" panose="020B0604020202020204" pitchFamily="34" charset="0"/>
                <a:cs typeface="Arial" panose="020B0604020202020204" pitchFamily="34" charset="0"/>
              </a:rPr>
              <a:t>This type of IDR is used to record the transfer of cash from one campus account to another when no identifiable expense has occurred.  TV’s are generally used to provide funding for the receiving department.</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Example:</a:t>
            </a:r>
          </a:p>
          <a:p>
            <a:r>
              <a:rPr lang="en-US" sz="1600" b="1" dirty="0" smtClean="0">
                <a:solidFill>
                  <a:schemeClr val="bg1"/>
                </a:solidFill>
                <a:latin typeface="Arial" panose="020B0604020202020204" pitchFamily="34" charset="0"/>
                <a:cs typeface="Arial" panose="020B0604020202020204" pitchFamily="34" charset="0"/>
              </a:rPr>
              <a:t>Your department is helping to sponsor an event held by Alumni Relations.  Since it is not paying for a specific expense of the event, a TV would be used to transfer cash.</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Common Uses:</a:t>
            </a:r>
          </a:p>
          <a:p>
            <a:pPr marL="285750"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Funding a renovation project for your area through Planning &amp; Construction</a:t>
            </a:r>
          </a:p>
          <a:p>
            <a:pPr marL="285750"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Sponsorship of another department’s event</a:t>
            </a:r>
          </a:p>
          <a:p>
            <a:pPr marL="285750" indent="-285750">
              <a:buFont typeface="Arial" panose="020B0604020202020204" pitchFamily="34" charset="0"/>
              <a:buChar char="•"/>
            </a:pPr>
            <a:r>
              <a:rPr lang="en-US" sz="1600" b="1" dirty="0" smtClean="0">
                <a:solidFill>
                  <a:schemeClr val="bg1"/>
                </a:solidFill>
                <a:latin typeface="Arial" panose="020B0604020202020204" pitchFamily="34" charset="0"/>
                <a:cs typeface="Arial" panose="020B0604020202020204" pitchFamily="34" charset="0"/>
              </a:rPr>
              <a:t>Reimbursing a Dean’s hosting account for hosting expenses charged</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Restrictions:</a:t>
            </a:r>
          </a:p>
          <a:p>
            <a:r>
              <a:rPr lang="en-US" sz="1600" b="1" dirty="0" smtClean="0">
                <a:solidFill>
                  <a:schemeClr val="bg1"/>
                </a:solidFill>
                <a:latin typeface="Arial" panose="020B0604020202020204" pitchFamily="34" charset="0"/>
                <a:cs typeface="Arial" panose="020B0604020202020204" pitchFamily="34" charset="0"/>
              </a:rPr>
              <a:t>Only soft money accounts can be used when processing a TV.  State accounts (Fund 2101) and Grant accounts (Funds 2330-2399) cannot be used because their guidelines prohibit the transfer of cash.</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83275" y="679888"/>
            <a:ext cx="769655" cy="646331"/>
          </a:xfrm>
          <a:prstGeom prst="rect">
            <a:avLst/>
          </a:prstGeom>
          <a:noFill/>
        </p:spPr>
        <p:txBody>
          <a:bodyPr wrap="square" rtlCol="0">
            <a:spAutoFit/>
          </a:bodyPr>
          <a:lstStyle/>
          <a:p>
            <a:r>
              <a:rPr lang="en-US" sz="3600" dirty="0" smtClean="0">
                <a:solidFill>
                  <a:schemeClr val="bg1"/>
                </a:solidFill>
                <a:latin typeface="Arial" panose="020B0604020202020204" pitchFamily="34" charset="0"/>
                <a:cs typeface="Arial" panose="020B0604020202020204" pitchFamily="34" charset="0"/>
              </a:rPr>
              <a:t>TV</a:t>
            </a:r>
            <a:endParaRPr 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8182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TYPES OF IDR’s – TV EXAMPLE</a:t>
            </a:r>
          </a:p>
          <a:p>
            <a:pPr algn="ctr"/>
            <a:endParaRPr lang="en-US" sz="2800" b="1" dirty="0">
              <a:solidFill>
                <a:schemeClr val="bg1"/>
              </a:solidFill>
              <a:latin typeface="+mj-lt"/>
            </a:endParaRP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482451" y="728706"/>
            <a:ext cx="6024562" cy="523220"/>
          </a:xfrm>
          <a:prstGeom prst="rect">
            <a:avLst/>
          </a:prstGeom>
          <a:noFill/>
        </p:spPr>
        <p:txBody>
          <a:bodyPr wrap="square" rtlCol="0">
            <a:spAutoFit/>
          </a:bodyPr>
          <a:lstStyle/>
          <a:p>
            <a:r>
              <a:rPr lang="en-US" sz="1400" b="1" dirty="0" smtClean="0">
                <a:solidFill>
                  <a:schemeClr val="bg1"/>
                </a:solidFill>
                <a:latin typeface="Arial" panose="020B0604020202020204" pitchFamily="34" charset="0"/>
                <a:cs typeface="Arial" panose="020B0604020202020204" pitchFamily="34" charset="0"/>
              </a:rPr>
              <a:t>Example:  General Accounting is funding the renovation  of their office space </a:t>
            </a:r>
            <a:r>
              <a:rPr lang="en-US" sz="1400" b="1" dirty="0">
                <a:solidFill>
                  <a:schemeClr val="bg1"/>
                </a:solidFill>
                <a:latin typeface="Arial" panose="020B0604020202020204" pitchFamily="34" charset="0"/>
                <a:cs typeface="Arial" panose="020B0604020202020204" pitchFamily="34" charset="0"/>
              </a:rPr>
              <a:t>.</a:t>
            </a:r>
          </a:p>
        </p:txBody>
      </p:sp>
      <p:sp>
        <p:nvSpPr>
          <p:cNvPr id="10" name="TextBox 9"/>
          <p:cNvSpPr txBox="1"/>
          <p:nvPr/>
        </p:nvSpPr>
        <p:spPr>
          <a:xfrm>
            <a:off x="1268327" y="4608300"/>
            <a:ext cx="6691113" cy="2554545"/>
          </a:xfrm>
          <a:prstGeom prst="rect">
            <a:avLst/>
          </a:prstGeom>
          <a:noFill/>
        </p:spPr>
        <p:txBody>
          <a:bodyPr wrap="square" rtlCol="0">
            <a:spAutoFit/>
          </a:bodyPr>
          <a:lstStyle/>
          <a:p>
            <a:r>
              <a:rPr lang="en-US" sz="1200" b="1" dirty="0" smtClean="0">
                <a:solidFill>
                  <a:schemeClr val="bg1"/>
                </a:solidFill>
                <a:latin typeface="Arial" panose="020B0604020202020204" pitchFamily="34" charset="0"/>
                <a:cs typeface="Arial" panose="020B0604020202020204" pitchFamily="34" charset="0"/>
              </a:rPr>
              <a:t>Distinguishing Features:  </a:t>
            </a:r>
          </a:p>
          <a:p>
            <a:pPr marL="285750"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Object code VT is used.</a:t>
            </a:r>
          </a:p>
          <a:p>
            <a:pPr marL="742950" lvl="1"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Object code VT (Voluntary Transfer) is used in both the Account </a:t>
            </a:r>
            <a:r>
              <a:rPr lang="en-US" sz="1200" b="1" dirty="0">
                <a:solidFill>
                  <a:schemeClr val="bg1"/>
                </a:solidFill>
                <a:latin typeface="Arial" panose="020B0604020202020204" pitchFamily="34" charset="0"/>
                <a:cs typeface="Arial" panose="020B0604020202020204" pitchFamily="34" charset="0"/>
              </a:rPr>
              <a:t>C</a:t>
            </a:r>
            <a:r>
              <a:rPr lang="en-US" sz="1200" b="1" dirty="0" smtClean="0">
                <a:solidFill>
                  <a:schemeClr val="bg1"/>
                </a:solidFill>
                <a:latin typeface="Arial" panose="020B0604020202020204" pitchFamily="34" charset="0"/>
                <a:cs typeface="Arial" panose="020B0604020202020204" pitchFamily="34" charset="0"/>
              </a:rPr>
              <a:t>harged and Account Credited because it represents that a transfer of cash is occurring.</a:t>
            </a:r>
          </a:p>
          <a:p>
            <a:pPr marL="285750"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 Sub-Object codes</a:t>
            </a:r>
          </a:p>
          <a:p>
            <a:pPr marL="742950" lvl="1"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Sub-Object 00 is used for the Account Charged to represent that a transfer out is occurring.</a:t>
            </a:r>
          </a:p>
          <a:p>
            <a:pPr marL="742950" lvl="1"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There is no sub-object code needed for the Account Credited.  By using only an Object code, it represents that a transfer in is occurring.</a:t>
            </a:r>
          </a:p>
          <a:p>
            <a:pPr marL="742950" lvl="1" indent="-285750">
              <a:buFont typeface="Arial" panose="020B0604020202020204" pitchFamily="34" charset="0"/>
              <a:buChar char="•"/>
            </a:pPr>
            <a:endParaRPr lang="en-US" sz="1200" b="1" dirty="0">
              <a:solidFill>
                <a:schemeClr val="bg1"/>
              </a:solidFill>
              <a:latin typeface="Arial" panose="020B0604020202020204" pitchFamily="34" charset="0"/>
              <a:cs typeface="Arial" panose="020B0604020202020204" pitchFamily="34" charset="0"/>
            </a:endParaRPr>
          </a:p>
          <a:p>
            <a:r>
              <a:rPr lang="en-US" sz="1200" b="1" dirty="0" smtClean="0">
                <a:solidFill>
                  <a:schemeClr val="bg1"/>
                </a:solidFill>
                <a:latin typeface="Arial" panose="020B0604020202020204" pitchFamily="34" charset="0"/>
                <a:cs typeface="Arial" panose="020B0604020202020204" pitchFamily="34" charset="0"/>
              </a:rPr>
              <a:t>NOTE:  VT and VT-00 are the only Object/Sub-object codes that can be used for TV’s</a:t>
            </a:r>
          </a:p>
          <a:p>
            <a:pPr marL="285750" indent="-285750">
              <a:buFont typeface="Arial" panose="020B0604020202020204" pitchFamily="34" charset="0"/>
              <a:buChar char="•"/>
            </a:pPr>
            <a:endParaRPr lang="en-US" sz="14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chemeClr val="bg1"/>
              </a:solidFill>
              <a:latin typeface="Arial" panose="020B0604020202020204" pitchFamily="34" charset="0"/>
              <a:cs typeface="Arial" panose="020B0604020202020204" pitchFamily="34" charset="0"/>
            </a:endParaRPr>
          </a:p>
        </p:txBody>
      </p:sp>
      <p:sp>
        <p:nvSpPr>
          <p:cNvPr id="2" name="Oval 1"/>
          <p:cNvSpPr/>
          <p:nvPr/>
        </p:nvSpPr>
        <p:spPr>
          <a:xfrm>
            <a:off x="5181600" y="2619374"/>
            <a:ext cx="519112" cy="2762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181600" y="2881310"/>
            <a:ext cx="519112" cy="2762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6356" y="1251926"/>
            <a:ext cx="7155056" cy="3356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Oval 13"/>
          <p:cNvSpPr/>
          <p:nvPr/>
        </p:nvSpPr>
        <p:spPr>
          <a:xfrm>
            <a:off x="5387578" y="2747958"/>
            <a:ext cx="411956" cy="2762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5334000" y="2495549"/>
            <a:ext cx="519112" cy="2762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443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TYPES OF IDR’s - II</a:t>
            </a:r>
          </a:p>
          <a:p>
            <a:pPr algn="ctr"/>
            <a:endParaRPr lang="en-US" sz="2800" b="1" dirty="0">
              <a:solidFill>
                <a:schemeClr val="bg1"/>
              </a:solidFill>
              <a:latin typeface="+mj-lt"/>
            </a:endParaRPr>
          </a:p>
        </p:txBody>
      </p:sp>
      <p:sp>
        <p:nvSpPr>
          <p:cNvPr id="8" name="TextBox 7"/>
          <p:cNvSpPr txBox="1"/>
          <p:nvPr/>
        </p:nvSpPr>
        <p:spPr>
          <a:xfrm>
            <a:off x="430406" y="1219200"/>
            <a:ext cx="7875394" cy="5262979"/>
          </a:xfrm>
          <a:prstGeom prst="rect">
            <a:avLst/>
          </a:prstGeom>
          <a:noFill/>
        </p:spPr>
        <p:txBody>
          <a:bodyPr wrap="square" rtlCol="0">
            <a:spAutoFit/>
          </a:bodyPr>
          <a:lstStyle/>
          <a:p>
            <a:pPr algn="ctr"/>
            <a:r>
              <a:rPr lang="en-US" sz="1600" b="1" dirty="0" smtClean="0">
                <a:solidFill>
                  <a:schemeClr val="bg1"/>
                </a:solidFill>
                <a:latin typeface="Arial" panose="020B0604020202020204" pitchFamily="34" charset="0"/>
                <a:cs typeface="Arial" panose="020B0604020202020204" pitchFamily="34" charset="0"/>
              </a:rPr>
              <a:t>Intra-Institutional Voucher</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When to use:</a:t>
            </a:r>
          </a:p>
          <a:p>
            <a:r>
              <a:rPr lang="en-US" sz="1600" b="1" dirty="0" smtClean="0">
                <a:solidFill>
                  <a:schemeClr val="bg1"/>
                </a:solidFill>
                <a:latin typeface="Arial" panose="020B0604020202020204" pitchFamily="34" charset="0"/>
                <a:cs typeface="Arial" panose="020B0604020202020204" pitchFamily="34" charset="0"/>
              </a:rPr>
              <a:t>This type of IDR acts as an invoice for the seller and a payment voucher for the buyer in an intra-institutional sale. In this case, the “seller” is an organization entity within the institution (UNLV) instead of an outside vendor.  It is used when an agency account (Fund 2776) is providing sales or services to a UNLV department, or for certain Rebel Card transactions.</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Example:</a:t>
            </a:r>
          </a:p>
          <a:p>
            <a:r>
              <a:rPr lang="en-US" sz="1600" b="1" dirty="0" smtClean="0">
                <a:solidFill>
                  <a:schemeClr val="bg1"/>
                </a:solidFill>
                <a:latin typeface="Arial" panose="020B0604020202020204" pitchFamily="34" charset="0"/>
                <a:cs typeface="Arial" panose="020B0604020202020204" pitchFamily="34" charset="0"/>
              </a:rPr>
              <a:t>Your department is paying for application or tuition fees for a student.</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Common Uses:</a:t>
            </a:r>
          </a:p>
          <a:p>
            <a:r>
              <a:rPr lang="en-US" sz="1600" b="1" dirty="0" smtClean="0">
                <a:solidFill>
                  <a:schemeClr val="bg1"/>
                </a:solidFill>
                <a:latin typeface="Arial" panose="020B0604020202020204" pitchFamily="34" charset="0"/>
                <a:cs typeface="Arial" panose="020B0604020202020204" pitchFamily="34" charset="0"/>
              </a:rPr>
              <a:t>II’s are the least commonly used type of IDR.  They are mainly used if the buying department is charging an expense line (object codes 52 and below) and the selling department is crediting a revenue line (object codes 53 and above)</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Note:</a:t>
            </a:r>
          </a:p>
          <a:p>
            <a:r>
              <a:rPr lang="en-US" sz="1600" b="1" dirty="0" smtClean="0">
                <a:solidFill>
                  <a:schemeClr val="bg1"/>
                </a:solidFill>
                <a:latin typeface="Arial" panose="020B0604020202020204" pitchFamily="34" charset="0"/>
                <a:cs typeface="Arial" panose="020B0604020202020204" pitchFamily="34" charset="0"/>
              </a:rPr>
              <a:t>If you think you may have an II transaction, you can contact General Accounting at extension 5-3957 for further guidance.</a:t>
            </a: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983275" y="658454"/>
            <a:ext cx="769655" cy="646331"/>
          </a:xfrm>
          <a:prstGeom prst="rect">
            <a:avLst/>
          </a:prstGeom>
          <a:noFill/>
        </p:spPr>
        <p:txBody>
          <a:bodyPr wrap="square" rtlCol="0">
            <a:spAutoFit/>
          </a:bodyPr>
          <a:lstStyle/>
          <a:p>
            <a:r>
              <a:rPr lang="en-US" sz="3600" dirty="0" smtClean="0">
                <a:solidFill>
                  <a:schemeClr val="bg1"/>
                </a:solidFill>
                <a:latin typeface="Arial" panose="020B0604020202020204" pitchFamily="34" charset="0"/>
                <a:cs typeface="Arial" panose="020B0604020202020204" pitchFamily="34" charset="0"/>
              </a:rPr>
              <a:t>II</a:t>
            </a:r>
            <a:endParaRPr 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1931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493" y="1017433"/>
            <a:ext cx="8260044" cy="3196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TYPES OF IDR’s – II EXAMPLE</a:t>
            </a:r>
          </a:p>
          <a:p>
            <a:pPr algn="ctr"/>
            <a:endParaRPr lang="en-US" sz="2800" b="1" dirty="0">
              <a:solidFill>
                <a:schemeClr val="bg1"/>
              </a:solidFill>
              <a:latin typeface="+mj-lt"/>
            </a:endParaRPr>
          </a:p>
        </p:txBody>
      </p:sp>
      <p:pic>
        <p:nvPicPr>
          <p:cNvPr id="2050" name="Picture 2" descr="https://encrypted-tbn2.gstatic.com/images?q=tbn:ANd9GcSJjoxF4mp-PIQXMeUCzW03sP5n2MkmElAxBvG_P_zrpAo2mI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482450" y="728706"/>
            <a:ext cx="6213750" cy="307777"/>
          </a:xfrm>
          <a:prstGeom prst="rect">
            <a:avLst/>
          </a:prstGeom>
          <a:noFill/>
        </p:spPr>
        <p:txBody>
          <a:bodyPr wrap="square" rtlCol="0">
            <a:spAutoFit/>
          </a:bodyPr>
          <a:lstStyle/>
          <a:p>
            <a:r>
              <a:rPr lang="en-US" sz="1400" b="1" dirty="0" smtClean="0">
                <a:solidFill>
                  <a:schemeClr val="bg1"/>
                </a:solidFill>
                <a:latin typeface="Arial" panose="020B0604020202020204" pitchFamily="34" charset="0"/>
                <a:cs typeface="Arial" panose="020B0604020202020204" pitchFamily="34" charset="0"/>
              </a:rPr>
              <a:t>Example:  General Accounting is paying for a student’s application fee.</a:t>
            </a:r>
            <a:endParaRPr lang="en-US" sz="1400" b="1" dirty="0">
              <a:solidFill>
                <a:schemeClr val="bg1"/>
              </a:solidFill>
              <a:latin typeface="Arial" panose="020B0604020202020204" pitchFamily="34" charset="0"/>
              <a:cs typeface="Arial" panose="020B0604020202020204" pitchFamily="34" charset="0"/>
            </a:endParaRPr>
          </a:p>
        </p:txBody>
      </p:sp>
      <p:sp>
        <p:nvSpPr>
          <p:cNvPr id="10" name="TextBox 9"/>
          <p:cNvSpPr txBox="1"/>
          <p:nvPr/>
        </p:nvSpPr>
        <p:spPr>
          <a:xfrm>
            <a:off x="1017306" y="4191000"/>
            <a:ext cx="7475578" cy="2923877"/>
          </a:xfrm>
          <a:prstGeom prst="rect">
            <a:avLst/>
          </a:prstGeom>
          <a:noFill/>
        </p:spPr>
        <p:txBody>
          <a:bodyPr wrap="square" rtlCol="0">
            <a:spAutoFit/>
          </a:bodyPr>
          <a:lstStyle/>
          <a:p>
            <a:r>
              <a:rPr lang="en-US" sz="1200" b="1" dirty="0" smtClean="0">
                <a:solidFill>
                  <a:schemeClr val="bg1"/>
                </a:solidFill>
                <a:latin typeface="Arial" panose="020B0604020202020204" pitchFamily="34" charset="0"/>
                <a:cs typeface="Arial" panose="020B0604020202020204" pitchFamily="34" charset="0"/>
              </a:rPr>
              <a:t>Distinguishing Features:  </a:t>
            </a:r>
          </a:p>
          <a:p>
            <a:pPr marL="285750"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Object code 30</a:t>
            </a:r>
          </a:p>
          <a:p>
            <a:pPr marL="742950" lvl="1"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Object code 30 (General Operations) is used for the Account Charged because an expense is being </a:t>
            </a:r>
            <a:r>
              <a:rPr lang="en-US" sz="1200" b="1" dirty="0" smtClean="0">
                <a:solidFill>
                  <a:schemeClr val="bg1"/>
                </a:solidFill>
                <a:latin typeface="Arial" panose="020B0604020202020204" pitchFamily="34" charset="0"/>
                <a:cs typeface="Arial" panose="020B0604020202020204" pitchFamily="34" charset="0"/>
              </a:rPr>
              <a:t>recorded</a:t>
            </a:r>
          </a:p>
          <a:p>
            <a:pPr marL="285750"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Revenue code 68</a:t>
            </a:r>
            <a:endParaRPr lang="en-US" sz="1200" b="1" dirty="0">
              <a:solidFill>
                <a:schemeClr val="bg1"/>
              </a:solidFill>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Revenue </a:t>
            </a:r>
            <a:r>
              <a:rPr lang="en-US" sz="1200" b="1" dirty="0">
                <a:solidFill>
                  <a:schemeClr val="bg1"/>
                </a:solidFill>
                <a:latin typeface="Arial" panose="020B0604020202020204" pitchFamily="34" charset="0"/>
                <a:cs typeface="Arial" panose="020B0604020202020204" pitchFamily="34" charset="0"/>
              </a:rPr>
              <a:t>code </a:t>
            </a:r>
            <a:r>
              <a:rPr lang="en-US" sz="1200" b="1" dirty="0" smtClean="0">
                <a:solidFill>
                  <a:schemeClr val="bg1"/>
                </a:solidFill>
                <a:latin typeface="Arial" panose="020B0604020202020204" pitchFamily="34" charset="0"/>
                <a:cs typeface="Arial" panose="020B0604020202020204" pitchFamily="34" charset="0"/>
              </a:rPr>
              <a:t>68 (Tuition &amp; Fees Unrestricted) </a:t>
            </a:r>
            <a:r>
              <a:rPr lang="en-US" sz="1200" b="1" dirty="0">
                <a:solidFill>
                  <a:schemeClr val="bg1"/>
                </a:solidFill>
                <a:latin typeface="Arial" panose="020B0604020202020204" pitchFamily="34" charset="0"/>
                <a:cs typeface="Arial" panose="020B0604020202020204" pitchFamily="34" charset="0"/>
              </a:rPr>
              <a:t>is used for the Account Credited because </a:t>
            </a:r>
            <a:r>
              <a:rPr lang="en-US" sz="1200" b="1" dirty="0" smtClean="0">
                <a:solidFill>
                  <a:schemeClr val="bg1"/>
                </a:solidFill>
                <a:latin typeface="Arial" panose="020B0604020202020204" pitchFamily="34" charset="0"/>
                <a:cs typeface="Arial" panose="020B0604020202020204" pitchFamily="34" charset="0"/>
              </a:rPr>
              <a:t>a revenue </a:t>
            </a:r>
            <a:r>
              <a:rPr lang="en-US" sz="1200" b="1" dirty="0">
                <a:solidFill>
                  <a:schemeClr val="bg1"/>
                </a:solidFill>
                <a:latin typeface="Arial" panose="020B0604020202020204" pitchFamily="34" charset="0"/>
                <a:cs typeface="Arial" panose="020B0604020202020204" pitchFamily="34" charset="0"/>
              </a:rPr>
              <a:t>is being recorded</a:t>
            </a:r>
            <a:r>
              <a:rPr lang="en-US" sz="1200" b="1" dirty="0" smtClean="0">
                <a:solidFill>
                  <a:schemeClr val="bg1"/>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200" b="1" dirty="0" smtClean="0">
                <a:solidFill>
                  <a:schemeClr val="bg1"/>
                </a:solidFill>
                <a:latin typeface="Arial" panose="020B0604020202020204" pitchFamily="34" charset="0"/>
                <a:cs typeface="Arial" panose="020B0604020202020204" pitchFamily="34" charset="0"/>
              </a:rPr>
              <a:t>The Sub-Object/Sub-Revenue </a:t>
            </a:r>
            <a:r>
              <a:rPr lang="en-US" sz="1200" b="1" dirty="0">
                <a:solidFill>
                  <a:schemeClr val="bg1"/>
                </a:solidFill>
                <a:latin typeface="Arial" panose="020B0604020202020204" pitchFamily="34" charset="0"/>
                <a:cs typeface="Arial" panose="020B0604020202020204" pitchFamily="34" charset="0"/>
              </a:rPr>
              <a:t>codes ( in this case </a:t>
            </a:r>
            <a:r>
              <a:rPr lang="en-US" sz="1200" b="1" dirty="0" smtClean="0">
                <a:solidFill>
                  <a:schemeClr val="bg1"/>
                </a:solidFill>
                <a:latin typeface="Arial" panose="020B0604020202020204" pitchFamily="34" charset="0"/>
                <a:cs typeface="Arial" panose="020B0604020202020204" pitchFamily="34" charset="0"/>
              </a:rPr>
              <a:t>26 </a:t>
            </a:r>
            <a:r>
              <a:rPr lang="en-US" sz="1200" b="1" dirty="0">
                <a:solidFill>
                  <a:schemeClr val="bg1"/>
                </a:solidFill>
                <a:latin typeface="Arial" panose="020B0604020202020204" pitchFamily="34" charset="0"/>
                <a:cs typeface="Arial" panose="020B0604020202020204" pitchFamily="34" charset="0"/>
              </a:rPr>
              <a:t>&amp; </a:t>
            </a:r>
            <a:r>
              <a:rPr lang="en-US" sz="1200" b="1" dirty="0" smtClean="0">
                <a:solidFill>
                  <a:schemeClr val="bg1"/>
                </a:solidFill>
                <a:latin typeface="Arial" panose="020B0604020202020204" pitchFamily="34" charset="0"/>
                <a:cs typeface="Arial" panose="020B0604020202020204" pitchFamily="34" charset="0"/>
              </a:rPr>
              <a:t>04) </a:t>
            </a:r>
            <a:r>
              <a:rPr lang="en-US" sz="1200" b="1" dirty="0">
                <a:solidFill>
                  <a:schemeClr val="bg1"/>
                </a:solidFill>
                <a:latin typeface="Arial" panose="020B0604020202020204" pitchFamily="34" charset="0"/>
                <a:cs typeface="Arial" panose="020B0604020202020204" pitchFamily="34" charset="0"/>
              </a:rPr>
              <a:t>will change depending on what  type of expense/revenue is occurring.</a:t>
            </a:r>
          </a:p>
          <a:p>
            <a:pPr marL="742950" lvl="1" indent="-285750">
              <a:buFont typeface="Arial" panose="020B0604020202020204" pitchFamily="34" charset="0"/>
              <a:buChar char="•"/>
            </a:pPr>
            <a:r>
              <a:rPr lang="en-US" sz="1200" b="1" dirty="0">
                <a:solidFill>
                  <a:schemeClr val="bg1"/>
                </a:solidFill>
                <a:latin typeface="Arial" panose="020B0604020202020204" pitchFamily="34" charset="0"/>
                <a:cs typeface="Arial" panose="020B0604020202020204" pitchFamily="34" charset="0"/>
              </a:rPr>
              <a:t>See General Accounting’s website for a list of all active </a:t>
            </a:r>
            <a:r>
              <a:rPr lang="en-US" sz="1200" b="1" dirty="0" smtClean="0">
                <a:solidFill>
                  <a:schemeClr val="bg1"/>
                </a:solidFill>
                <a:latin typeface="Arial" panose="020B0604020202020204" pitchFamily="34" charset="0"/>
                <a:cs typeface="Arial" panose="020B0604020202020204" pitchFamily="34" charset="0"/>
              </a:rPr>
              <a:t>sub-object/sub-revenue </a:t>
            </a:r>
            <a:r>
              <a:rPr lang="en-US" sz="1200" b="1" dirty="0">
                <a:solidFill>
                  <a:schemeClr val="bg1"/>
                </a:solidFill>
                <a:latin typeface="Arial" panose="020B0604020202020204" pitchFamily="34" charset="0"/>
                <a:cs typeface="Arial" panose="020B0604020202020204" pitchFamily="34" charset="0"/>
              </a:rPr>
              <a:t>codes for the current </a:t>
            </a:r>
            <a:r>
              <a:rPr lang="en-US" sz="1200" b="1" dirty="0" smtClean="0">
                <a:solidFill>
                  <a:schemeClr val="bg1"/>
                </a:solidFill>
                <a:latin typeface="Arial" panose="020B0604020202020204" pitchFamily="34" charset="0"/>
                <a:cs typeface="Arial" panose="020B0604020202020204" pitchFamily="34" charset="0"/>
              </a:rPr>
              <a:t>fiscal year</a:t>
            </a:r>
            <a:r>
              <a:rPr lang="en-US" sz="1200" b="1" dirty="0">
                <a:solidFill>
                  <a:schemeClr val="bg1"/>
                </a:solidFill>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endParaRPr lang="en-US" sz="1200" b="1" dirty="0" smtClean="0">
              <a:solidFill>
                <a:schemeClr val="bg1"/>
              </a:solidFill>
              <a:latin typeface="Arial" panose="020B0604020202020204" pitchFamily="34" charset="0"/>
              <a:cs typeface="Arial" panose="020B0604020202020204" pitchFamily="34" charset="0"/>
            </a:endParaRPr>
          </a:p>
          <a:p>
            <a:r>
              <a:rPr lang="en-US" sz="1200" b="1" dirty="0" smtClean="0">
                <a:solidFill>
                  <a:schemeClr val="bg1"/>
                </a:solidFill>
                <a:latin typeface="Arial" panose="020B0604020202020204" pitchFamily="34" charset="0"/>
                <a:cs typeface="Arial" panose="020B0604020202020204" pitchFamily="34" charset="0"/>
              </a:rPr>
              <a:t>NOTE:  Revenue codes 78, 79, and 81 can also be used on an II document</a:t>
            </a:r>
            <a:endParaRPr lang="en-US" sz="12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smtClean="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chemeClr val="bg1"/>
              </a:solidFill>
              <a:latin typeface="Arial" panose="020B0604020202020204" pitchFamily="34" charset="0"/>
              <a:cs typeface="Arial" panose="020B0604020202020204" pitchFamily="34" charset="0"/>
            </a:endParaRPr>
          </a:p>
        </p:txBody>
      </p:sp>
      <p:sp>
        <p:nvSpPr>
          <p:cNvPr id="14" name="Oval 13"/>
          <p:cNvSpPr/>
          <p:nvPr/>
        </p:nvSpPr>
        <p:spPr>
          <a:xfrm>
            <a:off x="5541168" y="2235685"/>
            <a:ext cx="540544" cy="2762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5541168" y="2477444"/>
            <a:ext cx="519112" cy="27622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6085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36740"/>
            <a:ext cx="7008264" cy="649060"/>
          </a:xfrm>
          <a:prstGeom prst="rect">
            <a:avLst/>
          </a:prstGeom>
          <a:solidFill>
            <a:srgbClr val="990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6" name="TextBox 5"/>
          <p:cNvSpPr txBox="1"/>
          <p:nvPr/>
        </p:nvSpPr>
        <p:spPr>
          <a:xfrm>
            <a:off x="1007781" y="99660"/>
            <a:ext cx="6983962" cy="954107"/>
          </a:xfrm>
          <a:prstGeom prst="rect">
            <a:avLst/>
          </a:prstGeom>
          <a:noFill/>
        </p:spPr>
        <p:txBody>
          <a:bodyPr wrap="square" rtlCol="0">
            <a:spAutoFit/>
          </a:bodyPr>
          <a:lstStyle/>
          <a:p>
            <a:pPr algn="ctr"/>
            <a:r>
              <a:rPr lang="en-US" sz="2800" b="1" dirty="0" smtClean="0">
                <a:solidFill>
                  <a:schemeClr val="bg1"/>
                </a:solidFill>
                <a:latin typeface="+mj-lt"/>
              </a:rPr>
              <a:t>PREPARING THE IDR</a:t>
            </a:r>
          </a:p>
          <a:p>
            <a:pPr algn="ctr"/>
            <a:endParaRPr lang="en-US" sz="2800" b="1" dirty="0">
              <a:solidFill>
                <a:schemeClr val="bg1"/>
              </a:solidFill>
              <a:latin typeface="+mj-lt"/>
            </a:endParaRPr>
          </a:p>
        </p:txBody>
      </p:sp>
      <p:sp>
        <p:nvSpPr>
          <p:cNvPr id="8" name="TextBox 7"/>
          <p:cNvSpPr txBox="1"/>
          <p:nvPr/>
        </p:nvSpPr>
        <p:spPr>
          <a:xfrm>
            <a:off x="430406" y="856357"/>
            <a:ext cx="8015688" cy="6001643"/>
          </a:xfrm>
          <a:prstGeom prst="rect">
            <a:avLst/>
          </a:prstGeom>
          <a:noFill/>
        </p:spPr>
        <p:txBody>
          <a:bodyPr wrap="square" rtlCol="0">
            <a:spAutoFit/>
          </a:bodyPr>
          <a:lstStyle/>
          <a:p>
            <a:r>
              <a:rPr lang="en-US" sz="1600" b="1" dirty="0" smtClean="0">
                <a:solidFill>
                  <a:schemeClr val="bg1"/>
                </a:solidFill>
                <a:latin typeface="Arial" panose="020B0604020202020204" pitchFamily="34" charset="0"/>
                <a:cs typeface="Arial" panose="020B0604020202020204" pitchFamily="34" charset="0"/>
              </a:rPr>
              <a:t>STEP 1:</a:t>
            </a:r>
          </a:p>
          <a:p>
            <a:r>
              <a:rPr lang="en-US" sz="1600" b="1" dirty="0" smtClean="0">
                <a:solidFill>
                  <a:schemeClr val="bg1"/>
                </a:solidFill>
                <a:latin typeface="Arial" panose="020B0604020202020204" pitchFamily="34" charset="0"/>
                <a:cs typeface="Arial" panose="020B0604020202020204" pitchFamily="34" charset="0"/>
              </a:rPr>
              <a:t>Download the IDR Template file from the General Accounting website </a:t>
            </a:r>
            <a:r>
              <a:rPr lang="en-US" sz="1600" b="1" dirty="0">
                <a:solidFill>
                  <a:schemeClr val="bg1"/>
                </a:solidFill>
                <a:latin typeface="Arial" panose="020B0604020202020204" pitchFamily="34" charset="0"/>
                <a:cs typeface="Arial" panose="020B0604020202020204" pitchFamily="34" charset="0"/>
              </a:rPr>
              <a:t>located at:  </a:t>
            </a:r>
            <a:r>
              <a:rPr lang="en-US" sz="1600" b="1" u="sng" dirty="0">
                <a:solidFill>
                  <a:schemeClr val="bg1"/>
                </a:solidFill>
                <a:latin typeface="Arial" panose="020B0604020202020204" pitchFamily="34" charset="0"/>
                <a:cs typeface="Arial" panose="020B0604020202020204" pitchFamily="34" charset="0"/>
              </a:rPr>
              <a:t>http://controller.unlv.edu/general_accounting.html</a:t>
            </a:r>
            <a:endParaRPr lang="en-US" sz="1600" b="1" u="sng" dirty="0" smtClean="0">
              <a:solidFill>
                <a:schemeClr val="bg1"/>
              </a:solidFill>
              <a:latin typeface="Arial" panose="020B0604020202020204" pitchFamily="34" charset="0"/>
              <a:cs typeface="Arial" panose="020B0604020202020204" pitchFamily="34" charset="0"/>
            </a:endParaRP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STEP 2:</a:t>
            </a:r>
          </a:p>
          <a:p>
            <a:r>
              <a:rPr lang="en-US" sz="1600" b="1" dirty="0">
                <a:solidFill>
                  <a:schemeClr val="bg1"/>
                </a:solidFill>
                <a:latin typeface="Arial" panose="020B0604020202020204" pitchFamily="34" charset="0"/>
                <a:cs typeface="Arial" panose="020B0604020202020204" pitchFamily="34" charset="0"/>
              </a:rPr>
              <a:t>Determine which type of IDR (IX, TV, or II) will be needed to process the transaction</a:t>
            </a:r>
            <a:r>
              <a:rPr lang="en-US" sz="1600" b="1" dirty="0" smtClean="0">
                <a:solidFill>
                  <a:schemeClr val="bg1"/>
                </a:solidFill>
                <a:latin typeface="Arial" panose="020B0604020202020204" pitchFamily="34" charset="0"/>
                <a:cs typeface="Arial" panose="020B0604020202020204" pitchFamily="34" charset="0"/>
              </a:rPr>
              <a:t>.</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STEP 3:</a:t>
            </a:r>
          </a:p>
          <a:p>
            <a:r>
              <a:rPr lang="en-US" sz="1600" b="1" dirty="0" smtClean="0">
                <a:solidFill>
                  <a:schemeClr val="bg1"/>
                </a:solidFill>
                <a:latin typeface="Arial" panose="020B0604020202020204" pitchFamily="34" charset="0"/>
                <a:cs typeface="Arial" panose="020B0604020202020204" pitchFamily="34" charset="0"/>
              </a:rPr>
              <a:t>Determine which accounts will be charged and credited (ex: 2101-213-1210)</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STEP 4:</a:t>
            </a:r>
          </a:p>
          <a:p>
            <a:r>
              <a:rPr lang="en-US" sz="1600" b="1" dirty="0" smtClean="0">
                <a:solidFill>
                  <a:schemeClr val="bg1"/>
                </a:solidFill>
                <a:latin typeface="Arial" panose="020B0604020202020204" pitchFamily="34" charset="0"/>
                <a:cs typeface="Arial" panose="020B0604020202020204" pitchFamily="34" charset="0"/>
              </a:rPr>
              <a:t>Determine which Objects/Sub-Objects or Revenues/Sub-Revenues to use </a:t>
            </a:r>
          </a:p>
          <a:p>
            <a:r>
              <a:rPr lang="en-US" sz="1600" b="1" dirty="0" smtClean="0">
                <a:solidFill>
                  <a:schemeClr val="bg1"/>
                </a:solidFill>
                <a:latin typeface="Arial" panose="020B0604020202020204" pitchFamily="34" charset="0"/>
                <a:cs typeface="Arial" panose="020B0604020202020204" pitchFamily="34" charset="0"/>
              </a:rPr>
              <a:t>(Reference previous slides on Types of IDR’s)</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STEP 5:</a:t>
            </a:r>
          </a:p>
          <a:p>
            <a:r>
              <a:rPr lang="en-US" sz="1600" b="1" dirty="0" smtClean="0">
                <a:solidFill>
                  <a:schemeClr val="bg1"/>
                </a:solidFill>
                <a:latin typeface="Arial" panose="020B0604020202020204" pitchFamily="34" charset="0"/>
                <a:cs typeface="Arial" panose="020B0604020202020204" pitchFamily="34" charset="0"/>
              </a:rPr>
              <a:t>Complete the IDR template (example on next slide)</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STEP 6:</a:t>
            </a:r>
          </a:p>
          <a:p>
            <a:r>
              <a:rPr lang="en-US" sz="1600" b="1" dirty="0" smtClean="0">
                <a:solidFill>
                  <a:schemeClr val="bg1"/>
                </a:solidFill>
                <a:latin typeface="Arial" panose="020B0604020202020204" pitchFamily="34" charset="0"/>
                <a:cs typeface="Arial" panose="020B0604020202020204" pitchFamily="34" charset="0"/>
              </a:rPr>
              <a:t>Have an authorized signer for the account being charged sign the IDR</a:t>
            </a:r>
          </a:p>
          <a:p>
            <a:endParaRPr lang="en-US" sz="1600" b="1" dirty="0">
              <a:solidFill>
                <a:schemeClr val="bg1"/>
              </a:solidFill>
              <a:latin typeface="Arial" panose="020B0604020202020204" pitchFamily="34" charset="0"/>
              <a:cs typeface="Arial" panose="020B0604020202020204" pitchFamily="34" charset="0"/>
            </a:endParaRPr>
          </a:p>
          <a:p>
            <a:r>
              <a:rPr lang="en-US" sz="1600" b="1" dirty="0" smtClean="0">
                <a:solidFill>
                  <a:schemeClr val="bg1"/>
                </a:solidFill>
                <a:latin typeface="Arial" panose="020B0604020202020204" pitchFamily="34" charset="0"/>
                <a:cs typeface="Arial" panose="020B0604020202020204" pitchFamily="34" charset="0"/>
              </a:rPr>
              <a:t>STEP 7:</a:t>
            </a:r>
          </a:p>
          <a:p>
            <a:r>
              <a:rPr lang="en-US" sz="1600" b="1" dirty="0" smtClean="0">
                <a:solidFill>
                  <a:schemeClr val="bg1"/>
                </a:solidFill>
                <a:latin typeface="Arial" panose="020B0604020202020204" pitchFamily="34" charset="0"/>
                <a:cs typeface="Arial" panose="020B0604020202020204" pitchFamily="34" charset="0"/>
              </a:rPr>
              <a:t>Submit the IDR to General Accounting for Processing</a:t>
            </a:r>
            <a:endParaRPr lang="en-US" sz="1600" b="1" dirty="0">
              <a:solidFill>
                <a:schemeClr val="bg1"/>
              </a:solidFill>
              <a:latin typeface="Arial" panose="020B0604020202020204" pitchFamily="34" charset="0"/>
              <a:cs typeface="Arial" panose="020B0604020202020204" pitchFamily="34" charset="0"/>
            </a:endParaRPr>
          </a:p>
          <a:p>
            <a:endParaRPr lang="en-US" sz="1600" b="1" dirty="0" smtClean="0">
              <a:solidFill>
                <a:schemeClr val="bg1"/>
              </a:solidFill>
              <a:latin typeface="Arial" panose="020B0604020202020204" pitchFamily="34" charset="0"/>
              <a:cs typeface="Arial" panose="020B0604020202020204" pitchFamily="34" charset="0"/>
            </a:endParaRPr>
          </a:p>
        </p:txBody>
      </p:sp>
      <p:pic>
        <p:nvPicPr>
          <p:cNvPr id="2050"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7469" y="36740"/>
            <a:ext cx="857250" cy="67455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s://encrypted-tbn2.gstatic.com/images?q=tbn:ANd9GcSJjoxF4mp-PIQXMeUCzW03sP5n2MkmElAxBvG_P_zrpAo2mIG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531" y="23991"/>
            <a:ext cx="857250" cy="674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8965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351</TotalTime>
  <Words>1894</Words>
  <Application>Microsoft Office PowerPoint</Application>
  <PresentationFormat>On-screen Show (4:3)</PresentationFormat>
  <Paragraphs>265</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Book Antiqua</vt:lpstr>
      <vt:lpstr>Lucida Sans</vt:lpstr>
      <vt:lpstr>Wingdings</vt:lpstr>
      <vt:lpstr>Wingdings 2</vt:lpstr>
      <vt:lpstr>Wingdings 3</vt:lpstr>
      <vt:lpstr>Apex</vt:lpstr>
      <vt:lpstr>Preparing an idr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Nevada, Las Vegas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an idr</dc:title>
  <dc:creator>oit</dc:creator>
  <cp:lastModifiedBy>Margaret Walsh</cp:lastModifiedBy>
  <cp:revision>39</cp:revision>
  <cp:lastPrinted>2014-12-05T23:10:55Z</cp:lastPrinted>
  <dcterms:created xsi:type="dcterms:W3CDTF">2014-12-05T23:06:19Z</dcterms:created>
  <dcterms:modified xsi:type="dcterms:W3CDTF">2016-01-12T20:18:23Z</dcterms:modified>
</cp:coreProperties>
</file>