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63" r:id="rId3"/>
    <p:sldId id="259" r:id="rId4"/>
    <p:sldId id="265" r:id="rId5"/>
    <p:sldId id="261" r:id="rId6"/>
    <p:sldId id="267" r:id="rId7"/>
    <p:sldId id="268" r:id="rId8"/>
    <p:sldId id="272" r:id="rId9"/>
    <p:sldId id="269" r:id="rId10"/>
    <p:sldId id="270" r:id="rId11"/>
    <p:sldId id="271" r:id="rId12"/>
    <p:sldId id="266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2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8" autoAdjust="0"/>
    <p:restoredTop sz="94660"/>
  </p:normalViewPr>
  <p:slideViewPr>
    <p:cSldViewPr>
      <p:cViewPr>
        <p:scale>
          <a:sx n="97" d="100"/>
          <a:sy n="97" d="100"/>
        </p:scale>
        <p:origin x="-900" y="138"/>
      </p:cViewPr>
      <p:guideLst>
        <p:guide orient="horz" pos="2160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D76C0-AB22-4E39-A108-C998332D87F5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D6AE3-A177-4AF2-84B4-C55A6C4CC2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26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4D4A9-3ADA-4226-8A83-1BF68BE884D0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047D-9CE1-4E20-9988-F25996C29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77000" y="6477000"/>
            <a:ext cx="2667000" cy="381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89988" y="2515612"/>
            <a:ext cx="41492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5875"/>
            <a:r>
              <a:rPr lang="en-US" sz="32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Post-Election Analysis of Trends, Demographics, </a:t>
            </a:r>
          </a:p>
          <a:p>
            <a:pPr indent="15875"/>
            <a:r>
              <a:rPr lang="en-US" sz="32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and Politics </a:t>
            </a:r>
            <a:r>
              <a:rPr lang="en-US" sz="32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in </a:t>
            </a:r>
            <a:r>
              <a:rPr lang="en-US" sz="32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America’s </a:t>
            </a:r>
            <a:r>
              <a:rPr lang="en-US" sz="32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New </a:t>
            </a:r>
            <a:r>
              <a:rPr lang="en-US" sz="32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Swing </a:t>
            </a:r>
            <a:r>
              <a:rPr lang="en-US" sz="32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Region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lum contrast="2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0" t="11816" r="20588" b="58183"/>
          <a:stretch/>
        </p:blipFill>
        <p:spPr>
          <a:xfrm>
            <a:off x="457200" y="2388437"/>
            <a:ext cx="4191000" cy="354623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09600" y="933881"/>
            <a:ext cx="8111613" cy="1580719"/>
          </a:xfrm>
          <a:prstGeom prst="rect">
            <a:avLst/>
          </a:prstGeom>
          <a:noFill/>
        </p:spPr>
        <p:txBody>
          <a:bodyPr wrap="square" lIns="102393" tIns="51196" rIns="102393" bIns="51196" rtlCol="0">
            <a:spAutoFit/>
          </a:bodyPr>
          <a:lstStyle/>
          <a:p>
            <a:pPr indent="15875" algn="ctr"/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How The Mountain West States Voted in 2016:	</a:t>
            </a:r>
            <a:endParaRPr lang="en-US" sz="4000" i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80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/>
              <a:t>The Latino Electorate in Nevada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26% were first time voters</a:t>
            </a:r>
          </a:p>
          <a:p>
            <a:pPr lvl="1"/>
            <a:r>
              <a:rPr lang="en-US" dirty="0" smtClean="0"/>
              <a:t>43% of those 39 or younger</a:t>
            </a:r>
          </a:p>
          <a:p>
            <a:r>
              <a:rPr lang="en-US" dirty="0" smtClean="0"/>
              <a:t>53% named immigration reform their top issue priority, followed by jobs and the economy (33%)</a:t>
            </a:r>
          </a:p>
          <a:p>
            <a:pPr lvl="1"/>
            <a:r>
              <a:rPr lang="en-US" dirty="0" smtClean="0"/>
              <a:t>11% cited anti-immigrant or Latino discrimination</a:t>
            </a:r>
          </a:p>
          <a:p>
            <a:r>
              <a:rPr lang="en-US" dirty="0" smtClean="0"/>
              <a:t>60% decided who to vote for president more than six months ago</a:t>
            </a:r>
          </a:p>
          <a:p>
            <a:pPr marL="0" indent="0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72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/>
              <a:t>The Latino Electorate in Nevada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45% responded that they voted to support and represent the Latino community</a:t>
            </a:r>
          </a:p>
          <a:p>
            <a:pPr lvl="1"/>
            <a:r>
              <a:rPr lang="en-US" dirty="0" smtClean="0"/>
              <a:t>34% voted to support Democratic candidates (37% contacted by Democrats)</a:t>
            </a:r>
          </a:p>
          <a:p>
            <a:pPr lvl="1"/>
            <a:r>
              <a:rPr lang="en-US" dirty="0" smtClean="0"/>
              <a:t>9% voted to support Republican candidates (16% contacted </a:t>
            </a:r>
            <a:r>
              <a:rPr lang="en-US" dirty="0"/>
              <a:t>by </a:t>
            </a:r>
            <a:r>
              <a:rPr lang="en-US" dirty="0" smtClean="0"/>
              <a:t>Republicans)</a:t>
            </a:r>
          </a:p>
          <a:p>
            <a:r>
              <a:rPr lang="en-US" dirty="0" smtClean="0"/>
              <a:t>82% support DACA and 66% oppose GOP efforts to kill the implementation of DAPA</a:t>
            </a:r>
          </a:p>
          <a:p>
            <a:pPr lvl="1"/>
            <a:r>
              <a:rPr lang="en-US" dirty="0" smtClean="0"/>
              <a:t>81% said immigration was the most important or one of the most important issues in their vote choice</a:t>
            </a:r>
          </a:p>
          <a:p>
            <a:pPr lvl="1"/>
            <a:r>
              <a:rPr lang="en-US" dirty="0" smtClean="0"/>
              <a:t>68% know a family member, friend, or co-worker who is undocumented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58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Contours of the Latino Vote in Nevada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850918"/>
              </p:ext>
            </p:extLst>
          </p:nvPr>
        </p:nvGraphicFramePr>
        <p:xfrm>
          <a:off x="457200" y="1714501"/>
          <a:ext cx="8153400" cy="4041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225"/>
                <a:gridCol w="562091"/>
                <a:gridCol w="630035"/>
                <a:gridCol w="679450"/>
                <a:gridCol w="679450"/>
                <a:gridCol w="679450"/>
                <a:gridCol w="784458"/>
                <a:gridCol w="642389"/>
                <a:gridCol w="802987"/>
                <a:gridCol w="642389"/>
                <a:gridCol w="642389"/>
                <a:gridCol w="562087"/>
              </a:tblGrid>
              <a:tr h="439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Candidate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All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Men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Women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Spanish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&lt; $40k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No </a:t>
                      </a:r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College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18 to 39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1st Time Voter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Dem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Rep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Other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479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President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9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Clinton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9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Trump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360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U.S. Senate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9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Cortez-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Masto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9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Heck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0360"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U.S.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House of Representatives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9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Democrat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9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Republican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5715000"/>
            <a:ext cx="800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 2016 Latino Decisions Election Eve Poll, Nevada Sample, n = 400 (</a:t>
            </a:r>
            <a:r>
              <a:rPr lang="en-US" sz="1200" dirty="0" err="1" smtClean="0"/>
              <a:t>moe</a:t>
            </a:r>
            <a:r>
              <a:rPr lang="en-US" sz="1200" dirty="0" smtClean="0"/>
              <a:t> +/4.9 </a:t>
            </a:r>
            <a:r>
              <a:rPr lang="en-US" sz="1200" smtClean="0"/>
              <a:t>percentage points)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4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77000" y="6477000"/>
            <a:ext cx="2667000" cy="381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89988" y="2515612"/>
            <a:ext cx="41492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5875"/>
            <a:r>
              <a:rPr lang="en-US" sz="32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Post-Election </a:t>
            </a:r>
            <a:r>
              <a:rPr lang="en-US" sz="32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Analysis of </a:t>
            </a:r>
            <a:r>
              <a:rPr lang="en-US" sz="32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Trends, Demographics, </a:t>
            </a:r>
          </a:p>
          <a:p>
            <a:pPr indent="15875"/>
            <a:r>
              <a:rPr lang="en-US" sz="32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and Politics </a:t>
            </a:r>
            <a:r>
              <a:rPr lang="en-US" sz="32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in </a:t>
            </a:r>
            <a:r>
              <a:rPr lang="en-US" sz="32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America’s </a:t>
            </a:r>
            <a:r>
              <a:rPr lang="en-US" sz="32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New </a:t>
            </a:r>
            <a:r>
              <a:rPr lang="en-US" sz="32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Swing </a:t>
            </a:r>
            <a:r>
              <a:rPr lang="en-US" sz="3200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Region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lum contrast="2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0" t="11816" r="20588" b="58183"/>
          <a:stretch/>
        </p:blipFill>
        <p:spPr>
          <a:xfrm>
            <a:off x="457200" y="2388437"/>
            <a:ext cx="4191000" cy="354623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09600" y="933881"/>
            <a:ext cx="8111613" cy="1580719"/>
          </a:xfrm>
          <a:prstGeom prst="rect">
            <a:avLst/>
          </a:prstGeom>
          <a:noFill/>
        </p:spPr>
        <p:txBody>
          <a:bodyPr wrap="square" lIns="102393" tIns="51196" rIns="102393" bIns="51196" rtlCol="0">
            <a:spAutoFit/>
          </a:bodyPr>
          <a:lstStyle/>
          <a:p>
            <a:pPr indent="15875" algn="ctr"/>
            <a:r>
              <a:rPr lang="en-US" sz="48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How The Mountain West States Voted in 2016:	</a:t>
            </a:r>
            <a:endParaRPr lang="en-US" sz="4000" i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61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Who Voted?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7696200" cy="1112519"/>
          </a:xfrm>
        </p:spPr>
        <p:txBody>
          <a:bodyPr>
            <a:normAutofit/>
          </a:bodyPr>
          <a:lstStyle/>
          <a:p>
            <a:pPr algn="r"/>
            <a:r>
              <a:rPr lang="en-US" sz="1800" dirty="0" smtClean="0">
                <a:latin typeface="Bookman Old Style" panose="02050604050505020204" pitchFamily="18" charset="0"/>
              </a:rPr>
              <a:t>David </a:t>
            </a:r>
            <a:r>
              <a:rPr lang="en-US" sz="1800" dirty="0" err="1" smtClean="0">
                <a:latin typeface="Bookman Old Style" panose="02050604050505020204" pitchFamily="18" charset="0"/>
              </a:rPr>
              <a:t>Damore</a:t>
            </a:r>
            <a:r>
              <a:rPr lang="en-US" sz="1800" dirty="0" smtClean="0">
                <a:latin typeface="Bookman Old Style" panose="02050604050505020204" pitchFamily="18" charset="0"/>
              </a:rPr>
              <a:t>, Ph.D.</a:t>
            </a:r>
          </a:p>
          <a:p>
            <a:pPr algn="r"/>
            <a:r>
              <a:rPr lang="en-US" sz="1800" dirty="0" smtClean="0">
                <a:latin typeface="Bookman Old Style" panose="02050604050505020204" pitchFamily="18" charset="0"/>
              </a:rPr>
              <a:t>Professor, Department of Political Science, UNLV</a:t>
            </a:r>
          </a:p>
          <a:p>
            <a:pPr algn="r"/>
            <a:r>
              <a:rPr lang="en-US" sz="1800" dirty="0" smtClean="0">
                <a:latin typeface="Bookman Old Style" panose="02050604050505020204" pitchFamily="18" charset="0"/>
              </a:rPr>
              <a:t>Fellow, Brookings Mountain West</a:t>
            </a:r>
            <a:endParaRPr lang="en-US" sz="180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77000" y="6477000"/>
            <a:ext cx="2667000" cy="381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7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dirty="0" smtClean="0"/>
              <a:t>Voter Turnout, 2012 and 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53188"/>
              </p:ext>
            </p:extLst>
          </p:nvPr>
        </p:nvGraphicFramePr>
        <p:xfrm>
          <a:off x="1524000" y="2131060"/>
          <a:ext cx="6172200" cy="297434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85800"/>
                <a:gridCol w="1371600"/>
                <a:gridCol w="1371600"/>
                <a:gridCol w="1371600"/>
                <a:gridCol w="1371600"/>
              </a:tblGrid>
              <a:tr h="424906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906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Registered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Age Eligible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Registered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Age Eligible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24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smtClean="0">
                          <a:effectLst/>
                        </a:rPr>
                        <a:t>AZ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53.0%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57.1%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2490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CO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mr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65.6%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NV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56.5%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57.1%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NM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54.8%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61.9%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9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UT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56.1%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60.7%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42.8%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0" y="5105400"/>
            <a:ext cx="632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Data from state election returns and United States Elections Project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5433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/>
          <a:lstStyle/>
          <a:p>
            <a:r>
              <a:rPr lang="en-US" dirty="0" smtClean="0"/>
              <a:t>Exit Polls,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382000" cy="1524000"/>
          </a:xfrm>
        </p:spPr>
        <p:txBody>
          <a:bodyPr>
            <a:normAutofit/>
          </a:bodyPr>
          <a:lstStyle/>
          <a:p>
            <a:r>
              <a:rPr lang="en-US" sz="2000" dirty="0"/>
              <a:t>In 2012 the Exit Polls estimated that </a:t>
            </a:r>
            <a:r>
              <a:rPr lang="en-US" sz="2000" dirty="0" smtClean="0"/>
              <a:t>Mitt Romney won 25</a:t>
            </a:r>
            <a:r>
              <a:rPr lang="en-US" sz="2000" dirty="0"/>
              <a:t>% (AZ), 23% (CO), NV (24%), </a:t>
            </a:r>
            <a:r>
              <a:rPr lang="en-US" sz="2000" dirty="0" smtClean="0"/>
              <a:t>and 29</a:t>
            </a:r>
            <a:r>
              <a:rPr lang="en-US" sz="2000" dirty="0"/>
              <a:t>% (NM</a:t>
            </a:r>
            <a:r>
              <a:rPr lang="en-US" sz="2000" dirty="0" smtClean="0"/>
              <a:t>) of the Latino vote</a:t>
            </a:r>
          </a:p>
          <a:p>
            <a:r>
              <a:rPr lang="en-US" sz="2000" dirty="0" smtClean="0"/>
              <a:t>In </a:t>
            </a:r>
            <a:r>
              <a:rPr lang="en-US" sz="2000" dirty="0"/>
              <a:t>2016 Latino Decisions estimated </a:t>
            </a:r>
            <a:r>
              <a:rPr lang="en-US" sz="2000" dirty="0" smtClean="0"/>
              <a:t>that Donald Trump </a:t>
            </a:r>
            <a:r>
              <a:rPr lang="en-US" sz="2000" dirty="0"/>
              <a:t>won 12% (AZ), 16% (CO), and 16% (NV) of the Latino vote (+/- 4.9 percentage points</a:t>
            </a:r>
            <a:r>
              <a:rPr lang="en-US" sz="2000" dirty="0" smtClean="0"/>
              <a:t>)    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313153"/>
              </p:ext>
            </p:extLst>
          </p:nvPr>
        </p:nvGraphicFramePr>
        <p:xfrm>
          <a:off x="457200" y="1676400"/>
          <a:ext cx="8382000" cy="253365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09600"/>
                <a:gridCol w="438150"/>
                <a:gridCol w="523875"/>
                <a:gridCol w="523875"/>
                <a:gridCol w="523875"/>
                <a:gridCol w="523875"/>
                <a:gridCol w="523875"/>
                <a:gridCol w="523875"/>
                <a:gridCol w="523875"/>
                <a:gridCol w="523875"/>
                <a:gridCol w="523875"/>
                <a:gridCol w="523875"/>
                <a:gridCol w="523875"/>
                <a:gridCol w="523875"/>
                <a:gridCol w="523875"/>
                <a:gridCol w="523875"/>
              </a:tblGrid>
              <a:tr h="36195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State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White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Black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Latino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Asian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Other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19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Share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D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R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Share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D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R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Share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D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R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Share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D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R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Share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D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FFFFFF"/>
                          </a:solidFill>
                          <a:effectLst/>
                        </a:rPr>
                        <a:t>R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AZ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75%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39%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52%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2%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16%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60%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30%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2%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5%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CO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78%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45%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47%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4%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12%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67%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30%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3%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4%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NV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62%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56%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5%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9%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81%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12%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18%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60%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29%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6%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62%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36%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4%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46%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45%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NM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49%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47%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42%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1%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40%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54%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33%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1%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9%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53%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33%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UT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86%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47%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25%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0%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9%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>
                          <a:effectLst/>
                        </a:rPr>
                        <a:t>63%</a:t>
                      </a:r>
                      <a:endParaRPr lang="mr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24%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1%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r-IN" sz="1400" u="none" strike="noStrike" dirty="0">
                          <a:effectLst/>
                        </a:rPr>
                        <a:t>3%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4191000"/>
            <a:ext cx="632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Data from Election Polling Services, Edison Research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8203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/>
              <a:t>Errors in the Exit Polls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Exit Polls are one (of many) attempts to measure voting behavior </a:t>
            </a:r>
          </a:p>
          <a:p>
            <a:pPr lvl="1"/>
            <a:r>
              <a:rPr lang="en-US" dirty="0" smtClean="0"/>
              <a:t>Exit Polls were created to assist news organizations interpret outcomes</a:t>
            </a:r>
          </a:p>
          <a:p>
            <a:pPr lvl="1"/>
            <a:r>
              <a:rPr lang="en-US" dirty="0" smtClean="0"/>
              <a:t>Exit </a:t>
            </a:r>
            <a:r>
              <a:rPr lang="en-US" dirty="0"/>
              <a:t>P</a:t>
            </a:r>
            <a:r>
              <a:rPr lang="en-US" dirty="0" smtClean="0"/>
              <a:t>olls draw voters from a handful of precincts and </a:t>
            </a:r>
            <a:r>
              <a:rPr lang="en-US" dirty="0"/>
              <a:t>they do not select many high-density Latino, African American, or Asian American precincts </a:t>
            </a:r>
            <a:endParaRPr lang="en-US" dirty="0" smtClean="0"/>
          </a:p>
          <a:p>
            <a:pPr lvl="1"/>
            <a:r>
              <a:rPr lang="en-US" dirty="0" smtClean="0"/>
              <a:t>Increases in early voting means that Exit Polls are now done partially by phone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19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/>
              <a:t>Errors in the Exit Polls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Exit Polls demographics of Latinos do not match reality</a:t>
            </a:r>
          </a:p>
          <a:p>
            <a:pPr lvl="1"/>
            <a:r>
              <a:rPr lang="en-US" dirty="0" smtClean="0"/>
              <a:t>Few interviews are completed in Spanish (25 to 30% of Latino voters prefer Spanish)</a:t>
            </a:r>
          </a:p>
          <a:p>
            <a:pPr lvl="1"/>
            <a:r>
              <a:rPr lang="en-US" dirty="0" smtClean="0"/>
              <a:t>Compared to the CPS, Exit Polls typically have 11 to 12% more college graduates and 5% more respondents with above-median incomes</a:t>
            </a:r>
          </a:p>
          <a:p>
            <a:pPr lvl="1"/>
            <a:r>
              <a:rPr lang="en-US" dirty="0" smtClean="0"/>
              <a:t>Exit Polls for Latino voters are inconsistent with high-quality, large sample pre-election polls and actual results</a:t>
            </a:r>
          </a:p>
          <a:p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3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1066800"/>
            <a:ext cx="4928886" cy="4572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057400" y="5638800"/>
            <a:ext cx="63817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 “Lies, Damn Lies, and Exit Polls</a:t>
            </a:r>
            <a:r>
              <a:rPr lang="mr-IN" sz="1200" dirty="0" smtClean="0"/>
              <a:t>…</a:t>
            </a:r>
            <a:r>
              <a:rPr lang="en-US" sz="1200" dirty="0" smtClean="0"/>
              <a:t>”, Gary Segura and Matt </a:t>
            </a:r>
            <a:r>
              <a:rPr lang="en-US" sz="1200" dirty="0" err="1" smtClean="0"/>
              <a:t>Barreto</a:t>
            </a:r>
            <a:r>
              <a:rPr lang="en-US" sz="1200" dirty="0" smtClean="0"/>
              <a:t>, </a:t>
            </a:r>
            <a:r>
              <a:rPr lang="en-US" sz="1200" i="1" dirty="0" smtClean="0"/>
              <a:t>Huffington Post</a:t>
            </a:r>
            <a:r>
              <a:rPr lang="en-US" sz="1200" dirty="0" smtClean="0"/>
              <a:t>, 11/9/16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9740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Latino Vote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7696200" cy="1112519"/>
          </a:xfrm>
        </p:spPr>
        <p:txBody>
          <a:bodyPr>
            <a:normAutofit/>
          </a:bodyPr>
          <a:lstStyle/>
          <a:p>
            <a:pPr algn="r"/>
            <a:r>
              <a:rPr lang="en-US" sz="1800" dirty="0" smtClean="0">
                <a:latin typeface="Bookman Old Style" panose="02050604050505020204" pitchFamily="18" charset="0"/>
              </a:rPr>
              <a:t>David </a:t>
            </a:r>
            <a:r>
              <a:rPr lang="en-US" sz="1800" dirty="0" err="1" smtClean="0">
                <a:latin typeface="Bookman Old Style" panose="02050604050505020204" pitchFamily="18" charset="0"/>
              </a:rPr>
              <a:t>Damore</a:t>
            </a:r>
            <a:r>
              <a:rPr lang="en-US" sz="1800" dirty="0" smtClean="0">
                <a:latin typeface="Bookman Old Style" panose="02050604050505020204" pitchFamily="18" charset="0"/>
              </a:rPr>
              <a:t>, Ph.D.</a:t>
            </a:r>
          </a:p>
          <a:p>
            <a:pPr algn="r"/>
            <a:r>
              <a:rPr lang="en-US" sz="1800" dirty="0" smtClean="0">
                <a:latin typeface="Bookman Old Style" panose="02050604050505020204" pitchFamily="18" charset="0"/>
              </a:rPr>
              <a:t>Professor, Department of Political Science, UNLV</a:t>
            </a:r>
          </a:p>
          <a:p>
            <a:pPr algn="r"/>
            <a:r>
              <a:rPr lang="en-US" sz="1800" dirty="0" smtClean="0">
                <a:latin typeface="Bookman Old Style" panose="02050604050505020204" pitchFamily="18" charset="0"/>
              </a:rPr>
              <a:t>Fellow, Brookings Mountain West</a:t>
            </a:r>
            <a:endParaRPr lang="en-US" sz="180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77000" y="6477000"/>
            <a:ext cx="2667000" cy="381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99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/>
              <a:t>The Latino Electorate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Latino voters in the Mountain West were critical if not decisive in Hillary Clinton’s wins in Colorado (9 EC votes), New Mexico (5 EC votes), and Nevada (6 EV votes)</a:t>
            </a:r>
          </a:p>
          <a:p>
            <a:r>
              <a:rPr lang="en-US" dirty="0" smtClean="0"/>
              <a:t>In Arizona (10 EC votes, increased Latino turnout helped to close the GOP margin (Romney + 10.1 versus Trump + 4.3) and defeat Sheriff Joe </a:t>
            </a:r>
            <a:r>
              <a:rPr lang="en-US" dirty="0" err="1" smtClean="0"/>
              <a:t>Arpaio</a:t>
            </a:r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Brookings Mountain </a:t>
            </a:r>
            <a:r>
              <a:rPr lang="en-US" dirty="0" smtClean="0">
                <a:solidFill>
                  <a:schemeClr val="tx1"/>
                </a:solidFill>
              </a:rPr>
              <a:t>West </a:t>
            </a:r>
            <a:r>
              <a:rPr lang="en-US" dirty="0" smtClean="0">
                <a:solidFill>
                  <a:srgbClr val="FF0000"/>
                </a:solidFill>
              </a:rPr>
              <a:t>©</a:t>
            </a:r>
            <a:r>
              <a:rPr lang="en-US" dirty="0" smtClean="0">
                <a:solidFill>
                  <a:schemeClr val="tx1"/>
                </a:solidFill>
              </a:rPr>
              <a:t>2016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076950"/>
            <a:ext cx="3371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6050281"/>
            <a:ext cx="9144000" cy="45719"/>
          </a:xfrm>
          <a:prstGeom prst="rect">
            <a:avLst/>
          </a:prstGeom>
          <a:solidFill>
            <a:srgbClr val="F53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5800"/>
            <a:ext cx="9144000" cy="27776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228600"/>
            <a:ext cx="9144000" cy="2755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3" tIns="51196" rIns="102393" bIns="51196" rtlCol="0" anchor="ctr"/>
          <a:lstStyle/>
          <a:p>
            <a:pPr algn="ctr"/>
            <a:endParaRPr lang="en-US">
              <a:solidFill>
                <a:srgbClr val="B61C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4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1036</Words>
  <Application>Microsoft Office PowerPoint</Application>
  <PresentationFormat>On-screen Show (4:3)</PresentationFormat>
  <Paragraphs>282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Who Voted?</vt:lpstr>
      <vt:lpstr>Voter Turnout, 2012 and 2016</vt:lpstr>
      <vt:lpstr>Exit Polls, 2016</vt:lpstr>
      <vt:lpstr>Errors in the Exit Polls</vt:lpstr>
      <vt:lpstr>Errors in the Exit Polls</vt:lpstr>
      <vt:lpstr>PowerPoint Presentation</vt:lpstr>
      <vt:lpstr>The Latino Vote</vt:lpstr>
      <vt:lpstr>The Latino Electorate</vt:lpstr>
      <vt:lpstr>The Latino Electorate in Nevada</vt:lpstr>
      <vt:lpstr>The Latino Electorate in Nevada</vt:lpstr>
      <vt:lpstr>Contours of the Latino Vote in Nevada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Lincy and Brookings</dc:creator>
  <cp:lastModifiedBy>oit</cp:lastModifiedBy>
  <cp:revision>43</cp:revision>
  <dcterms:created xsi:type="dcterms:W3CDTF">2011-11-14T20:09:12Z</dcterms:created>
  <dcterms:modified xsi:type="dcterms:W3CDTF">2016-11-15T00:25:13Z</dcterms:modified>
</cp:coreProperties>
</file>