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74" r:id="rId2"/>
    <p:sldId id="291" r:id="rId3"/>
    <p:sldId id="275" r:id="rId4"/>
    <p:sldId id="276" r:id="rId5"/>
    <p:sldId id="277" r:id="rId6"/>
    <p:sldId id="278" r:id="rId7"/>
    <p:sldId id="279" r:id="rId8"/>
    <p:sldId id="280" r:id="rId9"/>
    <p:sldId id="281" r:id="rId10"/>
    <p:sldId id="282" r:id="rId11"/>
    <p:sldId id="283" r:id="rId12"/>
    <p:sldId id="284" r:id="rId13"/>
    <p:sldId id="285" r:id="rId14"/>
    <p:sldId id="287" r:id="rId15"/>
    <p:sldId id="288" r:id="rId16"/>
    <p:sldId id="289" r:id="rId17"/>
    <p:sldId id="290"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3" roundtripDataSignature="AMtx7mhPMHeh3DGsK+Py7F4Km1wMA7oZ4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7028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95236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73"/>
        <p:cNvGrpSpPr/>
        <p:nvPr/>
      </p:nvGrpSpPr>
      <p:grpSpPr>
        <a:xfrm>
          <a:off x="0" y="0"/>
          <a:ext cx="0" cy="0"/>
          <a:chOff x="0" y="0"/>
          <a:chExt cx="0" cy="0"/>
        </a:xfrm>
      </p:grpSpPr>
      <p:sp>
        <p:nvSpPr>
          <p:cNvPr id="74" name="Google Shape;74;p30"/>
          <p:cNvSpPr txBox="1">
            <a:spLocks noGrp="1"/>
          </p:cNvSpPr>
          <p:nvPr>
            <p:ph type="title"/>
          </p:nvPr>
        </p:nvSpPr>
        <p:spPr>
          <a:xfrm>
            <a:off x="839789" y="476741"/>
            <a:ext cx="6046787" cy="814178"/>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30"/>
          <p:cNvSpPr>
            <a:spLocks noGrp="1"/>
          </p:cNvSpPr>
          <p:nvPr>
            <p:ph type="pic" idx="2"/>
          </p:nvPr>
        </p:nvSpPr>
        <p:spPr>
          <a:xfrm>
            <a:off x="7171484" y="476741"/>
            <a:ext cx="4043363" cy="491629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6" name="Google Shape;76;p30"/>
          <p:cNvSpPr txBox="1">
            <a:spLocks noGrp="1"/>
          </p:cNvSpPr>
          <p:nvPr>
            <p:ph type="body" idx="1"/>
          </p:nvPr>
        </p:nvSpPr>
        <p:spPr>
          <a:xfrm>
            <a:off x="839789" y="1579296"/>
            <a:ext cx="6046787" cy="381374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p:cSld name="2_Title Slide">
    <p:spTree>
      <p:nvGrpSpPr>
        <p:cNvPr id="1" name="Shape 77"/>
        <p:cNvGrpSpPr/>
        <p:nvPr/>
      </p:nvGrpSpPr>
      <p:grpSpPr>
        <a:xfrm>
          <a:off x="0" y="0"/>
          <a:ext cx="0" cy="0"/>
          <a:chOff x="0" y="0"/>
          <a:chExt cx="0" cy="0"/>
        </a:xfrm>
      </p:grpSpPr>
      <p:sp>
        <p:nvSpPr>
          <p:cNvPr id="78" name="Google Shape;78;p31"/>
          <p:cNvSpPr txBox="1">
            <a:spLocks noGrp="1"/>
          </p:cNvSpPr>
          <p:nvPr>
            <p:ph type="ctrTitle"/>
          </p:nvPr>
        </p:nvSpPr>
        <p:spPr>
          <a:xfrm>
            <a:off x="1483659" y="1925918"/>
            <a:ext cx="9144000" cy="2387600"/>
          </a:xfrm>
          <a:prstGeom prst="rect">
            <a:avLst/>
          </a:prstGeom>
          <a:noFill/>
          <a:ln>
            <a:noFill/>
          </a:ln>
        </p:spPr>
        <p:txBody>
          <a:bodyPr spcFirstLastPara="1" wrap="square" lIns="91425" tIns="45700" rIns="91425" bIns="45700" anchor="ctr" anchorCtr="1">
            <a:noAutofit/>
          </a:bodyPr>
          <a:lstStyle>
            <a:lvl1pPr lvl="0" algn="ctr">
              <a:lnSpc>
                <a:spcPct val="90000"/>
              </a:lnSpc>
              <a:spcBef>
                <a:spcPts val="0"/>
              </a:spcBef>
              <a:spcAft>
                <a:spcPts val="0"/>
              </a:spcAft>
              <a:buClr>
                <a:schemeClr val="dk1"/>
              </a:buClr>
              <a:buSzPts val="4500"/>
              <a:buFont typeface="Helvetica Neue Light"/>
              <a:buNone/>
              <a:defRPr sz="45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BCCBFE-D6A2-4839-9819-48FD461A9C2F}" type="datetime1">
              <a:rPr lang="en-US" smtClean="0"/>
              <a:t>8/28/2020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5731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7"/>
        <p:cNvGrpSpPr/>
        <p:nvPr/>
      </p:nvGrpSpPr>
      <p:grpSpPr>
        <a:xfrm>
          <a:off x="0" y="0"/>
          <a:ext cx="0" cy="0"/>
          <a:chOff x="0" y="0"/>
          <a:chExt cx="0" cy="0"/>
        </a:xfrm>
      </p:grpSpPr>
      <p:sp>
        <p:nvSpPr>
          <p:cNvPr id="28" name="Google Shape;28;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0" name="Google Shape;30;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6"/>
        <p:cNvGrpSpPr/>
        <p:nvPr/>
      </p:nvGrpSpPr>
      <p:grpSpPr>
        <a:xfrm>
          <a:off x="0" y="0"/>
          <a:ext cx="0" cy="0"/>
          <a:chOff x="0" y="0"/>
          <a:chExt cx="0" cy="0"/>
        </a:xfrm>
      </p:grpSpPr>
      <p:sp>
        <p:nvSpPr>
          <p:cNvPr id="37" name="Google Shape;37;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9" name="Google Shape;39;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0" name="Google Shape;4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3"/>
        <p:cNvGrpSpPr/>
        <p:nvPr/>
      </p:nvGrpSpPr>
      <p:grpSpPr>
        <a:xfrm>
          <a:off x="0" y="0"/>
          <a:ext cx="0" cy="0"/>
          <a:chOff x="0" y="0"/>
          <a:chExt cx="0" cy="0"/>
        </a:xfrm>
      </p:grpSpPr>
      <p:sp>
        <p:nvSpPr>
          <p:cNvPr id="44" name="Google Shape;44;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4"/>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6" name="Google Shape;46;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7" name="Google Shape;4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0"/>
        <p:cNvGrpSpPr/>
        <p:nvPr/>
      </p:nvGrpSpPr>
      <p:grpSpPr>
        <a:xfrm>
          <a:off x="0" y="0"/>
          <a:ext cx="0" cy="0"/>
          <a:chOff x="0" y="0"/>
          <a:chExt cx="0" cy="0"/>
        </a:xfrm>
      </p:grpSpPr>
      <p:sp>
        <p:nvSpPr>
          <p:cNvPr id="51" name="Google Shape;51;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6"/>
        <p:cNvGrpSpPr/>
        <p:nvPr/>
      </p:nvGrpSpPr>
      <p:grpSpPr>
        <a:xfrm>
          <a:off x="0" y="0"/>
          <a:ext cx="0" cy="0"/>
          <a:chOff x="0" y="0"/>
          <a:chExt cx="0" cy="0"/>
        </a:xfrm>
      </p:grpSpPr>
      <p:sp>
        <p:nvSpPr>
          <p:cNvPr id="57" name="Google Shape;57;p2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62"/>
        <p:cNvGrpSpPr/>
        <p:nvPr/>
      </p:nvGrpSpPr>
      <p:grpSpPr>
        <a:xfrm>
          <a:off x="0" y="0"/>
          <a:ext cx="0" cy="0"/>
          <a:chOff x="0" y="0"/>
          <a:chExt cx="0" cy="0"/>
        </a:xfrm>
      </p:grpSpPr>
      <p:sp>
        <p:nvSpPr>
          <p:cNvPr id="63" name="Google Shape;63;p27"/>
          <p:cNvSpPr txBox="1">
            <a:spLocks noGrp="1"/>
          </p:cNvSpPr>
          <p:nvPr>
            <p:ph type="title"/>
          </p:nvPr>
        </p:nvSpPr>
        <p:spPr>
          <a:xfrm>
            <a:off x="981074" y="476740"/>
            <a:ext cx="10229851" cy="74771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7"/>
          <p:cNvSpPr txBox="1">
            <a:spLocks noGrp="1"/>
          </p:cNvSpPr>
          <p:nvPr>
            <p:ph type="body" idx="1"/>
          </p:nvPr>
        </p:nvSpPr>
        <p:spPr>
          <a:xfrm>
            <a:off x="981074" y="1579296"/>
            <a:ext cx="10229851" cy="381374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65"/>
        <p:cNvGrpSpPr/>
        <p:nvPr/>
      </p:nvGrpSpPr>
      <p:grpSpPr>
        <a:xfrm>
          <a:off x="0" y="0"/>
          <a:ext cx="0" cy="0"/>
          <a:chOff x="0" y="0"/>
          <a:chExt cx="0" cy="0"/>
        </a:xfrm>
      </p:grpSpPr>
      <p:sp>
        <p:nvSpPr>
          <p:cNvPr id="66" name="Google Shape;66;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8"/>
          <p:cNvSpPr txBox="1">
            <a:spLocks noGrp="1"/>
          </p:cNvSpPr>
          <p:nvPr>
            <p:ph type="body" idx="1"/>
          </p:nvPr>
        </p:nvSpPr>
        <p:spPr>
          <a:xfrm>
            <a:off x="981074" y="1579296"/>
            <a:ext cx="5038725" cy="38137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28"/>
          <p:cNvSpPr txBox="1">
            <a:spLocks noGrp="1"/>
          </p:cNvSpPr>
          <p:nvPr>
            <p:ph type="body" idx="2"/>
          </p:nvPr>
        </p:nvSpPr>
        <p:spPr>
          <a:xfrm>
            <a:off x="6172200" y="1579295"/>
            <a:ext cx="5038725" cy="38137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Content with Caption">
  <p:cSld name="1_Content with Caption">
    <p:spTree>
      <p:nvGrpSpPr>
        <p:cNvPr id="1" name="Shape 69"/>
        <p:cNvGrpSpPr/>
        <p:nvPr/>
      </p:nvGrpSpPr>
      <p:grpSpPr>
        <a:xfrm>
          <a:off x="0" y="0"/>
          <a:ext cx="0" cy="0"/>
          <a:chOff x="0" y="0"/>
          <a:chExt cx="0" cy="0"/>
        </a:xfrm>
      </p:grpSpPr>
      <p:sp>
        <p:nvSpPr>
          <p:cNvPr id="70" name="Google Shape;70;p29"/>
          <p:cNvSpPr txBox="1">
            <a:spLocks noGrp="1"/>
          </p:cNvSpPr>
          <p:nvPr>
            <p:ph type="title"/>
          </p:nvPr>
        </p:nvSpPr>
        <p:spPr>
          <a:xfrm>
            <a:off x="839788" y="476740"/>
            <a:ext cx="3932237" cy="11025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9"/>
          <p:cNvSpPr txBox="1">
            <a:spLocks noGrp="1"/>
          </p:cNvSpPr>
          <p:nvPr>
            <p:ph type="body" idx="1"/>
          </p:nvPr>
        </p:nvSpPr>
        <p:spPr>
          <a:xfrm>
            <a:off x="5156294" y="476741"/>
            <a:ext cx="6031659" cy="4916300"/>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2" name="Google Shape;72;p29"/>
          <p:cNvSpPr txBox="1">
            <a:spLocks noGrp="1"/>
          </p:cNvSpPr>
          <p:nvPr>
            <p:ph type="body" idx="2"/>
          </p:nvPr>
        </p:nvSpPr>
        <p:spPr>
          <a:xfrm>
            <a:off x="839788" y="1579296"/>
            <a:ext cx="3932237" cy="381374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grpSp>
        <p:nvGrpSpPr>
          <p:cNvPr id="15" name="Google Shape;15;p19"/>
          <p:cNvGrpSpPr/>
          <p:nvPr/>
        </p:nvGrpSpPr>
        <p:grpSpPr>
          <a:xfrm>
            <a:off x="0" y="5768788"/>
            <a:ext cx="12192000" cy="1089212"/>
            <a:chOff x="0" y="5768788"/>
            <a:chExt cx="12192000" cy="1089212"/>
          </a:xfrm>
        </p:grpSpPr>
        <p:sp>
          <p:nvSpPr>
            <p:cNvPr id="16" name="Google Shape;16;p19"/>
            <p:cNvSpPr/>
            <p:nvPr/>
          </p:nvSpPr>
          <p:spPr>
            <a:xfrm>
              <a:off x="0" y="6306671"/>
              <a:ext cx="12192000" cy="551327"/>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 name="Google Shape;17;p19"/>
            <p:cNvSpPr/>
            <p:nvPr/>
          </p:nvSpPr>
          <p:spPr>
            <a:xfrm>
              <a:off x="8861612" y="5768788"/>
              <a:ext cx="2349316" cy="1089212"/>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8" name="Google Shape;18;p19"/>
            <p:cNvPicPr preferRelativeResize="0"/>
            <p:nvPr/>
          </p:nvPicPr>
          <p:blipFill rotWithShape="1">
            <a:blip r:embed="rId14">
              <a:alphaModFix/>
            </a:blip>
            <a:srcRect/>
            <a:stretch/>
          </p:blipFill>
          <p:spPr>
            <a:xfrm>
              <a:off x="9134064" y="6042179"/>
              <a:ext cx="1804411" cy="528980"/>
            </a:xfrm>
            <a:prstGeom prst="rect">
              <a:avLst/>
            </a:prstGeom>
            <a:noFill/>
            <a:ln>
              <a:noFill/>
            </a:ln>
          </p:spPr>
        </p:pic>
      </p:gr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mailto:ic.contract@unlv.edu"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mailto:ic.contract@unlv.edu"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mailto:IC.Contract@unlv.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uppliers.nevada.edu/lit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300"/>
            <a:ext cx="8561747" cy="3674166"/>
          </a:xfrm>
        </p:spPr>
        <p:txBody>
          <a:bodyPr>
            <a:normAutofit/>
          </a:bodyPr>
          <a:lstStyle/>
          <a:p>
            <a:r>
              <a:rPr lang="en-US" dirty="0" smtClean="0"/>
              <a:t>Automated Signature Process for Independent Contractor Services Agreement</a:t>
            </a:r>
            <a:endParaRPr lang="en-US" dirty="0"/>
          </a:p>
        </p:txBody>
      </p:sp>
      <p:sp>
        <p:nvSpPr>
          <p:cNvPr id="3" name="Subtitle 2"/>
          <p:cNvSpPr>
            <a:spLocks noGrp="1"/>
          </p:cNvSpPr>
          <p:nvPr>
            <p:ph type="subTitle" idx="1"/>
          </p:nvPr>
        </p:nvSpPr>
        <p:spPr>
          <a:xfrm>
            <a:off x="2383923" y="4476466"/>
            <a:ext cx="8561746" cy="977621"/>
          </a:xfrm>
        </p:spPr>
        <p:txBody>
          <a:bodyPr/>
          <a:lstStyle/>
          <a:p>
            <a:r>
              <a:rPr lang="en-US" cap="none" dirty="0" smtClean="0"/>
              <a:t>revised</a:t>
            </a:r>
            <a:r>
              <a:rPr lang="en-US" dirty="0" smtClean="0"/>
              <a:t> 8/28/2020</a:t>
            </a:r>
          </a:p>
        </p:txBody>
      </p:sp>
    </p:spTree>
    <p:extLst>
      <p:ext uri="{BB962C8B-B14F-4D97-AF65-F5344CB8AC3E}">
        <p14:creationId xmlns:p14="http://schemas.microsoft.com/office/powerpoint/2010/main" val="61419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801" y="174026"/>
            <a:ext cx="11178397" cy="1325563"/>
          </a:xfrm>
        </p:spPr>
        <p:txBody>
          <a:bodyPr/>
          <a:lstStyle/>
          <a:p>
            <a:r>
              <a:rPr lang="en-US" dirty="0" smtClean="0"/>
              <a:t>Step One:  ICSA Automated Form (</a:t>
            </a:r>
            <a:r>
              <a:rPr lang="en-US" dirty="0" err="1" smtClean="0"/>
              <a:t>Qualtrics</a:t>
            </a:r>
            <a:r>
              <a:rPr lang="en-US" dirty="0" smtClean="0"/>
              <a:t> Survey)</a:t>
            </a:r>
            <a:endParaRPr lang="en-US" dirty="0"/>
          </a:p>
        </p:txBody>
      </p:sp>
      <p:sp>
        <p:nvSpPr>
          <p:cNvPr id="3" name="Content Placeholder 2"/>
          <p:cNvSpPr>
            <a:spLocks noGrp="1"/>
          </p:cNvSpPr>
          <p:nvPr>
            <p:ph idx="1"/>
          </p:nvPr>
        </p:nvSpPr>
        <p:spPr>
          <a:xfrm>
            <a:off x="838200" y="1618591"/>
            <a:ext cx="10515600" cy="4351338"/>
          </a:xfrm>
        </p:spPr>
        <p:txBody>
          <a:bodyPr>
            <a:normAutofit/>
          </a:bodyPr>
          <a:lstStyle/>
          <a:p>
            <a:r>
              <a:rPr lang="en-US" dirty="0" smtClean="0"/>
              <a:t>Initiator enters information into the </a:t>
            </a:r>
            <a:r>
              <a:rPr lang="en-US" dirty="0" err="1" smtClean="0"/>
              <a:t>Qualtrics</a:t>
            </a:r>
            <a:r>
              <a:rPr lang="en-US" dirty="0" smtClean="0"/>
              <a:t> survey tool.  Once the Initiator clicks Submit, the ICSA is created and emailed directly to Accounts Payable</a:t>
            </a:r>
          </a:p>
          <a:p>
            <a:r>
              <a:rPr lang="en-US" dirty="0" smtClean="0"/>
              <a:t>Please complete only one ICSA per contract</a:t>
            </a:r>
          </a:p>
          <a:p>
            <a:r>
              <a:rPr lang="en-US" dirty="0" smtClean="0"/>
              <a:t>If corrections need to be made, please email us at </a:t>
            </a:r>
            <a:r>
              <a:rPr lang="en-US" dirty="0" smtClean="0">
                <a:hlinkClick r:id="rId2"/>
              </a:rPr>
              <a:t>ic.contract@unlv.edu</a:t>
            </a:r>
            <a:endParaRPr lang="en-US" dirty="0" smtClean="0"/>
          </a:p>
          <a:p>
            <a:pPr lvl="1">
              <a:buFont typeface="Wingdings" panose="05000000000000000000" pitchFamily="2" charset="2"/>
              <a:buChar char="Ø"/>
            </a:pPr>
            <a:r>
              <a:rPr lang="en-US" dirty="0" smtClean="0"/>
              <a:t>If the signature routing process has not been initiated – we will have you submit a new ICSA via </a:t>
            </a:r>
            <a:r>
              <a:rPr lang="en-US" dirty="0" err="1" smtClean="0"/>
              <a:t>Qualtrics</a:t>
            </a:r>
            <a:endParaRPr lang="en-US" dirty="0" smtClean="0"/>
          </a:p>
          <a:p>
            <a:pPr lvl="1">
              <a:buFont typeface="Wingdings" panose="05000000000000000000" pitchFamily="2" charset="2"/>
              <a:buChar char="Ø"/>
            </a:pPr>
            <a:r>
              <a:rPr lang="en-US" dirty="0" smtClean="0"/>
              <a:t>If the signature routing process is already in progress – we will ask you to email an Amendment to the ICSA</a:t>
            </a:r>
            <a:endParaRPr lang="en-US" dirty="0"/>
          </a:p>
        </p:txBody>
      </p:sp>
      <p:sp>
        <p:nvSpPr>
          <p:cNvPr id="4" name="Slide Number Placeholder 3"/>
          <p:cNvSpPr>
            <a:spLocks noGrp="1"/>
          </p:cNvSpPr>
          <p:nvPr>
            <p:ph type="sldNum" sz="quarter" idx="12"/>
          </p:nvPr>
        </p:nvSpPr>
        <p:spPr>
          <a:xfrm>
            <a:off x="8610599" y="6356350"/>
            <a:ext cx="2962701" cy="365125"/>
          </a:xfrm>
        </p:spPr>
        <p:txBody>
          <a:bodyPr/>
          <a:lstStyle/>
          <a:p>
            <a:fld id="{6D22F896-40B5-4ADD-8801-0D06FADFA095}" type="slidenum">
              <a:rPr lang="en-US" b="1" smtClean="0">
                <a:solidFill>
                  <a:schemeClr val="tx1"/>
                </a:solidFill>
              </a:rPr>
              <a:t>10</a:t>
            </a:fld>
            <a:endParaRPr lang="en-US" b="1" dirty="0">
              <a:solidFill>
                <a:schemeClr val="tx1"/>
              </a:solidFill>
            </a:endParaRPr>
          </a:p>
        </p:txBody>
      </p:sp>
    </p:spTree>
    <p:extLst>
      <p:ext uri="{BB962C8B-B14F-4D97-AF65-F5344CB8AC3E}">
        <p14:creationId xmlns:p14="http://schemas.microsoft.com/office/powerpoint/2010/main" val="4241872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35729"/>
            <a:ext cx="11353800" cy="1325563"/>
          </a:xfrm>
        </p:spPr>
        <p:txBody>
          <a:bodyPr/>
          <a:lstStyle/>
          <a:p>
            <a:r>
              <a:rPr lang="en-US" dirty="0" smtClean="0"/>
              <a:t>Step Two:  Signature Routing Process (DocuSign Envelope)</a:t>
            </a:r>
            <a:endParaRPr lang="en-US" dirty="0"/>
          </a:p>
        </p:txBody>
      </p:sp>
      <p:sp>
        <p:nvSpPr>
          <p:cNvPr id="3" name="Content Placeholder 2"/>
          <p:cNvSpPr>
            <a:spLocks noGrp="1"/>
          </p:cNvSpPr>
          <p:nvPr>
            <p:ph idx="1"/>
          </p:nvPr>
        </p:nvSpPr>
        <p:spPr>
          <a:xfrm>
            <a:off x="674298" y="1687603"/>
            <a:ext cx="10515600" cy="4351338"/>
          </a:xfrm>
        </p:spPr>
        <p:txBody>
          <a:bodyPr>
            <a:normAutofit/>
          </a:bodyPr>
          <a:lstStyle/>
          <a:p>
            <a:r>
              <a:rPr lang="en-US" dirty="0" smtClean="0"/>
              <a:t>Accounts Payable initiates the signature routing process via a DocuSign Envelope based on data from the ICSA (</a:t>
            </a:r>
            <a:r>
              <a:rPr lang="en-US" dirty="0" err="1" smtClean="0"/>
              <a:t>Qualtrics</a:t>
            </a:r>
            <a:r>
              <a:rPr lang="en-US" dirty="0" smtClean="0"/>
              <a:t> survey)</a:t>
            </a:r>
          </a:p>
          <a:p>
            <a:r>
              <a:rPr lang="en-US" dirty="0" smtClean="0"/>
              <a:t>Signature routing will be as follows:</a:t>
            </a:r>
          </a:p>
          <a:p>
            <a:pPr lvl="1">
              <a:buFont typeface="Wingdings" panose="05000000000000000000" pitchFamily="2" charset="2"/>
              <a:buChar char="Ø"/>
            </a:pPr>
            <a:r>
              <a:rPr lang="en-US" dirty="0" smtClean="0"/>
              <a:t>The Envelope will first be emailed to the Independent Contractor for signature</a:t>
            </a:r>
          </a:p>
          <a:p>
            <a:pPr lvl="1">
              <a:buFont typeface="Wingdings" panose="05000000000000000000" pitchFamily="2" charset="2"/>
              <a:buChar char="Ø"/>
            </a:pPr>
            <a:r>
              <a:rPr lang="en-US" dirty="0" smtClean="0"/>
              <a:t>The Envelope will then be emailed to the Authorized Signer for signature</a:t>
            </a:r>
          </a:p>
          <a:p>
            <a:pPr lvl="1">
              <a:buFont typeface="Wingdings" panose="05000000000000000000" pitchFamily="2" charset="2"/>
              <a:buChar char="Ø"/>
            </a:pPr>
            <a:r>
              <a:rPr lang="en-US" dirty="0" smtClean="0"/>
              <a:t>The signed ICSA will be emailed to the Initiator, Independent Contractor and Authorized Signer upon completion</a:t>
            </a:r>
          </a:p>
          <a:p>
            <a:r>
              <a:rPr lang="en-US" dirty="0" smtClean="0"/>
              <a:t>Allow three business days for the signature routing process to be initiated by Accounts Payable</a:t>
            </a:r>
            <a:endParaRPr lang="en-US" dirty="0"/>
          </a:p>
        </p:txBody>
      </p:sp>
      <p:sp>
        <p:nvSpPr>
          <p:cNvPr id="4" name="Slide Number Placeholder 3"/>
          <p:cNvSpPr>
            <a:spLocks noGrp="1"/>
          </p:cNvSpPr>
          <p:nvPr>
            <p:ph type="sldNum" sz="quarter" idx="12"/>
          </p:nvPr>
        </p:nvSpPr>
        <p:spPr>
          <a:xfrm>
            <a:off x="8610599" y="6356350"/>
            <a:ext cx="3003645" cy="365125"/>
          </a:xfrm>
        </p:spPr>
        <p:txBody>
          <a:bodyPr/>
          <a:lstStyle/>
          <a:p>
            <a:fld id="{6D22F896-40B5-4ADD-8801-0D06FADFA095}" type="slidenum">
              <a:rPr lang="en-US" b="1" smtClean="0">
                <a:solidFill>
                  <a:schemeClr val="tx1"/>
                </a:solidFill>
              </a:rPr>
              <a:t>11</a:t>
            </a:fld>
            <a:endParaRPr lang="en-US" b="1" dirty="0">
              <a:solidFill>
                <a:schemeClr val="tx1"/>
              </a:solidFill>
            </a:endParaRPr>
          </a:p>
        </p:txBody>
      </p:sp>
    </p:spTree>
    <p:extLst>
      <p:ext uri="{BB962C8B-B14F-4D97-AF65-F5344CB8AC3E}">
        <p14:creationId xmlns:p14="http://schemas.microsoft.com/office/powerpoint/2010/main" val="4288047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483" y="207963"/>
            <a:ext cx="10515600" cy="1325563"/>
          </a:xfrm>
        </p:spPr>
        <p:txBody>
          <a:bodyPr/>
          <a:lstStyle/>
          <a:p>
            <a:r>
              <a:rPr lang="en-US" dirty="0" smtClean="0"/>
              <a:t>Step Three:  Requisition/Supplier Invoice Request</a:t>
            </a:r>
            <a:endParaRPr lang="en-US" dirty="0"/>
          </a:p>
        </p:txBody>
      </p:sp>
      <p:sp>
        <p:nvSpPr>
          <p:cNvPr id="3" name="Content Placeholder 2"/>
          <p:cNvSpPr>
            <a:spLocks noGrp="1"/>
          </p:cNvSpPr>
          <p:nvPr>
            <p:ph idx="1"/>
          </p:nvPr>
        </p:nvSpPr>
        <p:spPr>
          <a:xfrm>
            <a:off x="734683" y="1690688"/>
            <a:ext cx="10515600" cy="4351338"/>
          </a:xfrm>
        </p:spPr>
        <p:txBody>
          <a:bodyPr>
            <a:normAutofit/>
          </a:bodyPr>
          <a:lstStyle/>
          <a:p>
            <a:r>
              <a:rPr lang="en-US" dirty="0" smtClean="0"/>
              <a:t>Initiator submits a Requisition once the completed ICSA is received from DocuSign</a:t>
            </a:r>
          </a:p>
          <a:p>
            <a:r>
              <a:rPr lang="en-US" dirty="0" smtClean="0"/>
              <a:t>If service has already been provided, please submit an after-the-fact Supplier Invoice Request</a:t>
            </a:r>
          </a:p>
          <a:p>
            <a:r>
              <a:rPr lang="en-US" dirty="0" smtClean="0"/>
              <a:t>Be sure to attach all pages received from DocuSign, which should include:</a:t>
            </a:r>
          </a:p>
          <a:p>
            <a:pPr lvl="1">
              <a:buFont typeface="Wingdings" panose="05000000000000000000" pitchFamily="2" charset="2"/>
              <a:buChar char="Ø"/>
            </a:pPr>
            <a:r>
              <a:rPr lang="en-US" dirty="0" smtClean="0"/>
              <a:t>Independent Contractor Services Agreement (</a:t>
            </a:r>
            <a:r>
              <a:rPr lang="en-US" dirty="0" err="1" smtClean="0"/>
              <a:t>Qualtrics</a:t>
            </a:r>
            <a:r>
              <a:rPr lang="en-US" dirty="0" smtClean="0"/>
              <a:t> survey)</a:t>
            </a:r>
          </a:p>
          <a:p>
            <a:pPr lvl="1">
              <a:buFont typeface="Wingdings" panose="05000000000000000000" pitchFamily="2" charset="2"/>
              <a:buChar char="Ø"/>
            </a:pPr>
            <a:r>
              <a:rPr lang="en-US" dirty="0" smtClean="0"/>
              <a:t>Any Amendments</a:t>
            </a:r>
          </a:p>
          <a:p>
            <a:pPr lvl="1">
              <a:buFont typeface="Wingdings" panose="05000000000000000000" pitchFamily="2" charset="2"/>
              <a:buChar char="Ø"/>
            </a:pPr>
            <a:r>
              <a:rPr lang="en-US" dirty="0" smtClean="0"/>
              <a:t>Worker’s Compensation Affidavit</a:t>
            </a:r>
          </a:p>
          <a:p>
            <a:pPr lvl="1">
              <a:buFont typeface="Wingdings" panose="05000000000000000000" pitchFamily="2" charset="2"/>
              <a:buChar char="Ø"/>
            </a:pPr>
            <a:r>
              <a:rPr lang="en-US" dirty="0" smtClean="0"/>
              <a:t>ICSA Signature Page</a:t>
            </a:r>
          </a:p>
        </p:txBody>
      </p:sp>
      <p:sp>
        <p:nvSpPr>
          <p:cNvPr id="4" name="Slide Number Placeholder 3"/>
          <p:cNvSpPr>
            <a:spLocks noGrp="1"/>
          </p:cNvSpPr>
          <p:nvPr>
            <p:ph type="sldNum" sz="quarter" idx="12"/>
          </p:nvPr>
        </p:nvSpPr>
        <p:spPr>
          <a:xfrm>
            <a:off x="8610599" y="6356350"/>
            <a:ext cx="2989997" cy="365125"/>
          </a:xfrm>
        </p:spPr>
        <p:txBody>
          <a:bodyPr/>
          <a:lstStyle/>
          <a:p>
            <a:fld id="{6D22F896-40B5-4ADD-8801-0D06FADFA095}" type="slidenum">
              <a:rPr lang="en-US" b="1" smtClean="0">
                <a:solidFill>
                  <a:schemeClr val="tx1"/>
                </a:solidFill>
              </a:rPr>
              <a:t>12</a:t>
            </a:fld>
            <a:endParaRPr lang="en-US" b="1" dirty="0">
              <a:solidFill>
                <a:schemeClr val="tx1"/>
              </a:solidFill>
            </a:endParaRPr>
          </a:p>
        </p:txBody>
      </p:sp>
    </p:spTree>
    <p:extLst>
      <p:ext uri="{BB962C8B-B14F-4D97-AF65-F5344CB8AC3E}">
        <p14:creationId xmlns:p14="http://schemas.microsoft.com/office/powerpoint/2010/main" val="185444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430" y="198409"/>
            <a:ext cx="11542144" cy="1492280"/>
          </a:xfrm>
        </p:spPr>
        <p:txBody>
          <a:bodyPr/>
          <a:lstStyle/>
          <a:p>
            <a:r>
              <a:rPr lang="en-US" dirty="0"/>
              <a:t>Step </a:t>
            </a:r>
            <a:r>
              <a:rPr lang="en-US" dirty="0" smtClean="0"/>
              <a:t>Three (</a:t>
            </a:r>
            <a:r>
              <a:rPr lang="en-US" dirty="0" err="1" smtClean="0"/>
              <a:t>con’t</a:t>
            </a:r>
            <a:r>
              <a:rPr lang="en-US" dirty="0" smtClean="0"/>
              <a:t>):  How to Download the ICSA from DocuSign</a:t>
            </a:r>
            <a:endParaRPr lang="en-US" dirty="0"/>
          </a:p>
        </p:txBody>
      </p:sp>
      <p:sp>
        <p:nvSpPr>
          <p:cNvPr id="4" name="Slide Number Placeholder 3"/>
          <p:cNvSpPr>
            <a:spLocks noGrp="1"/>
          </p:cNvSpPr>
          <p:nvPr>
            <p:ph type="sldNum" sz="quarter" idx="12"/>
          </p:nvPr>
        </p:nvSpPr>
        <p:spPr>
          <a:xfrm>
            <a:off x="8610599" y="6356350"/>
            <a:ext cx="2989997" cy="365125"/>
          </a:xfrm>
        </p:spPr>
        <p:txBody>
          <a:bodyPr/>
          <a:lstStyle/>
          <a:p>
            <a:fld id="{6D22F896-40B5-4ADD-8801-0D06FADFA095}" type="slidenum">
              <a:rPr lang="en-US" b="1" smtClean="0">
                <a:solidFill>
                  <a:schemeClr val="tx1"/>
                </a:solidFill>
              </a:rPr>
              <a:t>13</a:t>
            </a:fld>
            <a:endParaRPr lang="en-US" b="1" dirty="0">
              <a:solidFill>
                <a:schemeClr val="tx1"/>
              </a:solidFill>
            </a:endParaRPr>
          </a:p>
        </p:txBody>
      </p:sp>
      <p:sp>
        <p:nvSpPr>
          <p:cNvPr id="3" name="Content Placeholder 2"/>
          <p:cNvSpPr>
            <a:spLocks noGrp="1"/>
          </p:cNvSpPr>
          <p:nvPr>
            <p:ph idx="1"/>
          </p:nvPr>
        </p:nvSpPr>
        <p:spPr>
          <a:xfrm>
            <a:off x="1017112" y="1906674"/>
            <a:ext cx="9520158" cy="3450613"/>
          </a:xfrm>
        </p:spPr>
        <p:txBody>
          <a:bodyPr/>
          <a:lstStyle/>
          <a:p>
            <a:r>
              <a:rPr lang="en-US" dirty="0" smtClean="0"/>
              <a:t>To download the full ICSA from DocuSign:</a:t>
            </a:r>
          </a:p>
          <a:p>
            <a:pPr lvl="1">
              <a:buFont typeface="Wingdings" panose="05000000000000000000" pitchFamily="2" charset="2"/>
              <a:buChar char="Ø"/>
            </a:pPr>
            <a:r>
              <a:rPr lang="en-US" dirty="0" smtClean="0"/>
              <a:t>Access the DocuSign “Completed” email</a:t>
            </a:r>
          </a:p>
          <a:p>
            <a:pPr lvl="1">
              <a:buFont typeface="Wingdings" panose="05000000000000000000" pitchFamily="2" charset="2"/>
              <a:buChar char="Ø"/>
            </a:pPr>
            <a:r>
              <a:rPr lang="en-US" dirty="0"/>
              <a:t>C</a:t>
            </a:r>
            <a:r>
              <a:rPr lang="en-US" dirty="0" smtClean="0"/>
              <a:t>lick on the “View Completed Documents” button</a:t>
            </a:r>
          </a:p>
          <a:p>
            <a:pPr lvl="1">
              <a:buFont typeface="Wingdings" panose="05000000000000000000" pitchFamily="2" charset="2"/>
              <a:buChar char="Ø"/>
            </a:pPr>
            <a:r>
              <a:rPr lang="en-US" dirty="0" smtClean="0"/>
              <a:t>Log into DocuSign if needed (Sign up is free)</a:t>
            </a:r>
          </a:p>
          <a:p>
            <a:pPr lvl="1">
              <a:buFont typeface="Wingdings" panose="05000000000000000000" pitchFamily="2" charset="2"/>
              <a:buChar char="Ø"/>
            </a:pPr>
            <a:r>
              <a:rPr lang="en-US" dirty="0" smtClean="0"/>
              <a:t>From the top menu click the Download button </a:t>
            </a:r>
          </a:p>
          <a:p>
            <a:pPr lvl="1">
              <a:buFont typeface="Wingdings" panose="05000000000000000000" pitchFamily="2" charset="2"/>
              <a:buChar char="Ø"/>
            </a:pPr>
            <a:r>
              <a:rPr lang="en-US" dirty="0" smtClean="0"/>
              <a:t>Select “Combined PDF”</a:t>
            </a:r>
          </a:p>
          <a:p>
            <a:pPr lvl="1">
              <a:buFont typeface="Wingdings" panose="05000000000000000000" pitchFamily="2" charset="2"/>
              <a:buChar char="Ø"/>
            </a:pPr>
            <a:r>
              <a:rPr lang="en-US" dirty="0" smtClean="0"/>
              <a:t>Save PDF and attach to Workday Requisition/Supplier Invoice Request</a:t>
            </a:r>
          </a:p>
        </p:txBody>
      </p:sp>
      <p:sp>
        <p:nvSpPr>
          <p:cNvPr id="6" name="Rectangle 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1" descr="Download Icons - Download Free Vector Icons | Noun Proj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0163" y="3616750"/>
            <a:ext cx="361950" cy="36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921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ICSA Automated Form (</a:t>
            </a:r>
            <a:r>
              <a:rPr lang="en-US" dirty="0" err="1" smtClean="0"/>
              <a:t>Qualtrics</a:t>
            </a:r>
            <a:r>
              <a:rPr lang="en-US" dirty="0" smtClean="0"/>
              <a:t> Survey) Demonstration [Step One]</a:t>
            </a:r>
            <a:endParaRPr lang="en-US" dirty="0"/>
          </a:p>
        </p:txBody>
      </p:sp>
      <p:sp>
        <p:nvSpPr>
          <p:cNvPr id="3" name="Content Placeholder 2"/>
          <p:cNvSpPr>
            <a:spLocks noGrp="1"/>
          </p:cNvSpPr>
          <p:nvPr>
            <p:ph idx="1"/>
          </p:nvPr>
        </p:nvSpPr>
        <p:spPr>
          <a:xfrm>
            <a:off x="838200" y="2005012"/>
            <a:ext cx="10515600" cy="4351338"/>
          </a:xfrm>
        </p:spPr>
        <p:txBody>
          <a:bodyPr>
            <a:normAutofit/>
          </a:bodyPr>
          <a:lstStyle/>
          <a:p>
            <a:r>
              <a:rPr lang="en-US" dirty="0" smtClean="0"/>
              <a:t>Survey link will available on the Accounts Payable website</a:t>
            </a:r>
          </a:p>
          <a:p>
            <a:r>
              <a:rPr lang="en-US" dirty="0" smtClean="0"/>
              <a:t>It is imperative to obtain the correct spelling of the Independent Contractor email address</a:t>
            </a:r>
            <a:endParaRPr lang="en-US" dirty="0"/>
          </a:p>
          <a:p>
            <a:pPr lvl="1">
              <a:buFont typeface="Wingdings" panose="05000000000000000000" pitchFamily="2" charset="2"/>
              <a:buChar char="Ø"/>
            </a:pPr>
            <a:r>
              <a:rPr lang="en-US" dirty="0" smtClean="0"/>
              <a:t>If the email is incorrect, the signature process will not function</a:t>
            </a:r>
          </a:p>
          <a:p>
            <a:r>
              <a:rPr lang="en-US" dirty="0" smtClean="0"/>
              <a:t>Contact </a:t>
            </a:r>
            <a:r>
              <a:rPr lang="en-US" dirty="0" err="1" smtClean="0"/>
              <a:t>Racquel</a:t>
            </a:r>
            <a:r>
              <a:rPr lang="en-US" dirty="0" smtClean="0"/>
              <a:t> Rodriguez at </a:t>
            </a:r>
            <a:r>
              <a:rPr lang="en-US" dirty="0" smtClean="0">
                <a:hlinkClick r:id="rId2"/>
              </a:rPr>
              <a:t>IC.Contract@unlv.edu</a:t>
            </a:r>
            <a:r>
              <a:rPr lang="en-US" dirty="0" smtClean="0"/>
              <a:t> if you have any issues with the </a:t>
            </a:r>
            <a:r>
              <a:rPr lang="en-US" dirty="0" err="1" smtClean="0"/>
              <a:t>Qualtrics</a:t>
            </a:r>
            <a:r>
              <a:rPr lang="en-US" dirty="0" smtClean="0"/>
              <a:t> survey program.</a:t>
            </a:r>
          </a:p>
          <a:p>
            <a:r>
              <a:rPr lang="en-US" dirty="0" smtClean="0"/>
              <a:t>&lt;</a:t>
            </a:r>
            <a:r>
              <a:rPr lang="en-US" dirty="0" err="1" smtClean="0"/>
              <a:t>Qualtrics</a:t>
            </a:r>
            <a:r>
              <a:rPr lang="en-US" dirty="0" smtClean="0"/>
              <a:t> survey demonstration&gt;</a:t>
            </a:r>
            <a:endParaRPr lang="en-US" dirty="0"/>
          </a:p>
        </p:txBody>
      </p:sp>
      <p:sp>
        <p:nvSpPr>
          <p:cNvPr id="4" name="Slide Number Placeholder 3"/>
          <p:cNvSpPr>
            <a:spLocks noGrp="1"/>
          </p:cNvSpPr>
          <p:nvPr>
            <p:ph type="sldNum" sz="quarter" idx="12"/>
          </p:nvPr>
        </p:nvSpPr>
        <p:spPr>
          <a:xfrm>
            <a:off x="8610599" y="6356350"/>
            <a:ext cx="2989997" cy="365125"/>
          </a:xfrm>
        </p:spPr>
        <p:txBody>
          <a:bodyPr/>
          <a:lstStyle/>
          <a:p>
            <a:fld id="{6D22F896-40B5-4ADD-8801-0D06FADFA095}" type="slidenum">
              <a:rPr lang="en-US" b="1" smtClean="0">
                <a:solidFill>
                  <a:schemeClr val="tx1"/>
                </a:solidFill>
              </a:rPr>
              <a:t>14</a:t>
            </a:fld>
            <a:endParaRPr lang="en-US" b="1" dirty="0">
              <a:solidFill>
                <a:schemeClr val="tx1"/>
              </a:solidFill>
            </a:endParaRPr>
          </a:p>
        </p:txBody>
      </p:sp>
    </p:spTree>
    <p:extLst>
      <p:ext uri="{BB962C8B-B14F-4D97-AF65-F5344CB8AC3E}">
        <p14:creationId xmlns:p14="http://schemas.microsoft.com/office/powerpoint/2010/main" val="1360561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155" y="320675"/>
            <a:ext cx="10515600" cy="1325563"/>
          </a:xfrm>
        </p:spPr>
        <p:txBody>
          <a:bodyPr/>
          <a:lstStyle/>
          <a:p>
            <a:r>
              <a:rPr lang="en-US" dirty="0" smtClean="0"/>
              <a:t>Signature Routing Process (DocuSign) Demonstration [Step Two]</a:t>
            </a:r>
            <a:endParaRPr lang="en-US" dirty="0"/>
          </a:p>
        </p:txBody>
      </p:sp>
      <p:sp>
        <p:nvSpPr>
          <p:cNvPr id="3" name="Content Placeholder 2"/>
          <p:cNvSpPr>
            <a:spLocks noGrp="1"/>
          </p:cNvSpPr>
          <p:nvPr>
            <p:ph idx="1"/>
          </p:nvPr>
        </p:nvSpPr>
        <p:spPr>
          <a:xfrm>
            <a:off x="838200" y="1894636"/>
            <a:ext cx="10515600" cy="4351338"/>
          </a:xfrm>
        </p:spPr>
        <p:txBody>
          <a:bodyPr/>
          <a:lstStyle/>
          <a:p>
            <a:r>
              <a:rPr lang="en-US" dirty="0" smtClean="0"/>
              <a:t>Accounts Payable will initiate the signature </a:t>
            </a:r>
            <a:r>
              <a:rPr lang="en-US" dirty="0" smtClean="0"/>
              <a:t>routing process</a:t>
            </a:r>
            <a:endParaRPr lang="en-US" dirty="0" smtClean="0"/>
          </a:p>
          <a:p>
            <a:r>
              <a:rPr lang="en-US" dirty="0" smtClean="0"/>
              <a:t>Only a limited amount of Envelopes are available</a:t>
            </a:r>
          </a:p>
          <a:p>
            <a:r>
              <a:rPr lang="en-US" dirty="0" smtClean="0"/>
              <a:t>Ask the Independent Contractor to contact you if there are any issues</a:t>
            </a:r>
          </a:p>
          <a:p>
            <a:r>
              <a:rPr lang="en-US" dirty="0"/>
              <a:t>P</a:t>
            </a:r>
            <a:r>
              <a:rPr lang="en-US" dirty="0" smtClean="0"/>
              <a:t>lease do not Cancel or Void any envelopes if at all possible</a:t>
            </a:r>
          </a:p>
          <a:p>
            <a:r>
              <a:rPr lang="en-US" dirty="0" smtClean="0"/>
              <a:t>&lt;DocuSign Envelope demonstration&gt;</a:t>
            </a:r>
            <a:endParaRPr lang="en-US" dirty="0"/>
          </a:p>
        </p:txBody>
      </p:sp>
      <p:sp>
        <p:nvSpPr>
          <p:cNvPr id="4" name="Slide Number Placeholder 3"/>
          <p:cNvSpPr>
            <a:spLocks noGrp="1"/>
          </p:cNvSpPr>
          <p:nvPr>
            <p:ph type="sldNum" sz="quarter" idx="12"/>
          </p:nvPr>
        </p:nvSpPr>
        <p:spPr>
          <a:xfrm>
            <a:off x="8610599" y="6356350"/>
            <a:ext cx="2989997" cy="365125"/>
          </a:xfrm>
        </p:spPr>
        <p:txBody>
          <a:bodyPr/>
          <a:lstStyle/>
          <a:p>
            <a:fld id="{6D22F896-40B5-4ADD-8801-0D06FADFA095}" type="slidenum">
              <a:rPr lang="en-US" b="1" smtClean="0">
                <a:solidFill>
                  <a:schemeClr val="tx1"/>
                </a:solidFill>
              </a:rPr>
              <a:t>15</a:t>
            </a:fld>
            <a:endParaRPr lang="en-US" b="1" dirty="0">
              <a:solidFill>
                <a:schemeClr val="tx1"/>
              </a:solidFill>
            </a:endParaRPr>
          </a:p>
        </p:txBody>
      </p:sp>
    </p:spTree>
    <p:extLst>
      <p:ext uri="{BB962C8B-B14F-4D97-AF65-F5344CB8AC3E}">
        <p14:creationId xmlns:p14="http://schemas.microsoft.com/office/powerpoint/2010/main" val="1697970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77" y="155005"/>
            <a:ext cx="10515600" cy="1325563"/>
          </a:xfrm>
        </p:spPr>
        <p:txBody>
          <a:bodyPr/>
          <a:lstStyle/>
          <a:p>
            <a:r>
              <a:rPr lang="en-US" dirty="0" smtClean="0"/>
              <a:t>Summary</a:t>
            </a:r>
            <a:endParaRPr lang="en-US" dirty="0"/>
          </a:p>
        </p:txBody>
      </p:sp>
      <p:sp>
        <p:nvSpPr>
          <p:cNvPr id="3" name="Content Placeholder 2"/>
          <p:cNvSpPr>
            <a:spLocks noGrp="1"/>
          </p:cNvSpPr>
          <p:nvPr>
            <p:ph idx="1"/>
          </p:nvPr>
        </p:nvSpPr>
        <p:spPr>
          <a:xfrm>
            <a:off x="760562" y="1480568"/>
            <a:ext cx="10515600" cy="4351338"/>
          </a:xfrm>
        </p:spPr>
        <p:txBody>
          <a:bodyPr>
            <a:normAutofit/>
          </a:bodyPr>
          <a:lstStyle/>
          <a:p>
            <a:r>
              <a:rPr lang="en-US" dirty="0" smtClean="0"/>
              <a:t>Important to correctly identify who is an Independent Contractor</a:t>
            </a:r>
          </a:p>
          <a:p>
            <a:pPr lvl="1">
              <a:buFont typeface="Wingdings" panose="05000000000000000000" pitchFamily="2" charset="2"/>
              <a:buChar char="Ø"/>
            </a:pPr>
            <a:r>
              <a:rPr lang="en-US" dirty="0" smtClean="0"/>
              <a:t>Make sure the Independent Contractor is registered in SREG Lite</a:t>
            </a:r>
          </a:p>
          <a:p>
            <a:pPr lvl="1">
              <a:buFont typeface="Wingdings" panose="05000000000000000000" pitchFamily="2" charset="2"/>
              <a:buChar char="Ø"/>
            </a:pPr>
            <a:r>
              <a:rPr lang="en-US" dirty="0" smtClean="0"/>
              <a:t>Contact </a:t>
            </a:r>
            <a:r>
              <a:rPr lang="en-US" dirty="0"/>
              <a:t>the Nonresident Alien Tax Specialist </a:t>
            </a:r>
            <a:r>
              <a:rPr lang="en-US" dirty="0" smtClean="0"/>
              <a:t>if Independent Contractor is a nonresident</a:t>
            </a:r>
          </a:p>
          <a:p>
            <a:r>
              <a:rPr lang="en-US" dirty="0" smtClean="0"/>
              <a:t>New automated ICSA process is recommended</a:t>
            </a:r>
          </a:p>
          <a:p>
            <a:pPr lvl="1">
              <a:buFont typeface="Wingdings" panose="05000000000000000000" pitchFamily="2" charset="2"/>
              <a:buChar char="Ø"/>
            </a:pPr>
            <a:r>
              <a:rPr lang="en-US" dirty="0" smtClean="0"/>
              <a:t>Step One: Complete the ICSA via </a:t>
            </a:r>
            <a:r>
              <a:rPr lang="en-US" dirty="0" err="1" smtClean="0"/>
              <a:t>Qualtrics</a:t>
            </a:r>
            <a:endParaRPr lang="en-US" dirty="0" smtClean="0"/>
          </a:p>
          <a:p>
            <a:pPr lvl="1">
              <a:buFont typeface="Wingdings" panose="05000000000000000000" pitchFamily="2" charset="2"/>
              <a:buChar char="Ø"/>
            </a:pPr>
            <a:r>
              <a:rPr lang="en-US" dirty="0" smtClean="0"/>
              <a:t>Step Two: AP will initiate the signature routing process via DocuSign</a:t>
            </a:r>
          </a:p>
          <a:p>
            <a:pPr lvl="1">
              <a:buFont typeface="Wingdings" panose="05000000000000000000" pitchFamily="2" charset="2"/>
              <a:buChar char="Ø"/>
            </a:pPr>
            <a:r>
              <a:rPr lang="en-US" dirty="0" smtClean="0"/>
              <a:t>Step Three: Submit Requisition or Supplier Invoice Request via Workday</a:t>
            </a:r>
          </a:p>
          <a:p>
            <a:r>
              <a:rPr lang="en-US" dirty="0" smtClean="0"/>
              <a:t>If the Independent Contractor is onsite, please use the manual ICSA form</a:t>
            </a:r>
          </a:p>
          <a:p>
            <a:endParaRPr lang="en-US" dirty="0"/>
          </a:p>
        </p:txBody>
      </p:sp>
      <p:sp>
        <p:nvSpPr>
          <p:cNvPr id="4" name="Slide Number Placeholder 3"/>
          <p:cNvSpPr>
            <a:spLocks noGrp="1"/>
          </p:cNvSpPr>
          <p:nvPr>
            <p:ph type="sldNum" sz="quarter" idx="12"/>
          </p:nvPr>
        </p:nvSpPr>
        <p:spPr>
          <a:xfrm>
            <a:off x="8610599" y="6356350"/>
            <a:ext cx="2989997" cy="365125"/>
          </a:xfrm>
        </p:spPr>
        <p:txBody>
          <a:bodyPr/>
          <a:lstStyle/>
          <a:p>
            <a:fld id="{6D22F896-40B5-4ADD-8801-0D06FADFA095}" type="slidenum">
              <a:rPr lang="en-US" b="1" smtClean="0">
                <a:solidFill>
                  <a:schemeClr val="tx1"/>
                </a:solidFill>
              </a:rPr>
              <a:t>16</a:t>
            </a:fld>
            <a:endParaRPr lang="en-US" b="1" dirty="0">
              <a:solidFill>
                <a:schemeClr val="tx1"/>
              </a:solidFill>
            </a:endParaRPr>
          </a:p>
        </p:txBody>
      </p:sp>
    </p:spTree>
    <p:extLst>
      <p:ext uri="{BB962C8B-B14F-4D97-AF65-F5344CB8AC3E}">
        <p14:creationId xmlns:p14="http://schemas.microsoft.com/office/powerpoint/2010/main" val="1712361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participating!</a:t>
            </a:r>
            <a:endParaRPr lang="en-US" dirty="0"/>
          </a:p>
        </p:txBody>
      </p:sp>
      <p:sp>
        <p:nvSpPr>
          <p:cNvPr id="3" name="Content Placeholder 2"/>
          <p:cNvSpPr>
            <a:spLocks noGrp="1"/>
          </p:cNvSpPr>
          <p:nvPr>
            <p:ph idx="1"/>
          </p:nvPr>
        </p:nvSpPr>
        <p:spPr/>
        <p:txBody>
          <a:bodyPr/>
          <a:lstStyle/>
          <a:p>
            <a:r>
              <a:rPr lang="en-US" dirty="0" smtClean="0"/>
              <a:t>Email </a:t>
            </a:r>
            <a:r>
              <a:rPr lang="en-US" dirty="0" smtClean="0">
                <a:hlinkClick r:id="rId2"/>
              </a:rPr>
              <a:t>IC.Contract@unlv.edu</a:t>
            </a:r>
            <a:r>
              <a:rPr lang="en-US" dirty="0" smtClean="0"/>
              <a:t> for questions about this process.</a:t>
            </a:r>
            <a:endParaRPr lang="en-US" dirty="0"/>
          </a:p>
        </p:txBody>
      </p:sp>
      <p:sp>
        <p:nvSpPr>
          <p:cNvPr id="4" name="Slide Number Placeholder 3"/>
          <p:cNvSpPr>
            <a:spLocks noGrp="1"/>
          </p:cNvSpPr>
          <p:nvPr>
            <p:ph type="sldNum" sz="quarter" idx="12"/>
          </p:nvPr>
        </p:nvSpPr>
        <p:spPr>
          <a:xfrm>
            <a:off x="8610599" y="6356350"/>
            <a:ext cx="2989997" cy="365125"/>
          </a:xfrm>
        </p:spPr>
        <p:txBody>
          <a:bodyPr/>
          <a:lstStyle/>
          <a:p>
            <a:fld id="{6D22F896-40B5-4ADD-8801-0D06FADFA095}" type="slidenum">
              <a:rPr lang="en-US" b="1" smtClean="0">
                <a:solidFill>
                  <a:schemeClr val="tx1"/>
                </a:solidFill>
              </a:rPr>
              <a:t>17</a:t>
            </a:fld>
            <a:endParaRPr lang="en-US" b="1" dirty="0">
              <a:solidFill>
                <a:schemeClr val="tx1"/>
              </a:solidFill>
            </a:endParaRPr>
          </a:p>
        </p:txBody>
      </p:sp>
    </p:spTree>
    <p:extLst>
      <p:ext uri="{BB962C8B-B14F-4D97-AF65-F5344CB8AC3E}">
        <p14:creationId xmlns:p14="http://schemas.microsoft.com/office/powerpoint/2010/main" val="1447231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638" y="209849"/>
            <a:ext cx="10515600" cy="1325563"/>
          </a:xfrm>
        </p:spPr>
        <p:txBody>
          <a:bodyPr/>
          <a:lstStyle/>
          <a:p>
            <a:r>
              <a:rPr lang="en-US" dirty="0" smtClean="0"/>
              <a:t>Meeting Rules </a:t>
            </a:r>
            <a:endParaRPr lang="en-US" dirty="0"/>
          </a:p>
        </p:txBody>
      </p:sp>
      <p:sp>
        <p:nvSpPr>
          <p:cNvPr id="3" name="Content Placeholder 2"/>
          <p:cNvSpPr>
            <a:spLocks noGrp="1"/>
          </p:cNvSpPr>
          <p:nvPr>
            <p:ph idx="1"/>
          </p:nvPr>
        </p:nvSpPr>
        <p:spPr>
          <a:xfrm>
            <a:off x="327803" y="1414732"/>
            <a:ext cx="11697419" cy="4762231"/>
          </a:xfrm>
        </p:spPr>
        <p:txBody>
          <a:bodyPr/>
          <a:lstStyle/>
          <a:p>
            <a:r>
              <a:rPr lang="en-US" dirty="0" smtClean="0"/>
              <a:t>Please</a:t>
            </a:r>
            <a:r>
              <a:rPr lang="en-US" b="1" dirty="0"/>
              <a:t> mute</a:t>
            </a:r>
            <a:r>
              <a:rPr lang="en-US" dirty="0"/>
              <a:t> yourself as you join the meeting. We have the ability to mute all, and we will do so to reduce background noise </a:t>
            </a:r>
            <a:endParaRPr lang="en-US" dirty="0" smtClean="0"/>
          </a:p>
          <a:p>
            <a:pPr marL="114300" indent="0">
              <a:buNone/>
            </a:pPr>
            <a:endParaRPr lang="en-US" sz="1200" dirty="0"/>
          </a:p>
          <a:p>
            <a:r>
              <a:rPr lang="en-US" dirty="0" smtClean="0"/>
              <a:t>Please</a:t>
            </a:r>
            <a:r>
              <a:rPr lang="en-US" dirty="0"/>
              <a:t> utilize the chat to ask questions. We are finding this to be the most effective way to manage the questions in this setting </a:t>
            </a:r>
            <a:endParaRPr lang="en-US" dirty="0" smtClean="0"/>
          </a:p>
          <a:p>
            <a:pPr marL="114300" indent="0">
              <a:buNone/>
            </a:pPr>
            <a:endParaRPr lang="en-US" sz="1200" dirty="0" smtClean="0"/>
          </a:p>
          <a:p>
            <a:r>
              <a:rPr lang="en-US" dirty="0"/>
              <a:t>Please unmute yourself when you are ready to ask a question(s</a:t>
            </a:r>
            <a:r>
              <a:rPr lang="en-US" dirty="0" smtClean="0"/>
              <a:t>)</a:t>
            </a:r>
          </a:p>
          <a:p>
            <a:endParaRPr lang="en-US" sz="1200" dirty="0"/>
          </a:p>
          <a:p>
            <a:r>
              <a:rPr lang="en-US" dirty="0"/>
              <a:t>In order to reduce the delay with video/audio, we recommend you turn of your video as well, and turn it on when you are ready to ask questions </a:t>
            </a:r>
          </a:p>
        </p:txBody>
      </p:sp>
      <p:sp>
        <p:nvSpPr>
          <p:cNvPr id="4" name="Slide Number Placeholder 3"/>
          <p:cNvSpPr>
            <a:spLocks noGrp="1"/>
          </p:cNvSpPr>
          <p:nvPr>
            <p:ph type="sldNum" sz="quarter" idx="12"/>
          </p:nvPr>
        </p:nvSpPr>
        <p:spPr>
          <a:xfrm>
            <a:off x="8610600" y="6356350"/>
            <a:ext cx="2989997" cy="365125"/>
          </a:xfrm>
        </p:spPr>
        <p:txBody>
          <a:bodyPr/>
          <a:lstStyle/>
          <a:p>
            <a:fld id="{6D22F896-40B5-4ADD-8801-0D06FADFA095}" type="slidenum">
              <a:rPr lang="en-US" b="1" smtClean="0">
                <a:solidFill>
                  <a:schemeClr val="tx1"/>
                </a:solidFill>
              </a:rPr>
              <a:t>2</a:t>
            </a:fld>
            <a:endParaRPr lang="en-US" b="1" dirty="0">
              <a:solidFill>
                <a:schemeClr val="tx1"/>
              </a:solidFill>
            </a:endParaRPr>
          </a:p>
        </p:txBody>
      </p:sp>
    </p:spTree>
    <p:extLst>
      <p:ext uri="{BB962C8B-B14F-4D97-AF65-F5344CB8AC3E}">
        <p14:creationId xmlns:p14="http://schemas.microsoft.com/office/powerpoint/2010/main" val="4280867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Independent Contractor review</a:t>
            </a:r>
          </a:p>
          <a:p>
            <a:r>
              <a:rPr lang="en-US" dirty="0" smtClean="0"/>
              <a:t>Manual vs Automated process for Independent Contractor Services Agreement (ICSA)</a:t>
            </a:r>
          </a:p>
          <a:p>
            <a:r>
              <a:rPr lang="en-US" dirty="0" smtClean="0"/>
              <a:t>Three steps of the new automated process</a:t>
            </a:r>
          </a:p>
          <a:p>
            <a:r>
              <a:rPr lang="en-US" dirty="0" smtClean="0"/>
              <a:t>Demonstration: ICSA automated form (Step One)</a:t>
            </a:r>
          </a:p>
          <a:p>
            <a:r>
              <a:rPr lang="en-US" dirty="0" smtClean="0"/>
              <a:t>Demonstration: Automated signature routing process (Step Two)</a:t>
            </a:r>
            <a:endParaRPr lang="en-US" dirty="0"/>
          </a:p>
        </p:txBody>
      </p:sp>
      <p:sp>
        <p:nvSpPr>
          <p:cNvPr id="4" name="Slide Number Placeholder 3"/>
          <p:cNvSpPr>
            <a:spLocks noGrp="1"/>
          </p:cNvSpPr>
          <p:nvPr>
            <p:ph type="sldNum" sz="quarter" idx="12"/>
          </p:nvPr>
        </p:nvSpPr>
        <p:spPr>
          <a:xfrm>
            <a:off x="8610600" y="6356350"/>
            <a:ext cx="2989998" cy="365125"/>
          </a:xfrm>
        </p:spPr>
        <p:txBody>
          <a:bodyPr/>
          <a:lstStyle/>
          <a:p>
            <a:fld id="{6D22F896-40B5-4ADD-8801-0D06FADFA095}" type="slidenum">
              <a:rPr lang="en-US" b="1" smtClean="0">
                <a:solidFill>
                  <a:schemeClr val="tx1"/>
                </a:solidFill>
              </a:rPr>
              <a:t>3</a:t>
            </a:fld>
            <a:endParaRPr lang="en-US" b="1" dirty="0">
              <a:solidFill>
                <a:schemeClr val="tx1"/>
              </a:solidFill>
            </a:endParaRPr>
          </a:p>
        </p:txBody>
      </p:sp>
    </p:spTree>
    <p:extLst>
      <p:ext uri="{BB962C8B-B14F-4D97-AF65-F5344CB8AC3E}">
        <p14:creationId xmlns:p14="http://schemas.microsoft.com/office/powerpoint/2010/main" val="3942632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Independent Contractor?</a:t>
            </a:r>
            <a:endParaRPr lang="en-US" dirty="0"/>
          </a:p>
        </p:txBody>
      </p:sp>
      <p:sp>
        <p:nvSpPr>
          <p:cNvPr id="3" name="Content Placeholder 2"/>
          <p:cNvSpPr>
            <a:spLocks noGrp="1"/>
          </p:cNvSpPr>
          <p:nvPr>
            <p:ph idx="1"/>
          </p:nvPr>
        </p:nvSpPr>
        <p:spPr>
          <a:xfrm>
            <a:off x="838200" y="1523700"/>
            <a:ext cx="10515600" cy="4351338"/>
          </a:xfrm>
        </p:spPr>
        <p:txBody>
          <a:bodyPr>
            <a:normAutofit/>
          </a:bodyPr>
          <a:lstStyle/>
          <a:p>
            <a:r>
              <a:rPr lang="en-US" dirty="0"/>
              <a:t>The general rule is that an individual is an independent contractor if the payer has the right to control or direct only the result of the work and not what will be done and how it will be </a:t>
            </a:r>
            <a:r>
              <a:rPr lang="en-US" dirty="0" smtClean="0"/>
              <a:t>done (Source:  IRS)</a:t>
            </a:r>
          </a:p>
          <a:p>
            <a:r>
              <a:rPr lang="en-US" dirty="0" smtClean="0"/>
              <a:t>Examples</a:t>
            </a:r>
          </a:p>
          <a:p>
            <a:pPr lvl="1">
              <a:buFont typeface="Wingdings" panose="05000000000000000000" pitchFamily="2" charset="2"/>
              <a:buChar char="Ø"/>
            </a:pPr>
            <a:r>
              <a:rPr lang="en-US" dirty="0" smtClean="0"/>
              <a:t>Guest Speakers</a:t>
            </a:r>
          </a:p>
          <a:p>
            <a:pPr lvl="1">
              <a:buFont typeface="Wingdings" panose="05000000000000000000" pitchFamily="2" charset="2"/>
              <a:buChar char="Ø"/>
            </a:pPr>
            <a:r>
              <a:rPr lang="en-US" dirty="0" smtClean="0"/>
              <a:t>Short-term Business Consultants</a:t>
            </a:r>
          </a:p>
          <a:p>
            <a:r>
              <a:rPr lang="en-US" dirty="0" smtClean="0"/>
              <a:t>To discuss if your supplier qualifies as an Independent Contractor, contact Rosalie Garcia at rosalie.garcia@unlv.edu</a:t>
            </a:r>
            <a:endParaRPr lang="en-US" dirty="0"/>
          </a:p>
        </p:txBody>
      </p:sp>
      <p:sp>
        <p:nvSpPr>
          <p:cNvPr id="4" name="Slide Number Placeholder 3"/>
          <p:cNvSpPr>
            <a:spLocks noGrp="1"/>
          </p:cNvSpPr>
          <p:nvPr>
            <p:ph type="sldNum" sz="quarter" idx="12"/>
          </p:nvPr>
        </p:nvSpPr>
        <p:spPr>
          <a:xfrm>
            <a:off x="8610600" y="6356350"/>
            <a:ext cx="2989997" cy="365125"/>
          </a:xfrm>
        </p:spPr>
        <p:txBody>
          <a:bodyPr/>
          <a:lstStyle/>
          <a:p>
            <a:fld id="{6D22F896-40B5-4ADD-8801-0D06FADFA095}" type="slidenum">
              <a:rPr lang="en-US" b="1" smtClean="0">
                <a:solidFill>
                  <a:schemeClr val="tx1"/>
                </a:solidFill>
              </a:rPr>
              <a:t>4</a:t>
            </a:fld>
            <a:endParaRPr lang="en-US" b="1" dirty="0">
              <a:solidFill>
                <a:schemeClr val="tx1"/>
              </a:solidFill>
            </a:endParaRPr>
          </a:p>
        </p:txBody>
      </p:sp>
    </p:spTree>
    <p:extLst>
      <p:ext uri="{BB962C8B-B14F-4D97-AF65-F5344CB8AC3E}">
        <p14:creationId xmlns:p14="http://schemas.microsoft.com/office/powerpoint/2010/main" val="230086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smtClean="0"/>
              <a:t>NOT an </a:t>
            </a:r>
            <a:r>
              <a:rPr lang="en-US" dirty="0"/>
              <a:t>Independent Contractor?</a:t>
            </a:r>
          </a:p>
        </p:txBody>
      </p:sp>
      <p:sp>
        <p:nvSpPr>
          <p:cNvPr id="3" name="Content Placeholder 2"/>
          <p:cNvSpPr>
            <a:spLocks noGrp="1"/>
          </p:cNvSpPr>
          <p:nvPr>
            <p:ph idx="1"/>
          </p:nvPr>
        </p:nvSpPr>
        <p:spPr>
          <a:xfrm>
            <a:off x="838200" y="1592712"/>
            <a:ext cx="10515600" cy="4351338"/>
          </a:xfrm>
        </p:spPr>
        <p:txBody>
          <a:bodyPr>
            <a:normAutofit/>
          </a:bodyPr>
          <a:lstStyle/>
          <a:p>
            <a:r>
              <a:rPr lang="en-US" dirty="0"/>
              <a:t>If the University exercises a good deal of control over what the worker does, then this is an employee relationship and should go through the Human Resources hiring </a:t>
            </a:r>
            <a:r>
              <a:rPr lang="en-US" dirty="0" smtClean="0"/>
              <a:t>process</a:t>
            </a:r>
            <a:endParaRPr lang="en-US" dirty="0"/>
          </a:p>
          <a:p>
            <a:r>
              <a:rPr lang="en-US" dirty="0"/>
              <a:t>If the University pays others as employees to perform the same duties, then this may need to be processed through the Human Resources hiring </a:t>
            </a:r>
            <a:r>
              <a:rPr lang="en-US" dirty="0" smtClean="0"/>
              <a:t>process</a:t>
            </a:r>
          </a:p>
          <a:p>
            <a:r>
              <a:rPr lang="en-US" dirty="0"/>
              <a:t>If services </a:t>
            </a:r>
            <a:r>
              <a:rPr lang="en-US" dirty="0" smtClean="0"/>
              <a:t>are </a:t>
            </a:r>
            <a:r>
              <a:rPr lang="en-US" dirty="0"/>
              <a:t>in excess of $</a:t>
            </a:r>
            <a:r>
              <a:rPr lang="en-US" dirty="0" smtClean="0"/>
              <a:t>10,000; is </a:t>
            </a:r>
            <a:r>
              <a:rPr lang="en-US" dirty="0"/>
              <a:t>over an extended period of time (&gt;1 month</a:t>
            </a:r>
            <a:r>
              <a:rPr lang="en-US" dirty="0" smtClean="0"/>
              <a:t>); is payable to a company (LLC, Partnership, etc.); or does not qualify as an Independent Contractor should </a:t>
            </a:r>
            <a:r>
              <a:rPr lang="en-US" dirty="0"/>
              <a:t>be </a:t>
            </a:r>
            <a:r>
              <a:rPr lang="en-US" dirty="0" smtClean="0"/>
              <a:t>submitted </a:t>
            </a:r>
            <a:r>
              <a:rPr lang="en-US" dirty="0"/>
              <a:t>on a goods and services Requisition through </a:t>
            </a:r>
            <a:r>
              <a:rPr lang="en-US" dirty="0" smtClean="0"/>
              <a:t>Purchasing</a:t>
            </a:r>
          </a:p>
        </p:txBody>
      </p:sp>
      <p:sp>
        <p:nvSpPr>
          <p:cNvPr id="4" name="Slide Number Placeholder 3"/>
          <p:cNvSpPr>
            <a:spLocks noGrp="1"/>
          </p:cNvSpPr>
          <p:nvPr>
            <p:ph type="sldNum" sz="quarter" idx="12"/>
          </p:nvPr>
        </p:nvSpPr>
        <p:spPr>
          <a:xfrm>
            <a:off x="8610600" y="6356350"/>
            <a:ext cx="2989997" cy="365125"/>
          </a:xfrm>
        </p:spPr>
        <p:txBody>
          <a:bodyPr/>
          <a:lstStyle/>
          <a:p>
            <a:fld id="{6D22F896-40B5-4ADD-8801-0D06FADFA095}" type="slidenum">
              <a:rPr lang="en-US" b="1" smtClean="0">
                <a:solidFill>
                  <a:schemeClr val="tx1"/>
                </a:solidFill>
              </a:rPr>
              <a:t>5</a:t>
            </a:fld>
            <a:endParaRPr lang="en-US" b="1" dirty="0">
              <a:solidFill>
                <a:schemeClr val="tx1"/>
              </a:solidFill>
            </a:endParaRPr>
          </a:p>
        </p:txBody>
      </p:sp>
    </p:spTree>
    <p:extLst>
      <p:ext uri="{BB962C8B-B14F-4D97-AF65-F5344CB8AC3E}">
        <p14:creationId xmlns:p14="http://schemas.microsoft.com/office/powerpoint/2010/main" val="3563203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Get Started</a:t>
            </a:r>
            <a:endParaRPr lang="en-US" dirty="0"/>
          </a:p>
        </p:txBody>
      </p:sp>
      <p:sp>
        <p:nvSpPr>
          <p:cNvPr id="3" name="Content Placeholder 2"/>
          <p:cNvSpPr>
            <a:spLocks noGrp="1"/>
          </p:cNvSpPr>
          <p:nvPr>
            <p:ph idx="1"/>
          </p:nvPr>
        </p:nvSpPr>
        <p:spPr/>
        <p:txBody>
          <a:bodyPr>
            <a:normAutofit/>
          </a:bodyPr>
          <a:lstStyle/>
          <a:p>
            <a:r>
              <a:rPr lang="en-US" dirty="0" smtClean="0"/>
              <a:t>The Independent Contractor must be fully registered.  Direct the </a:t>
            </a:r>
            <a:r>
              <a:rPr lang="en-US" dirty="0"/>
              <a:t>Independent Contractor </a:t>
            </a:r>
            <a:r>
              <a:rPr lang="en-US" dirty="0" smtClean="0"/>
              <a:t>to register on SREG </a:t>
            </a:r>
            <a:r>
              <a:rPr lang="en-US" dirty="0"/>
              <a:t>Lite as soon as possible:  </a:t>
            </a:r>
            <a:r>
              <a:rPr lang="en-US" dirty="0">
                <a:hlinkClick r:id="rId2"/>
              </a:rPr>
              <a:t>https://</a:t>
            </a:r>
            <a:r>
              <a:rPr lang="en-US" dirty="0" smtClean="0">
                <a:hlinkClick r:id="rId2"/>
              </a:rPr>
              <a:t>suppliers.nevada.edu/lite</a:t>
            </a:r>
            <a:endParaRPr lang="en-US" dirty="0" smtClean="0"/>
          </a:p>
          <a:p>
            <a:r>
              <a:rPr lang="en-US" dirty="0" smtClean="0"/>
              <a:t>If the Independent Contractor is a nonresident, please contact the Nonresident Alien Tax Specialist office at (702) 895-1243 for additional instructions</a:t>
            </a:r>
            <a:endParaRPr lang="en-US" dirty="0"/>
          </a:p>
          <a:p>
            <a:r>
              <a:rPr lang="en-US" dirty="0" smtClean="0"/>
              <a:t>Remember:  If the Independent Contractor is not fully registered, they cannot receive any payments</a:t>
            </a:r>
            <a:endParaRPr lang="en-US" dirty="0"/>
          </a:p>
        </p:txBody>
      </p:sp>
      <p:sp>
        <p:nvSpPr>
          <p:cNvPr id="4" name="Slide Number Placeholder 3"/>
          <p:cNvSpPr>
            <a:spLocks noGrp="1"/>
          </p:cNvSpPr>
          <p:nvPr>
            <p:ph type="sldNum" sz="quarter" idx="12"/>
          </p:nvPr>
        </p:nvSpPr>
        <p:spPr>
          <a:xfrm>
            <a:off x="8610599" y="6356350"/>
            <a:ext cx="2989997" cy="365125"/>
          </a:xfrm>
        </p:spPr>
        <p:txBody>
          <a:bodyPr/>
          <a:lstStyle/>
          <a:p>
            <a:fld id="{6D22F896-40B5-4ADD-8801-0D06FADFA095}" type="slidenum">
              <a:rPr lang="en-US" b="1" smtClean="0">
                <a:solidFill>
                  <a:schemeClr val="tx1"/>
                </a:solidFill>
              </a:rPr>
              <a:t>6</a:t>
            </a:fld>
            <a:endParaRPr lang="en-US" b="1" dirty="0">
              <a:solidFill>
                <a:schemeClr val="tx1"/>
              </a:solidFill>
            </a:endParaRPr>
          </a:p>
        </p:txBody>
      </p:sp>
    </p:spTree>
    <p:extLst>
      <p:ext uri="{BB962C8B-B14F-4D97-AF65-F5344CB8AC3E}">
        <p14:creationId xmlns:p14="http://schemas.microsoft.com/office/powerpoint/2010/main" val="991597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Independent Contractor Services Agreement (ICSA) Process</a:t>
            </a:r>
            <a:endParaRPr lang="en-US" dirty="0"/>
          </a:p>
        </p:txBody>
      </p:sp>
      <p:sp>
        <p:nvSpPr>
          <p:cNvPr id="3" name="Content Placeholder 2"/>
          <p:cNvSpPr>
            <a:spLocks noGrp="1"/>
          </p:cNvSpPr>
          <p:nvPr>
            <p:ph idx="1"/>
          </p:nvPr>
        </p:nvSpPr>
        <p:spPr/>
        <p:txBody>
          <a:bodyPr/>
          <a:lstStyle/>
          <a:p>
            <a:r>
              <a:rPr lang="en-US" dirty="0" smtClean="0"/>
              <a:t>Current ICSA process is completely manual</a:t>
            </a:r>
          </a:p>
          <a:p>
            <a:r>
              <a:rPr lang="en-US" dirty="0" smtClean="0"/>
              <a:t>Requires the Contractor to have access to a printer, scanner, or fax machine</a:t>
            </a:r>
          </a:p>
          <a:p>
            <a:r>
              <a:rPr lang="en-US" dirty="0" smtClean="0"/>
              <a:t>Can be hard to track</a:t>
            </a:r>
          </a:p>
          <a:p>
            <a:r>
              <a:rPr lang="en-US" dirty="0" smtClean="0"/>
              <a:t>Time consuming</a:t>
            </a:r>
          </a:p>
          <a:p>
            <a:r>
              <a:rPr lang="en-US" dirty="0" smtClean="0"/>
              <a:t>Still valid process</a:t>
            </a:r>
          </a:p>
          <a:p>
            <a:r>
              <a:rPr lang="en-US" dirty="0" smtClean="0"/>
              <a:t>Updated ICSA for manual process is now posted on our website</a:t>
            </a:r>
          </a:p>
          <a:p>
            <a:endParaRPr lang="en-US" dirty="0"/>
          </a:p>
        </p:txBody>
      </p:sp>
      <p:sp>
        <p:nvSpPr>
          <p:cNvPr id="4" name="Slide Number Placeholder 3"/>
          <p:cNvSpPr>
            <a:spLocks noGrp="1"/>
          </p:cNvSpPr>
          <p:nvPr>
            <p:ph type="sldNum" sz="quarter" idx="12"/>
          </p:nvPr>
        </p:nvSpPr>
        <p:spPr>
          <a:xfrm>
            <a:off x="8610599" y="6356350"/>
            <a:ext cx="2989997" cy="365125"/>
          </a:xfrm>
        </p:spPr>
        <p:txBody>
          <a:bodyPr/>
          <a:lstStyle/>
          <a:p>
            <a:fld id="{6D22F896-40B5-4ADD-8801-0D06FADFA095}" type="slidenum">
              <a:rPr lang="en-US" b="1" smtClean="0">
                <a:solidFill>
                  <a:schemeClr val="tx1"/>
                </a:solidFill>
              </a:rPr>
              <a:t>7</a:t>
            </a:fld>
            <a:endParaRPr lang="en-US" b="1" dirty="0">
              <a:solidFill>
                <a:schemeClr val="tx1"/>
              </a:solidFill>
            </a:endParaRPr>
          </a:p>
        </p:txBody>
      </p:sp>
    </p:spTree>
    <p:extLst>
      <p:ext uri="{BB962C8B-B14F-4D97-AF65-F5344CB8AC3E}">
        <p14:creationId xmlns:p14="http://schemas.microsoft.com/office/powerpoint/2010/main" val="2316471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Automated Independent Contractor Services Agreement (ICSA) Process</a:t>
            </a:r>
            <a:endParaRPr lang="en-US" dirty="0"/>
          </a:p>
        </p:txBody>
      </p:sp>
      <p:sp>
        <p:nvSpPr>
          <p:cNvPr id="3" name="Content Placeholder 2"/>
          <p:cNvSpPr>
            <a:spLocks noGrp="1"/>
          </p:cNvSpPr>
          <p:nvPr>
            <p:ph idx="1"/>
          </p:nvPr>
        </p:nvSpPr>
        <p:spPr/>
        <p:txBody>
          <a:bodyPr/>
          <a:lstStyle/>
          <a:p>
            <a:r>
              <a:rPr lang="en-US" dirty="0" smtClean="0"/>
              <a:t>New ICSA process will be automated utilizing </a:t>
            </a:r>
            <a:r>
              <a:rPr lang="en-US" dirty="0" err="1" smtClean="0"/>
              <a:t>Qualtrics</a:t>
            </a:r>
            <a:r>
              <a:rPr lang="en-US" dirty="0" smtClean="0"/>
              <a:t> and DocuSign</a:t>
            </a:r>
          </a:p>
          <a:p>
            <a:r>
              <a:rPr lang="en-US" dirty="0" smtClean="0"/>
              <a:t>Three easy steps</a:t>
            </a:r>
          </a:p>
          <a:p>
            <a:r>
              <a:rPr lang="en-US" dirty="0" smtClean="0"/>
              <a:t>Should eliminate common errors/oversights</a:t>
            </a:r>
          </a:p>
          <a:p>
            <a:r>
              <a:rPr lang="en-US" dirty="0" smtClean="0"/>
              <a:t>Can be done remotely</a:t>
            </a:r>
          </a:p>
          <a:p>
            <a:r>
              <a:rPr lang="en-US" dirty="0" smtClean="0"/>
              <a:t>The new automated ICSA process is recommend, but the manual ICSA process may still be utilized</a:t>
            </a:r>
          </a:p>
        </p:txBody>
      </p:sp>
      <p:sp>
        <p:nvSpPr>
          <p:cNvPr id="4" name="Slide Number Placeholder 3"/>
          <p:cNvSpPr>
            <a:spLocks noGrp="1"/>
          </p:cNvSpPr>
          <p:nvPr>
            <p:ph type="sldNum" sz="quarter" idx="12"/>
          </p:nvPr>
        </p:nvSpPr>
        <p:spPr>
          <a:xfrm>
            <a:off x="8610599" y="6356350"/>
            <a:ext cx="2989997" cy="365125"/>
          </a:xfrm>
        </p:spPr>
        <p:txBody>
          <a:bodyPr/>
          <a:lstStyle/>
          <a:p>
            <a:fld id="{6D22F896-40B5-4ADD-8801-0D06FADFA095}" type="slidenum">
              <a:rPr lang="en-US" b="1" smtClean="0">
                <a:solidFill>
                  <a:schemeClr val="tx1"/>
                </a:solidFill>
              </a:rPr>
              <a:t>8</a:t>
            </a:fld>
            <a:endParaRPr lang="en-US" b="1" dirty="0">
              <a:solidFill>
                <a:schemeClr val="tx1"/>
              </a:solidFill>
            </a:endParaRPr>
          </a:p>
        </p:txBody>
      </p:sp>
    </p:spTree>
    <p:extLst>
      <p:ext uri="{BB962C8B-B14F-4D97-AF65-F5344CB8AC3E}">
        <p14:creationId xmlns:p14="http://schemas.microsoft.com/office/powerpoint/2010/main" val="2343831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Steps of the New Automated ICSA Process</a:t>
            </a:r>
            <a:endParaRPr lang="en-US" dirty="0"/>
          </a:p>
        </p:txBody>
      </p:sp>
      <p:sp>
        <p:nvSpPr>
          <p:cNvPr id="3" name="Content Placeholder 2"/>
          <p:cNvSpPr>
            <a:spLocks noGrp="1"/>
          </p:cNvSpPr>
          <p:nvPr>
            <p:ph idx="1"/>
          </p:nvPr>
        </p:nvSpPr>
        <p:spPr/>
        <p:txBody>
          <a:bodyPr/>
          <a:lstStyle/>
          <a:p>
            <a:r>
              <a:rPr lang="en-US" dirty="0" smtClean="0"/>
              <a:t>Step One: Initiator completes the Independent Contractor Services Agreement online via </a:t>
            </a:r>
            <a:r>
              <a:rPr lang="en-US" dirty="0" err="1" smtClean="0"/>
              <a:t>Qualtrics</a:t>
            </a:r>
            <a:endParaRPr lang="en-US" dirty="0" smtClean="0"/>
          </a:p>
          <a:p>
            <a:r>
              <a:rPr lang="en-US" dirty="0" smtClean="0"/>
              <a:t>Step Two: Accounts Payable initiates the signature routing process via DocuSign</a:t>
            </a:r>
          </a:p>
          <a:p>
            <a:r>
              <a:rPr lang="en-US" dirty="0" smtClean="0"/>
              <a:t>Step Three: Initiator submits the Requisition or Supplier Invoice Request in Workday</a:t>
            </a:r>
            <a:endParaRPr lang="en-US" dirty="0"/>
          </a:p>
        </p:txBody>
      </p:sp>
      <p:sp>
        <p:nvSpPr>
          <p:cNvPr id="4" name="Slide Number Placeholder 3"/>
          <p:cNvSpPr>
            <a:spLocks noGrp="1"/>
          </p:cNvSpPr>
          <p:nvPr>
            <p:ph type="sldNum" sz="quarter" idx="12"/>
          </p:nvPr>
        </p:nvSpPr>
        <p:spPr>
          <a:xfrm>
            <a:off x="8610600" y="6356350"/>
            <a:ext cx="2989998" cy="365125"/>
          </a:xfrm>
        </p:spPr>
        <p:txBody>
          <a:bodyPr/>
          <a:lstStyle/>
          <a:p>
            <a:fld id="{6D22F896-40B5-4ADD-8801-0D06FADFA095}" type="slidenum">
              <a:rPr lang="en-US" b="1" smtClean="0">
                <a:solidFill>
                  <a:schemeClr val="tx1"/>
                </a:solidFill>
              </a:rPr>
              <a:t>9</a:t>
            </a:fld>
            <a:endParaRPr lang="en-US" b="1" dirty="0">
              <a:solidFill>
                <a:schemeClr val="tx1"/>
              </a:solidFill>
            </a:endParaRPr>
          </a:p>
        </p:txBody>
      </p:sp>
    </p:spTree>
    <p:extLst>
      <p:ext uri="{BB962C8B-B14F-4D97-AF65-F5344CB8AC3E}">
        <p14:creationId xmlns:p14="http://schemas.microsoft.com/office/powerpoint/2010/main" val="2544800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1011</Words>
  <Application>Microsoft Office PowerPoint</Application>
  <PresentationFormat>Widescreen</PresentationFormat>
  <Paragraphs>116</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Helvetica Neue Light</vt:lpstr>
      <vt:lpstr>Wingdings</vt:lpstr>
      <vt:lpstr>Office Theme</vt:lpstr>
      <vt:lpstr>Automated Signature Process for Independent Contractor Services Agreement</vt:lpstr>
      <vt:lpstr>Meeting Rules </vt:lpstr>
      <vt:lpstr>Objectives</vt:lpstr>
      <vt:lpstr>What is an Independent Contractor?</vt:lpstr>
      <vt:lpstr>What is NOT an Independent Contractor?</vt:lpstr>
      <vt:lpstr>Before You Get Started</vt:lpstr>
      <vt:lpstr>Current Independent Contractor Services Agreement (ICSA) Process</vt:lpstr>
      <vt:lpstr>New Automated Independent Contractor Services Agreement (ICSA) Process</vt:lpstr>
      <vt:lpstr>Three Steps of the New Automated ICSA Process</vt:lpstr>
      <vt:lpstr>Step One:  ICSA Automated Form (Qualtrics Survey)</vt:lpstr>
      <vt:lpstr>Step Two:  Signature Routing Process (DocuSign Envelope)</vt:lpstr>
      <vt:lpstr>Step Three:  Requisition/Supplier Invoice Request</vt:lpstr>
      <vt:lpstr>Step Three (con’t):  How to Download the ICSA from DocuSign</vt:lpstr>
      <vt:lpstr>ICSA Automated Form (Qualtrics Survey) Demonstration [Step One]</vt:lpstr>
      <vt:lpstr>Signature Routing Process (DocuSign) Demonstration [Step Two]</vt:lpstr>
      <vt:lpstr>Summary</vt:lpstr>
      <vt:lpstr>Thank you for participating!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Update Meeting  April 2, 2020</dc:title>
  <dc:creator>Elora Paik</dc:creator>
  <cp:lastModifiedBy>Windows User</cp:lastModifiedBy>
  <cp:revision>23</cp:revision>
  <dcterms:modified xsi:type="dcterms:W3CDTF">2020-08-28T21:15:39Z</dcterms:modified>
</cp:coreProperties>
</file>