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 id="2147483802" r:id="rId2"/>
    <p:sldMasterId id="2147483816" r:id="rId3"/>
    <p:sldMasterId id="2147483830" r:id="rId4"/>
    <p:sldMasterId id="2147483858" r:id="rId5"/>
    <p:sldMasterId id="2147483872" r:id="rId6"/>
    <p:sldMasterId id="2147483886" r:id="rId7"/>
  </p:sldMasterIdLst>
  <p:notesMasterIdLst>
    <p:notesMasterId r:id="rId49"/>
  </p:notesMasterIdLst>
  <p:handoutMasterIdLst>
    <p:handoutMasterId r:id="rId50"/>
  </p:handoutMasterIdLst>
  <p:sldIdLst>
    <p:sldId id="364" r:id="rId8"/>
    <p:sldId id="392" r:id="rId9"/>
    <p:sldId id="393" r:id="rId10"/>
    <p:sldId id="395" r:id="rId11"/>
    <p:sldId id="352" r:id="rId12"/>
    <p:sldId id="383" r:id="rId13"/>
    <p:sldId id="398" r:id="rId14"/>
    <p:sldId id="403" r:id="rId15"/>
    <p:sldId id="399" r:id="rId16"/>
    <p:sldId id="400" r:id="rId17"/>
    <p:sldId id="404" r:id="rId18"/>
    <p:sldId id="401" r:id="rId19"/>
    <p:sldId id="405" r:id="rId20"/>
    <p:sldId id="407" r:id="rId21"/>
    <p:sldId id="406" r:id="rId22"/>
    <p:sldId id="408" r:id="rId23"/>
    <p:sldId id="366" r:id="rId24"/>
    <p:sldId id="409" r:id="rId25"/>
    <p:sldId id="394" r:id="rId26"/>
    <p:sldId id="390" r:id="rId27"/>
    <p:sldId id="346" r:id="rId28"/>
    <p:sldId id="397" r:id="rId29"/>
    <p:sldId id="388" r:id="rId30"/>
    <p:sldId id="413" r:id="rId31"/>
    <p:sldId id="414" r:id="rId32"/>
    <p:sldId id="415" r:id="rId33"/>
    <p:sldId id="416" r:id="rId34"/>
    <p:sldId id="417" r:id="rId35"/>
    <p:sldId id="418" r:id="rId36"/>
    <p:sldId id="419" r:id="rId37"/>
    <p:sldId id="420" r:id="rId38"/>
    <p:sldId id="421" r:id="rId39"/>
    <p:sldId id="422" r:id="rId40"/>
    <p:sldId id="423" r:id="rId41"/>
    <p:sldId id="402" r:id="rId42"/>
    <p:sldId id="381" r:id="rId43"/>
    <p:sldId id="410" r:id="rId44"/>
    <p:sldId id="411" r:id="rId45"/>
    <p:sldId id="412" r:id="rId46"/>
    <p:sldId id="319" r:id="rId47"/>
    <p:sldId id="304" r:id="rId48"/>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100000" saltData="PLa27x9WS3trbghW2hyXsA==" hashData="7w9rsgXutBGhRzcGgWY2Ab24wIk="/>
  <p:extLst>
    <p:ext uri="{521415D9-36F7-43E2-AB2F-B90AF26B5E84}">
      <p14:sectionLst xmlns:p14="http://schemas.microsoft.com/office/powerpoint/2010/main">
        <p14:section name="Default Section" id="{3D526C08-B885-45CF-B6D3-1F32B6A0D8AC}">
          <p14:sldIdLst>
            <p14:sldId id="364"/>
            <p14:sldId id="392"/>
            <p14:sldId id="393"/>
            <p14:sldId id="395"/>
            <p14:sldId id="352"/>
            <p14:sldId id="383"/>
            <p14:sldId id="398"/>
            <p14:sldId id="403"/>
            <p14:sldId id="399"/>
            <p14:sldId id="400"/>
            <p14:sldId id="404"/>
            <p14:sldId id="401"/>
            <p14:sldId id="405"/>
            <p14:sldId id="407"/>
            <p14:sldId id="406"/>
            <p14:sldId id="408"/>
            <p14:sldId id="366"/>
            <p14:sldId id="409"/>
            <p14:sldId id="394"/>
            <p14:sldId id="390"/>
            <p14:sldId id="346"/>
            <p14:sldId id="397"/>
            <p14:sldId id="388"/>
            <p14:sldId id="413"/>
            <p14:sldId id="414"/>
            <p14:sldId id="415"/>
            <p14:sldId id="416"/>
            <p14:sldId id="417"/>
            <p14:sldId id="418"/>
            <p14:sldId id="419"/>
            <p14:sldId id="420"/>
            <p14:sldId id="421"/>
            <p14:sldId id="422"/>
            <p14:sldId id="423"/>
            <p14:sldId id="402"/>
            <p14:sldId id="381"/>
            <p14:sldId id="410"/>
            <p14:sldId id="411"/>
            <p14:sldId id="412"/>
            <p14:sldId id="319"/>
            <p14:sldId id="30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2758AF"/>
    <a:srgbClr val="6781A3"/>
    <a:srgbClr val="516EC1"/>
    <a:srgbClr val="EAEAEA"/>
    <a:srgbClr val="EFE177"/>
    <a:srgbClr val="4F568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p:scale>
          <a:sx n="73" d="100"/>
          <a:sy n="73" d="100"/>
        </p:scale>
        <p:origin x="-808"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1" y="1"/>
            <a:ext cx="3036888" cy="460542"/>
          </a:xfrm>
          <a:prstGeom prst="rect">
            <a:avLst/>
          </a:prstGeom>
          <a:noFill/>
          <a:ln w="9525">
            <a:noFill/>
            <a:miter lim="800000"/>
            <a:headEnd/>
            <a:tailEnd/>
          </a:ln>
          <a:effectLst/>
        </p:spPr>
        <p:txBody>
          <a:bodyPr vert="horz" wrap="square" lIns="91514" tIns="45757" rIns="91514" bIns="45757" numCol="1" anchor="t" anchorCtr="0" compatLnSpc="1">
            <a:prstTxWarp prst="textNoShape">
              <a:avLst/>
            </a:prstTxWarp>
          </a:bodyPr>
          <a:lstStyle>
            <a:lvl1pPr defTabSz="915685">
              <a:defRPr sz="1200">
                <a:latin typeface="Times New Roman" pitchFamily="18" charset="0"/>
                <a:cs typeface="+mn-cs"/>
              </a:defRPr>
            </a:lvl1pPr>
          </a:lstStyle>
          <a:p>
            <a:pPr>
              <a:defRPr/>
            </a:pPr>
            <a:endParaRPr lang="en-US" dirty="0"/>
          </a:p>
        </p:txBody>
      </p:sp>
      <p:sp>
        <p:nvSpPr>
          <p:cNvPr id="38915" name="Rectangle 3"/>
          <p:cNvSpPr>
            <a:spLocks noGrp="1" noChangeArrowheads="1"/>
          </p:cNvSpPr>
          <p:nvPr>
            <p:ph type="dt" sz="quarter" idx="1"/>
          </p:nvPr>
        </p:nvSpPr>
        <p:spPr bwMode="auto">
          <a:xfrm>
            <a:off x="3973514" y="1"/>
            <a:ext cx="3036887" cy="460542"/>
          </a:xfrm>
          <a:prstGeom prst="rect">
            <a:avLst/>
          </a:prstGeom>
          <a:noFill/>
          <a:ln w="9525">
            <a:noFill/>
            <a:miter lim="800000"/>
            <a:headEnd/>
            <a:tailEnd/>
          </a:ln>
          <a:effectLst/>
        </p:spPr>
        <p:txBody>
          <a:bodyPr vert="horz" wrap="square" lIns="91514" tIns="45757" rIns="91514" bIns="45757" numCol="1" anchor="t" anchorCtr="0" compatLnSpc="1">
            <a:prstTxWarp prst="textNoShape">
              <a:avLst/>
            </a:prstTxWarp>
          </a:bodyPr>
          <a:lstStyle>
            <a:lvl1pPr algn="r" defTabSz="915685">
              <a:defRPr sz="1200">
                <a:latin typeface="Times New Roman" pitchFamily="18" charset="0"/>
                <a:cs typeface="+mn-cs"/>
              </a:defRPr>
            </a:lvl1pPr>
          </a:lstStyle>
          <a:p>
            <a:pPr>
              <a:defRPr/>
            </a:pPr>
            <a:endParaRPr lang="en-US" dirty="0"/>
          </a:p>
        </p:txBody>
      </p:sp>
      <p:sp>
        <p:nvSpPr>
          <p:cNvPr id="38916" name="Rectangle 4"/>
          <p:cNvSpPr>
            <a:spLocks noGrp="1" noChangeArrowheads="1"/>
          </p:cNvSpPr>
          <p:nvPr>
            <p:ph type="ftr" sz="quarter" idx="2"/>
          </p:nvPr>
        </p:nvSpPr>
        <p:spPr bwMode="auto">
          <a:xfrm>
            <a:off x="1" y="8775533"/>
            <a:ext cx="3036888" cy="460542"/>
          </a:xfrm>
          <a:prstGeom prst="rect">
            <a:avLst/>
          </a:prstGeom>
          <a:noFill/>
          <a:ln w="9525">
            <a:noFill/>
            <a:miter lim="800000"/>
            <a:headEnd/>
            <a:tailEnd/>
          </a:ln>
          <a:effectLst/>
        </p:spPr>
        <p:txBody>
          <a:bodyPr vert="horz" wrap="square" lIns="91514" tIns="45757" rIns="91514" bIns="45757" numCol="1" anchor="b" anchorCtr="0" compatLnSpc="1">
            <a:prstTxWarp prst="textNoShape">
              <a:avLst/>
            </a:prstTxWarp>
          </a:bodyPr>
          <a:lstStyle>
            <a:lvl1pPr defTabSz="915685">
              <a:defRPr sz="1200">
                <a:latin typeface="Times New Roman" pitchFamily="18" charset="0"/>
                <a:cs typeface="+mn-cs"/>
              </a:defRPr>
            </a:lvl1pPr>
          </a:lstStyle>
          <a:p>
            <a:pPr>
              <a:defRPr/>
            </a:pPr>
            <a:endParaRPr lang="en-US" dirty="0"/>
          </a:p>
        </p:txBody>
      </p:sp>
      <p:sp>
        <p:nvSpPr>
          <p:cNvPr id="38917" name="Rectangle 5"/>
          <p:cNvSpPr>
            <a:spLocks noGrp="1" noChangeArrowheads="1"/>
          </p:cNvSpPr>
          <p:nvPr>
            <p:ph type="sldNum" sz="quarter" idx="3"/>
          </p:nvPr>
        </p:nvSpPr>
        <p:spPr bwMode="auto">
          <a:xfrm>
            <a:off x="3973514" y="8775533"/>
            <a:ext cx="3036887" cy="460542"/>
          </a:xfrm>
          <a:prstGeom prst="rect">
            <a:avLst/>
          </a:prstGeom>
          <a:noFill/>
          <a:ln w="9525">
            <a:noFill/>
            <a:miter lim="800000"/>
            <a:headEnd/>
            <a:tailEnd/>
          </a:ln>
          <a:effectLst/>
        </p:spPr>
        <p:txBody>
          <a:bodyPr vert="horz" wrap="square" lIns="91514" tIns="45757" rIns="91514" bIns="45757" numCol="1" anchor="b" anchorCtr="0" compatLnSpc="1">
            <a:prstTxWarp prst="textNoShape">
              <a:avLst/>
            </a:prstTxWarp>
          </a:bodyPr>
          <a:lstStyle>
            <a:lvl1pPr algn="r" defTabSz="915685">
              <a:defRPr sz="1200">
                <a:latin typeface="Times New Roman" pitchFamily="18" charset="0"/>
                <a:cs typeface="+mn-cs"/>
              </a:defRPr>
            </a:lvl1pPr>
          </a:lstStyle>
          <a:p>
            <a:pPr>
              <a:defRPr/>
            </a:pPr>
            <a:fld id="{5A77690B-5D22-41F7-909D-0872731CB0CA}" type="slidenum">
              <a:rPr lang="en-US"/>
              <a:pPr>
                <a:defRPr/>
              </a:pPr>
              <a:t>‹#›</a:t>
            </a:fld>
            <a:endParaRPr lang="en-US" dirty="0"/>
          </a:p>
        </p:txBody>
      </p:sp>
    </p:spTree>
    <p:extLst>
      <p:ext uri="{BB962C8B-B14F-4D97-AF65-F5344CB8AC3E}">
        <p14:creationId xmlns:p14="http://schemas.microsoft.com/office/powerpoint/2010/main" val="228004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1" y="1"/>
            <a:ext cx="3036888" cy="460542"/>
          </a:xfrm>
          <a:prstGeom prst="rect">
            <a:avLst/>
          </a:prstGeom>
          <a:noFill/>
          <a:ln w="9525">
            <a:noFill/>
            <a:miter lim="800000"/>
            <a:headEnd/>
            <a:tailEnd/>
          </a:ln>
          <a:effectLst/>
        </p:spPr>
        <p:txBody>
          <a:bodyPr vert="horz" wrap="square" lIns="91514" tIns="45757" rIns="91514" bIns="45757" numCol="1" anchor="t" anchorCtr="0" compatLnSpc="1">
            <a:prstTxWarp prst="textNoShape">
              <a:avLst/>
            </a:prstTxWarp>
          </a:bodyPr>
          <a:lstStyle>
            <a:lvl1pPr defTabSz="915685">
              <a:defRPr sz="1200">
                <a:latin typeface="Times New Roman" pitchFamily="18" charset="0"/>
                <a:cs typeface="+mn-cs"/>
              </a:defRPr>
            </a:lvl1pPr>
          </a:lstStyle>
          <a:p>
            <a:pPr>
              <a:defRPr/>
            </a:pPr>
            <a:endParaRPr lang="en-US" dirty="0"/>
          </a:p>
        </p:txBody>
      </p:sp>
      <p:sp>
        <p:nvSpPr>
          <p:cNvPr id="35843" name="Rectangle 3"/>
          <p:cNvSpPr>
            <a:spLocks noGrp="1" noChangeArrowheads="1"/>
          </p:cNvSpPr>
          <p:nvPr>
            <p:ph type="dt" idx="1"/>
          </p:nvPr>
        </p:nvSpPr>
        <p:spPr bwMode="auto">
          <a:xfrm>
            <a:off x="3973514" y="1"/>
            <a:ext cx="3036887" cy="460542"/>
          </a:xfrm>
          <a:prstGeom prst="rect">
            <a:avLst/>
          </a:prstGeom>
          <a:noFill/>
          <a:ln w="9525">
            <a:noFill/>
            <a:miter lim="800000"/>
            <a:headEnd/>
            <a:tailEnd/>
          </a:ln>
          <a:effectLst/>
        </p:spPr>
        <p:txBody>
          <a:bodyPr vert="horz" wrap="square" lIns="91514" tIns="45757" rIns="91514" bIns="45757" numCol="1" anchor="t" anchorCtr="0" compatLnSpc="1">
            <a:prstTxWarp prst="textNoShape">
              <a:avLst/>
            </a:prstTxWarp>
          </a:bodyPr>
          <a:lstStyle>
            <a:lvl1pPr algn="r" defTabSz="915685">
              <a:defRPr sz="1200">
                <a:latin typeface="Times New Roman" pitchFamily="18" charset="0"/>
                <a:cs typeface="+mn-cs"/>
              </a:defRPr>
            </a:lvl1pPr>
          </a:lstStyle>
          <a:p>
            <a:pPr>
              <a:defRPr/>
            </a:pPr>
            <a:endParaRPr lang="en-US" dirty="0"/>
          </a:p>
        </p:txBody>
      </p:sp>
      <p:sp>
        <p:nvSpPr>
          <p:cNvPr id="33796" name="Rectangle 4"/>
          <p:cNvSpPr>
            <a:spLocks noGrp="1" noRot="1" noChangeAspect="1" noChangeArrowheads="1" noTextEdit="1"/>
          </p:cNvSpPr>
          <p:nvPr>
            <p:ph type="sldImg" idx="2"/>
          </p:nvPr>
        </p:nvSpPr>
        <p:spPr bwMode="auto">
          <a:xfrm>
            <a:off x="1195388" y="693738"/>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933451" y="4387767"/>
            <a:ext cx="5143500" cy="4154341"/>
          </a:xfrm>
          <a:prstGeom prst="rect">
            <a:avLst/>
          </a:prstGeom>
          <a:noFill/>
          <a:ln w="9525">
            <a:noFill/>
            <a:miter lim="800000"/>
            <a:headEnd/>
            <a:tailEnd/>
          </a:ln>
          <a:effectLst/>
        </p:spPr>
        <p:txBody>
          <a:bodyPr vert="horz" wrap="square" lIns="91514" tIns="45757" rIns="91514" bIns="457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1" y="8775533"/>
            <a:ext cx="3036888" cy="460542"/>
          </a:xfrm>
          <a:prstGeom prst="rect">
            <a:avLst/>
          </a:prstGeom>
          <a:noFill/>
          <a:ln w="9525">
            <a:noFill/>
            <a:miter lim="800000"/>
            <a:headEnd/>
            <a:tailEnd/>
          </a:ln>
          <a:effectLst/>
        </p:spPr>
        <p:txBody>
          <a:bodyPr vert="horz" wrap="square" lIns="91514" tIns="45757" rIns="91514" bIns="45757" numCol="1" anchor="b" anchorCtr="0" compatLnSpc="1">
            <a:prstTxWarp prst="textNoShape">
              <a:avLst/>
            </a:prstTxWarp>
          </a:bodyPr>
          <a:lstStyle>
            <a:lvl1pPr defTabSz="915685">
              <a:defRPr sz="1200">
                <a:latin typeface="Times New Roman" pitchFamily="18" charset="0"/>
                <a:cs typeface="+mn-cs"/>
              </a:defRPr>
            </a:lvl1pPr>
          </a:lstStyle>
          <a:p>
            <a:pPr>
              <a:defRPr/>
            </a:pPr>
            <a:endParaRPr lang="en-US" dirty="0"/>
          </a:p>
        </p:txBody>
      </p:sp>
      <p:sp>
        <p:nvSpPr>
          <p:cNvPr id="35847" name="Rectangle 7"/>
          <p:cNvSpPr>
            <a:spLocks noGrp="1" noChangeArrowheads="1"/>
          </p:cNvSpPr>
          <p:nvPr>
            <p:ph type="sldNum" sz="quarter" idx="5"/>
          </p:nvPr>
        </p:nvSpPr>
        <p:spPr bwMode="auto">
          <a:xfrm>
            <a:off x="3973514" y="8775533"/>
            <a:ext cx="3036887" cy="460542"/>
          </a:xfrm>
          <a:prstGeom prst="rect">
            <a:avLst/>
          </a:prstGeom>
          <a:noFill/>
          <a:ln w="9525">
            <a:noFill/>
            <a:miter lim="800000"/>
            <a:headEnd/>
            <a:tailEnd/>
          </a:ln>
          <a:effectLst/>
        </p:spPr>
        <p:txBody>
          <a:bodyPr vert="horz" wrap="square" lIns="91514" tIns="45757" rIns="91514" bIns="45757" numCol="1" anchor="b" anchorCtr="0" compatLnSpc="1">
            <a:prstTxWarp prst="textNoShape">
              <a:avLst/>
            </a:prstTxWarp>
          </a:bodyPr>
          <a:lstStyle>
            <a:lvl1pPr algn="r" defTabSz="915685">
              <a:defRPr sz="1200">
                <a:latin typeface="Times New Roman" pitchFamily="18" charset="0"/>
                <a:cs typeface="+mn-cs"/>
              </a:defRPr>
            </a:lvl1pPr>
          </a:lstStyle>
          <a:p>
            <a:pPr>
              <a:defRPr/>
            </a:pPr>
            <a:fld id="{E1CDD8DF-7EE3-497A-B84C-C6F3248390BF}" type="slidenum">
              <a:rPr lang="en-US"/>
              <a:pPr>
                <a:defRPr/>
              </a:pPr>
              <a:t>‹#›</a:t>
            </a:fld>
            <a:endParaRPr lang="en-US" dirty="0"/>
          </a:p>
        </p:txBody>
      </p:sp>
    </p:spTree>
    <p:extLst>
      <p:ext uri="{BB962C8B-B14F-4D97-AF65-F5344CB8AC3E}">
        <p14:creationId xmlns:p14="http://schemas.microsoft.com/office/powerpoint/2010/main" val="13558830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685" eaLnBrk="0" hangingPunct="0">
              <a:defRPr>
                <a:solidFill>
                  <a:schemeClr val="tx1"/>
                </a:solidFill>
                <a:latin typeface="Arial" charset="0"/>
              </a:defRPr>
            </a:lvl1pPr>
            <a:lvl2pPr marL="740139" indent="-284668" defTabSz="915685" eaLnBrk="0" hangingPunct="0">
              <a:defRPr>
                <a:solidFill>
                  <a:schemeClr val="tx1"/>
                </a:solidFill>
                <a:latin typeface="Arial" charset="0"/>
              </a:defRPr>
            </a:lvl2pPr>
            <a:lvl3pPr marL="1138675" indent="-227735" defTabSz="915685" eaLnBrk="0" hangingPunct="0">
              <a:defRPr>
                <a:solidFill>
                  <a:schemeClr val="tx1"/>
                </a:solidFill>
                <a:latin typeface="Arial" charset="0"/>
              </a:defRPr>
            </a:lvl3pPr>
            <a:lvl4pPr marL="1594144" indent="-227735" defTabSz="915685" eaLnBrk="0" hangingPunct="0">
              <a:defRPr>
                <a:solidFill>
                  <a:schemeClr val="tx1"/>
                </a:solidFill>
                <a:latin typeface="Arial" charset="0"/>
              </a:defRPr>
            </a:lvl4pPr>
            <a:lvl5pPr marL="2049615" indent="-227735" defTabSz="915685" eaLnBrk="0" hangingPunct="0">
              <a:defRPr>
                <a:solidFill>
                  <a:schemeClr val="tx1"/>
                </a:solidFill>
                <a:latin typeface="Arial" charset="0"/>
              </a:defRPr>
            </a:lvl5pPr>
            <a:lvl6pPr marL="2505084" indent="-227735" defTabSz="915685" eaLnBrk="0" fontAlgn="base" hangingPunct="0">
              <a:spcBef>
                <a:spcPct val="0"/>
              </a:spcBef>
              <a:spcAft>
                <a:spcPct val="0"/>
              </a:spcAft>
              <a:defRPr>
                <a:solidFill>
                  <a:schemeClr val="tx1"/>
                </a:solidFill>
                <a:latin typeface="Arial" charset="0"/>
              </a:defRPr>
            </a:lvl6pPr>
            <a:lvl7pPr marL="2960554" indent="-227735" defTabSz="915685" eaLnBrk="0" fontAlgn="base" hangingPunct="0">
              <a:spcBef>
                <a:spcPct val="0"/>
              </a:spcBef>
              <a:spcAft>
                <a:spcPct val="0"/>
              </a:spcAft>
              <a:defRPr>
                <a:solidFill>
                  <a:schemeClr val="tx1"/>
                </a:solidFill>
                <a:latin typeface="Arial" charset="0"/>
              </a:defRPr>
            </a:lvl7pPr>
            <a:lvl8pPr marL="3416024" indent="-227735" defTabSz="915685" eaLnBrk="0" fontAlgn="base" hangingPunct="0">
              <a:spcBef>
                <a:spcPct val="0"/>
              </a:spcBef>
              <a:spcAft>
                <a:spcPct val="0"/>
              </a:spcAft>
              <a:defRPr>
                <a:solidFill>
                  <a:schemeClr val="tx1"/>
                </a:solidFill>
                <a:latin typeface="Arial" charset="0"/>
              </a:defRPr>
            </a:lvl8pPr>
            <a:lvl9pPr marL="3871494" indent="-227735" defTabSz="915685" eaLnBrk="0" fontAlgn="base" hangingPunct="0">
              <a:spcBef>
                <a:spcPct val="0"/>
              </a:spcBef>
              <a:spcAft>
                <a:spcPct val="0"/>
              </a:spcAft>
              <a:defRPr>
                <a:solidFill>
                  <a:schemeClr val="tx1"/>
                </a:solidFill>
                <a:latin typeface="Arial" charset="0"/>
              </a:defRPr>
            </a:lvl9pPr>
          </a:lstStyle>
          <a:p>
            <a:pPr eaLnBrk="1" hangingPunct="1"/>
            <a:fld id="{CB235C7B-3601-4004-B0DD-E88D56019AFD}" type="slidenum">
              <a:rPr lang="en-US" smtClean="0">
                <a:latin typeface="Times New Roman" pitchFamily="18" charset="0"/>
              </a:rPr>
              <a:pPr eaLnBrk="1" hangingPunct="1"/>
              <a:t>1</a:t>
            </a:fld>
            <a:endParaRPr lang="en-US" dirty="0" smtClean="0">
              <a:latin typeface="Times New Roman"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685" eaLnBrk="0" hangingPunct="0">
              <a:defRPr>
                <a:solidFill>
                  <a:schemeClr val="tx1"/>
                </a:solidFill>
                <a:latin typeface="Arial" charset="0"/>
              </a:defRPr>
            </a:lvl1pPr>
            <a:lvl2pPr marL="740139" indent="-284668" defTabSz="915685" eaLnBrk="0" hangingPunct="0">
              <a:defRPr>
                <a:solidFill>
                  <a:schemeClr val="tx1"/>
                </a:solidFill>
                <a:latin typeface="Arial" charset="0"/>
              </a:defRPr>
            </a:lvl2pPr>
            <a:lvl3pPr marL="1138675" indent="-227735" defTabSz="915685" eaLnBrk="0" hangingPunct="0">
              <a:defRPr>
                <a:solidFill>
                  <a:schemeClr val="tx1"/>
                </a:solidFill>
                <a:latin typeface="Arial" charset="0"/>
              </a:defRPr>
            </a:lvl3pPr>
            <a:lvl4pPr marL="1594144" indent="-227735" defTabSz="915685" eaLnBrk="0" hangingPunct="0">
              <a:defRPr>
                <a:solidFill>
                  <a:schemeClr val="tx1"/>
                </a:solidFill>
                <a:latin typeface="Arial" charset="0"/>
              </a:defRPr>
            </a:lvl4pPr>
            <a:lvl5pPr marL="2049615" indent="-227735" defTabSz="915685" eaLnBrk="0" hangingPunct="0">
              <a:defRPr>
                <a:solidFill>
                  <a:schemeClr val="tx1"/>
                </a:solidFill>
                <a:latin typeface="Arial" charset="0"/>
              </a:defRPr>
            </a:lvl5pPr>
            <a:lvl6pPr marL="2505084" indent="-227735" defTabSz="915685" eaLnBrk="0" fontAlgn="base" hangingPunct="0">
              <a:spcBef>
                <a:spcPct val="0"/>
              </a:spcBef>
              <a:spcAft>
                <a:spcPct val="0"/>
              </a:spcAft>
              <a:defRPr>
                <a:solidFill>
                  <a:schemeClr val="tx1"/>
                </a:solidFill>
                <a:latin typeface="Arial" charset="0"/>
              </a:defRPr>
            </a:lvl6pPr>
            <a:lvl7pPr marL="2960554" indent="-227735" defTabSz="915685" eaLnBrk="0" fontAlgn="base" hangingPunct="0">
              <a:spcBef>
                <a:spcPct val="0"/>
              </a:spcBef>
              <a:spcAft>
                <a:spcPct val="0"/>
              </a:spcAft>
              <a:defRPr>
                <a:solidFill>
                  <a:schemeClr val="tx1"/>
                </a:solidFill>
                <a:latin typeface="Arial" charset="0"/>
              </a:defRPr>
            </a:lvl7pPr>
            <a:lvl8pPr marL="3416024" indent="-227735" defTabSz="915685" eaLnBrk="0" fontAlgn="base" hangingPunct="0">
              <a:spcBef>
                <a:spcPct val="0"/>
              </a:spcBef>
              <a:spcAft>
                <a:spcPct val="0"/>
              </a:spcAft>
              <a:defRPr>
                <a:solidFill>
                  <a:schemeClr val="tx1"/>
                </a:solidFill>
                <a:latin typeface="Arial" charset="0"/>
              </a:defRPr>
            </a:lvl8pPr>
            <a:lvl9pPr marL="3871494" indent="-227735" defTabSz="915685" eaLnBrk="0" fontAlgn="base" hangingPunct="0">
              <a:spcBef>
                <a:spcPct val="0"/>
              </a:spcBef>
              <a:spcAft>
                <a:spcPct val="0"/>
              </a:spcAft>
              <a:defRPr>
                <a:solidFill>
                  <a:schemeClr val="tx1"/>
                </a:solidFill>
                <a:latin typeface="Arial" charset="0"/>
              </a:defRPr>
            </a:lvl9pPr>
          </a:lstStyle>
          <a:p>
            <a:pPr eaLnBrk="1" hangingPunct="1"/>
            <a:fld id="{9EFED611-D6B1-4DB3-B9DF-52A06A209460}" type="slidenum">
              <a:rPr lang="en-US" smtClean="0">
                <a:latin typeface="Times New Roman" pitchFamily="18" charset="0"/>
              </a:rPr>
              <a:pPr eaLnBrk="1" hangingPunct="1"/>
              <a:t>20</a:t>
            </a:fld>
            <a:endParaRPr lang="en-US" dirty="0" smtClean="0">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685" eaLnBrk="0" hangingPunct="0">
              <a:defRPr>
                <a:solidFill>
                  <a:schemeClr val="tx1"/>
                </a:solidFill>
                <a:latin typeface="Arial" charset="0"/>
              </a:defRPr>
            </a:lvl1pPr>
            <a:lvl2pPr marL="740139" indent="-284668" defTabSz="915685" eaLnBrk="0" hangingPunct="0">
              <a:defRPr>
                <a:solidFill>
                  <a:schemeClr val="tx1"/>
                </a:solidFill>
                <a:latin typeface="Arial" charset="0"/>
              </a:defRPr>
            </a:lvl2pPr>
            <a:lvl3pPr marL="1138675" indent="-227735" defTabSz="915685" eaLnBrk="0" hangingPunct="0">
              <a:defRPr>
                <a:solidFill>
                  <a:schemeClr val="tx1"/>
                </a:solidFill>
                <a:latin typeface="Arial" charset="0"/>
              </a:defRPr>
            </a:lvl3pPr>
            <a:lvl4pPr marL="1594144" indent="-227735" defTabSz="915685" eaLnBrk="0" hangingPunct="0">
              <a:defRPr>
                <a:solidFill>
                  <a:schemeClr val="tx1"/>
                </a:solidFill>
                <a:latin typeface="Arial" charset="0"/>
              </a:defRPr>
            </a:lvl4pPr>
            <a:lvl5pPr marL="2049615" indent="-227735" defTabSz="915685" eaLnBrk="0" hangingPunct="0">
              <a:defRPr>
                <a:solidFill>
                  <a:schemeClr val="tx1"/>
                </a:solidFill>
                <a:latin typeface="Arial" charset="0"/>
              </a:defRPr>
            </a:lvl5pPr>
            <a:lvl6pPr marL="2505084" indent="-227735" defTabSz="915685" eaLnBrk="0" fontAlgn="base" hangingPunct="0">
              <a:spcBef>
                <a:spcPct val="0"/>
              </a:spcBef>
              <a:spcAft>
                <a:spcPct val="0"/>
              </a:spcAft>
              <a:defRPr>
                <a:solidFill>
                  <a:schemeClr val="tx1"/>
                </a:solidFill>
                <a:latin typeface="Arial" charset="0"/>
              </a:defRPr>
            </a:lvl6pPr>
            <a:lvl7pPr marL="2960554" indent="-227735" defTabSz="915685" eaLnBrk="0" fontAlgn="base" hangingPunct="0">
              <a:spcBef>
                <a:spcPct val="0"/>
              </a:spcBef>
              <a:spcAft>
                <a:spcPct val="0"/>
              </a:spcAft>
              <a:defRPr>
                <a:solidFill>
                  <a:schemeClr val="tx1"/>
                </a:solidFill>
                <a:latin typeface="Arial" charset="0"/>
              </a:defRPr>
            </a:lvl7pPr>
            <a:lvl8pPr marL="3416024" indent="-227735" defTabSz="915685" eaLnBrk="0" fontAlgn="base" hangingPunct="0">
              <a:spcBef>
                <a:spcPct val="0"/>
              </a:spcBef>
              <a:spcAft>
                <a:spcPct val="0"/>
              </a:spcAft>
              <a:defRPr>
                <a:solidFill>
                  <a:schemeClr val="tx1"/>
                </a:solidFill>
                <a:latin typeface="Arial" charset="0"/>
              </a:defRPr>
            </a:lvl8pPr>
            <a:lvl9pPr marL="3871494" indent="-227735" defTabSz="915685" eaLnBrk="0" fontAlgn="base" hangingPunct="0">
              <a:spcBef>
                <a:spcPct val="0"/>
              </a:spcBef>
              <a:spcAft>
                <a:spcPct val="0"/>
              </a:spcAft>
              <a:defRPr>
                <a:solidFill>
                  <a:schemeClr val="tx1"/>
                </a:solidFill>
                <a:latin typeface="Arial" charset="0"/>
              </a:defRPr>
            </a:lvl9pPr>
          </a:lstStyle>
          <a:p>
            <a:pPr eaLnBrk="1" hangingPunct="1"/>
            <a:fld id="{9C3A4F6D-C3E4-4B0B-B928-9DC9A4D7BC8E}" type="slidenum">
              <a:rPr lang="en-US" smtClean="0">
                <a:latin typeface="Times New Roman" pitchFamily="18" charset="0"/>
              </a:rPr>
              <a:pPr eaLnBrk="1" hangingPunct="1"/>
              <a:t>21</a:t>
            </a:fld>
            <a:endParaRPr lang="en-US" dirty="0" smtClean="0">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685" eaLnBrk="0" hangingPunct="0">
              <a:defRPr>
                <a:solidFill>
                  <a:schemeClr val="tx1"/>
                </a:solidFill>
                <a:latin typeface="Arial" charset="0"/>
              </a:defRPr>
            </a:lvl1pPr>
            <a:lvl2pPr marL="740139" indent="-284668" defTabSz="915685" eaLnBrk="0" hangingPunct="0">
              <a:defRPr>
                <a:solidFill>
                  <a:schemeClr val="tx1"/>
                </a:solidFill>
                <a:latin typeface="Arial" charset="0"/>
              </a:defRPr>
            </a:lvl2pPr>
            <a:lvl3pPr marL="1138675" indent="-227735" defTabSz="915685" eaLnBrk="0" hangingPunct="0">
              <a:defRPr>
                <a:solidFill>
                  <a:schemeClr val="tx1"/>
                </a:solidFill>
                <a:latin typeface="Arial" charset="0"/>
              </a:defRPr>
            </a:lvl3pPr>
            <a:lvl4pPr marL="1594144" indent="-227735" defTabSz="915685" eaLnBrk="0" hangingPunct="0">
              <a:defRPr>
                <a:solidFill>
                  <a:schemeClr val="tx1"/>
                </a:solidFill>
                <a:latin typeface="Arial" charset="0"/>
              </a:defRPr>
            </a:lvl4pPr>
            <a:lvl5pPr marL="2049615" indent="-227735" defTabSz="915685" eaLnBrk="0" hangingPunct="0">
              <a:defRPr>
                <a:solidFill>
                  <a:schemeClr val="tx1"/>
                </a:solidFill>
                <a:latin typeface="Arial" charset="0"/>
              </a:defRPr>
            </a:lvl5pPr>
            <a:lvl6pPr marL="2505084" indent="-227735" defTabSz="915685" eaLnBrk="0" fontAlgn="base" hangingPunct="0">
              <a:spcBef>
                <a:spcPct val="0"/>
              </a:spcBef>
              <a:spcAft>
                <a:spcPct val="0"/>
              </a:spcAft>
              <a:defRPr>
                <a:solidFill>
                  <a:schemeClr val="tx1"/>
                </a:solidFill>
                <a:latin typeface="Arial" charset="0"/>
              </a:defRPr>
            </a:lvl6pPr>
            <a:lvl7pPr marL="2960554" indent="-227735" defTabSz="915685" eaLnBrk="0" fontAlgn="base" hangingPunct="0">
              <a:spcBef>
                <a:spcPct val="0"/>
              </a:spcBef>
              <a:spcAft>
                <a:spcPct val="0"/>
              </a:spcAft>
              <a:defRPr>
                <a:solidFill>
                  <a:schemeClr val="tx1"/>
                </a:solidFill>
                <a:latin typeface="Arial" charset="0"/>
              </a:defRPr>
            </a:lvl7pPr>
            <a:lvl8pPr marL="3416024" indent="-227735" defTabSz="915685" eaLnBrk="0" fontAlgn="base" hangingPunct="0">
              <a:spcBef>
                <a:spcPct val="0"/>
              </a:spcBef>
              <a:spcAft>
                <a:spcPct val="0"/>
              </a:spcAft>
              <a:defRPr>
                <a:solidFill>
                  <a:schemeClr val="tx1"/>
                </a:solidFill>
                <a:latin typeface="Arial" charset="0"/>
              </a:defRPr>
            </a:lvl8pPr>
            <a:lvl9pPr marL="3871494" indent="-227735" defTabSz="915685" eaLnBrk="0" fontAlgn="base" hangingPunct="0">
              <a:spcBef>
                <a:spcPct val="0"/>
              </a:spcBef>
              <a:spcAft>
                <a:spcPct val="0"/>
              </a:spcAft>
              <a:defRPr>
                <a:solidFill>
                  <a:schemeClr val="tx1"/>
                </a:solidFill>
                <a:latin typeface="Arial" charset="0"/>
              </a:defRPr>
            </a:lvl9pPr>
          </a:lstStyle>
          <a:p>
            <a:pPr eaLnBrk="1" hangingPunct="1"/>
            <a:fld id="{8475A65A-518F-4341-B60D-1BD507F9E59A}" type="slidenum">
              <a:rPr lang="en-US" smtClean="0">
                <a:latin typeface="Times New Roman" pitchFamily="18" charset="0"/>
              </a:rPr>
              <a:pPr eaLnBrk="1" hangingPunct="1"/>
              <a:t>23</a:t>
            </a:fld>
            <a:endParaRPr lang="en-US" dirty="0" smtClean="0">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7916403B-6BA8-46E5-8462-B8A46F647318}" type="slidenum">
              <a:rPr lang="en-US" smtClean="0">
                <a:solidFill>
                  <a:prstClr val="black"/>
                </a:solidFill>
              </a:rPr>
              <a:pPr/>
              <a:t>24</a:t>
            </a:fld>
            <a:endParaRPr lang="en-US" smtClean="0">
              <a:solidFill>
                <a:prstClr val="black"/>
              </a:solidFill>
            </a:endParaRPr>
          </a:p>
        </p:txBody>
      </p:sp>
      <p:sp>
        <p:nvSpPr>
          <p:cNvPr id="108547" name="Rectangle 2"/>
          <p:cNvSpPr>
            <a:spLocks noGrp="1" noRot="1" noChangeAspect="1" noChangeArrowheads="1" noTextEdit="1"/>
          </p:cNvSpPr>
          <p:nvPr>
            <p:ph type="sldImg"/>
          </p:nvPr>
        </p:nvSpPr>
        <p:spPr>
          <a:xfrm>
            <a:off x="2203854" y="694844"/>
            <a:ext cx="2602692" cy="3463528"/>
          </a:xfrm>
          <a:ln/>
        </p:spPr>
      </p:sp>
      <p:sp>
        <p:nvSpPr>
          <p:cNvPr id="108548" name="Rectangle 3"/>
          <p:cNvSpPr>
            <a:spLocks noGrp="1" noChangeArrowheads="1"/>
          </p:cNvSpPr>
          <p:nvPr>
            <p:ph type="body" idx="1"/>
          </p:nvPr>
        </p:nvSpPr>
        <p:spPr>
          <a:noFill/>
          <a:ln/>
        </p:spPr>
        <p:txBody>
          <a:bodyPr/>
          <a:lstStyle/>
          <a:p>
            <a:pPr eaLnBrk="1" hangingPunct="1"/>
            <a:r>
              <a:rPr lang="en-US" smtClean="0"/>
              <a:t>Joseph Honrath</a:t>
            </a:r>
          </a:p>
          <a:p>
            <a:pPr eaLnBrk="1" hangingPunct="1"/>
            <a:r>
              <a:rPr lang="en-US" smtClean="0"/>
              <a:t>X53439 honrath@ccmail.nevada.edu</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685" eaLnBrk="0" hangingPunct="0">
              <a:defRPr>
                <a:solidFill>
                  <a:schemeClr val="tx1"/>
                </a:solidFill>
                <a:latin typeface="Arial" charset="0"/>
              </a:defRPr>
            </a:lvl1pPr>
            <a:lvl2pPr marL="740139" indent="-284668" defTabSz="915685" eaLnBrk="0" hangingPunct="0">
              <a:defRPr>
                <a:solidFill>
                  <a:schemeClr val="tx1"/>
                </a:solidFill>
                <a:latin typeface="Arial" charset="0"/>
              </a:defRPr>
            </a:lvl2pPr>
            <a:lvl3pPr marL="1138675" indent="-227735" defTabSz="915685" eaLnBrk="0" hangingPunct="0">
              <a:defRPr>
                <a:solidFill>
                  <a:schemeClr val="tx1"/>
                </a:solidFill>
                <a:latin typeface="Arial" charset="0"/>
              </a:defRPr>
            </a:lvl3pPr>
            <a:lvl4pPr marL="1594144" indent="-227735" defTabSz="915685" eaLnBrk="0" hangingPunct="0">
              <a:defRPr>
                <a:solidFill>
                  <a:schemeClr val="tx1"/>
                </a:solidFill>
                <a:latin typeface="Arial" charset="0"/>
              </a:defRPr>
            </a:lvl4pPr>
            <a:lvl5pPr marL="2049615" indent="-227735" defTabSz="915685" eaLnBrk="0" hangingPunct="0">
              <a:defRPr>
                <a:solidFill>
                  <a:schemeClr val="tx1"/>
                </a:solidFill>
                <a:latin typeface="Arial" charset="0"/>
              </a:defRPr>
            </a:lvl5pPr>
            <a:lvl6pPr marL="2505084" indent="-227735" defTabSz="915685" eaLnBrk="0" fontAlgn="base" hangingPunct="0">
              <a:spcBef>
                <a:spcPct val="0"/>
              </a:spcBef>
              <a:spcAft>
                <a:spcPct val="0"/>
              </a:spcAft>
              <a:defRPr>
                <a:solidFill>
                  <a:schemeClr val="tx1"/>
                </a:solidFill>
                <a:latin typeface="Arial" charset="0"/>
              </a:defRPr>
            </a:lvl6pPr>
            <a:lvl7pPr marL="2960554" indent="-227735" defTabSz="915685" eaLnBrk="0" fontAlgn="base" hangingPunct="0">
              <a:spcBef>
                <a:spcPct val="0"/>
              </a:spcBef>
              <a:spcAft>
                <a:spcPct val="0"/>
              </a:spcAft>
              <a:defRPr>
                <a:solidFill>
                  <a:schemeClr val="tx1"/>
                </a:solidFill>
                <a:latin typeface="Arial" charset="0"/>
              </a:defRPr>
            </a:lvl7pPr>
            <a:lvl8pPr marL="3416024" indent="-227735" defTabSz="915685" eaLnBrk="0" fontAlgn="base" hangingPunct="0">
              <a:spcBef>
                <a:spcPct val="0"/>
              </a:spcBef>
              <a:spcAft>
                <a:spcPct val="0"/>
              </a:spcAft>
              <a:defRPr>
                <a:solidFill>
                  <a:schemeClr val="tx1"/>
                </a:solidFill>
                <a:latin typeface="Arial" charset="0"/>
              </a:defRPr>
            </a:lvl8pPr>
            <a:lvl9pPr marL="3871494" indent="-227735" defTabSz="915685" eaLnBrk="0" fontAlgn="base" hangingPunct="0">
              <a:spcBef>
                <a:spcPct val="0"/>
              </a:spcBef>
              <a:spcAft>
                <a:spcPct val="0"/>
              </a:spcAft>
              <a:defRPr>
                <a:solidFill>
                  <a:schemeClr val="tx1"/>
                </a:solidFill>
                <a:latin typeface="Arial" charset="0"/>
              </a:defRPr>
            </a:lvl9pPr>
          </a:lstStyle>
          <a:p>
            <a:pPr eaLnBrk="1" hangingPunct="1"/>
            <a:fld id="{A10C041F-D2C0-4C5A-B849-3AEFF68CC730}" type="slidenum">
              <a:rPr lang="en-US" smtClean="0">
                <a:latin typeface="Times New Roman" pitchFamily="18" charset="0"/>
              </a:rPr>
              <a:pPr eaLnBrk="1" hangingPunct="1"/>
              <a:t>35</a:t>
            </a:fld>
            <a:endParaRPr lang="en-US" dirty="0" smtClean="0">
              <a:latin typeface="Times New Roman"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685" eaLnBrk="0" hangingPunct="0">
              <a:defRPr>
                <a:solidFill>
                  <a:schemeClr val="tx1"/>
                </a:solidFill>
                <a:latin typeface="Arial" charset="0"/>
              </a:defRPr>
            </a:lvl1pPr>
            <a:lvl2pPr marL="740139" indent="-284668" defTabSz="915685" eaLnBrk="0" hangingPunct="0">
              <a:defRPr>
                <a:solidFill>
                  <a:schemeClr val="tx1"/>
                </a:solidFill>
                <a:latin typeface="Arial" charset="0"/>
              </a:defRPr>
            </a:lvl2pPr>
            <a:lvl3pPr marL="1138675" indent="-227735" defTabSz="915685" eaLnBrk="0" hangingPunct="0">
              <a:defRPr>
                <a:solidFill>
                  <a:schemeClr val="tx1"/>
                </a:solidFill>
                <a:latin typeface="Arial" charset="0"/>
              </a:defRPr>
            </a:lvl3pPr>
            <a:lvl4pPr marL="1594144" indent="-227735" defTabSz="915685" eaLnBrk="0" hangingPunct="0">
              <a:defRPr>
                <a:solidFill>
                  <a:schemeClr val="tx1"/>
                </a:solidFill>
                <a:latin typeface="Arial" charset="0"/>
              </a:defRPr>
            </a:lvl4pPr>
            <a:lvl5pPr marL="2049615" indent="-227735" defTabSz="915685" eaLnBrk="0" hangingPunct="0">
              <a:defRPr>
                <a:solidFill>
                  <a:schemeClr val="tx1"/>
                </a:solidFill>
                <a:latin typeface="Arial" charset="0"/>
              </a:defRPr>
            </a:lvl5pPr>
            <a:lvl6pPr marL="2505084" indent="-227735" defTabSz="915685" eaLnBrk="0" fontAlgn="base" hangingPunct="0">
              <a:spcBef>
                <a:spcPct val="0"/>
              </a:spcBef>
              <a:spcAft>
                <a:spcPct val="0"/>
              </a:spcAft>
              <a:defRPr>
                <a:solidFill>
                  <a:schemeClr val="tx1"/>
                </a:solidFill>
                <a:latin typeface="Arial" charset="0"/>
              </a:defRPr>
            </a:lvl6pPr>
            <a:lvl7pPr marL="2960554" indent="-227735" defTabSz="915685" eaLnBrk="0" fontAlgn="base" hangingPunct="0">
              <a:spcBef>
                <a:spcPct val="0"/>
              </a:spcBef>
              <a:spcAft>
                <a:spcPct val="0"/>
              </a:spcAft>
              <a:defRPr>
                <a:solidFill>
                  <a:schemeClr val="tx1"/>
                </a:solidFill>
                <a:latin typeface="Arial" charset="0"/>
              </a:defRPr>
            </a:lvl7pPr>
            <a:lvl8pPr marL="3416024" indent="-227735" defTabSz="915685" eaLnBrk="0" fontAlgn="base" hangingPunct="0">
              <a:spcBef>
                <a:spcPct val="0"/>
              </a:spcBef>
              <a:spcAft>
                <a:spcPct val="0"/>
              </a:spcAft>
              <a:defRPr>
                <a:solidFill>
                  <a:schemeClr val="tx1"/>
                </a:solidFill>
                <a:latin typeface="Arial" charset="0"/>
              </a:defRPr>
            </a:lvl8pPr>
            <a:lvl9pPr marL="3871494" indent="-227735" defTabSz="915685" eaLnBrk="0" fontAlgn="base" hangingPunct="0">
              <a:spcBef>
                <a:spcPct val="0"/>
              </a:spcBef>
              <a:spcAft>
                <a:spcPct val="0"/>
              </a:spcAft>
              <a:defRPr>
                <a:solidFill>
                  <a:schemeClr val="tx1"/>
                </a:solidFill>
                <a:latin typeface="Arial" charset="0"/>
              </a:defRPr>
            </a:lvl9pPr>
          </a:lstStyle>
          <a:p>
            <a:pPr eaLnBrk="1" hangingPunct="1"/>
            <a:fld id="{0E10ECA7-DCC8-4C1A-955B-9F62B31703C6}" type="slidenum">
              <a:rPr lang="en-US" smtClean="0">
                <a:latin typeface="Times New Roman" pitchFamily="18" charset="0"/>
              </a:rPr>
              <a:pPr eaLnBrk="1" hangingPunct="1"/>
              <a:t>36</a:t>
            </a:fld>
            <a:endParaRPr lang="en-US" dirty="0" smtClean="0">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685" eaLnBrk="0" hangingPunct="0">
              <a:defRPr>
                <a:solidFill>
                  <a:schemeClr val="tx1"/>
                </a:solidFill>
                <a:latin typeface="Arial" charset="0"/>
              </a:defRPr>
            </a:lvl1pPr>
            <a:lvl2pPr marL="740139" indent="-284668" defTabSz="915685" eaLnBrk="0" hangingPunct="0">
              <a:defRPr>
                <a:solidFill>
                  <a:schemeClr val="tx1"/>
                </a:solidFill>
                <a:latin typeface="Arial" charset="0"/>
              </a:defRPr>
            </a:lvl2pPr>
            <a:lvl3pPr marL="1138675" indent="-227735" defTabSz="915685" eaLnBrk="0" hangingPunct="0">
              <a:defRPr>
                <a:solidFill>
                  <a:schemeClr val="tx1"/>
                </a:solidFill>
                <a:latin typeface="Arial" charset="0"/>
              </a:defRPr>
            </a:lvl3pPr>
            <a:lvl4pPr marL="1594144" indent="-227735" defTabSz="915685" eaLnBrk="0" hangingPunct="0">
              <a:defRPr>
                <a:solidFill>
                  <a:schemeClr val="tx1"/>
                </a:solidFill>
                <a:latin typeface="Arial" charset="0"/>
              </a:defRPr>
            </a:lvl4pPr>
            <a:lvl5pPr marL="2049615" indent="-227735" defTabSz="915685" eaLnBrk="0" hangingPunct="0">
              <a:defRPr>
                <a:solidFill>
                  <a:schemeClr val="tx1"/>
                </a:solidFill>
                <a:latin typeface="Arial" charset="0"/>
              </a:defRPr>
            </a:lvl5pPr>
            <a:lvl6pPr marL="2505084" indent="-227735" defTabSz="915685" eaLnBrk="0" fontAlgn="base" hangingPunct="0">
              <a:spcBef>
                <a:spcPct val="0"/>
              </a:spcBef>
              <a:spcAft>
                <a:spcPct val="0"/>
              </a:spcAft>
              <a:defRPr>
                <a:solidFill>
                  <a:schemeClr val="tx1"/>
                </a:solidFill>
                <a:latin typeface="Arial" charset="0"/>
              </a:defRPr>
            </a:lvl6pPr>
            <a:lvl7pPr marL="2960554" indent="-227735" defTabSz="915685" eaLnBrk="0" fontAlgn="base" hangingPunct="0">
              <a:spcBef>
                <a:spcPct val="0"/>
              </a:spcBef>
              <a:spcAft>
                <a:spcPct val="0"/>
              </a:spcAft>
              <a:defRPr>
                <a:solidFill>
                  <a:schemeClr val="tx1"/>
                </a:solidFill>
                <a:latin typeface="Arial" charset="0"/>
              </a:defRPr>
            </a:lvl7pPr>
            <a:lvl8pPr marL="3416024" indent="-227735" defTabSz="915685" eaLnBrk="0" fontAlgn="base" hangingPunct="0">
              <a:spcBef>
                <a:spcPct val="0"/>
              </a:spcBef>
              <a:spcAft>
                <a:spcPct val="0"/>
              </a:spcAft>
              <a:defRPr>
                <a:solidFill>
                  <a:schemeClr val="tx1"/>
                </a:solidFill>
                <a:latin typeface="Arial" charset="0"/>
              </a:defRPr>
            </a:lvl8pPr>
            <a:lvl9pPr marL="3871494" indent="-227735" defTabSz="915685" eaLnBrk="0" fontAlgn="base" hangingPunct="0">
              <a:spcBef>
                <a:spcPct val="0"/>
              </a:spcBef>
              <a:spcAft>
                <a:spcPct val="0"/>
              </a:spcAft>
              <a:defRPr>
                <a:solidFill>
                  <a:schemeClr val="tx1"/>
                </a:solidFill>
                <a:latin typeface="Arial" charset="0"/>
              </a:defRPr>
            </a:lvl9pPr>
          </a:lstStyle>
          <a:p>
            <a:pPr eaLnBrk="1" hangingPunct="1"/>
            <a:fld id="{316C755F-FE8A-41C6-B21C-DAD8AB6139C6}" type="slidenum">
              <a:rPr lang="en-US" smtClean="0">
                <a:latin typeface="Times New Roman" pitchFamily="18" charset="0"/>
              </a:rPr>
              <a:pPr eaLnBrk="1" hangingPunct="1"/>
              <a:t>40</a:t>
            </a:fld>
            <a:endParaRPr lang="en-US" dirty="0" smtClean="0">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685" eaLnBrk="0" hangingPunct="0">
              <a:defRPr>
                <a:solidFill>
                  <a:schemeClr val="tx1"/>
                </a:solidFill>
                <a:latin typeface="Arial" charset="0"/>
              </a:defRPr>
            </a:lvl1pPr>
            <a:lvl2pPr marL="740139" indent="-284668" defTabSz="915685" eaLnBrk="0" hangingPunct="0">
              <a:defRPr>
                <a:solidFill>
                  <a:schemeClr val="tx1"/>
                </a:solidFill>
                <a:latin typeface="Arial" charset="0"/>
              </a:defRPr>
            </a:lvl2pPr>
            <a:lvl3pPr marL="1138675" indent="-227735" defTabSz="915685" eaLnBrk="0" hangingPunct="0">
              <a:defRPr>
                <a:solidFill>
                  <a:schemeClr val="tx1"/>
                </a:solidFill>
                <a:latin typeface="Arial" charset="0"/>
              </a:defRPr>
            </a:lvl3pPr>
            <a:lvl4pPr marL="1594144" indent="-227735" defTabSz="915685" eaLnBrk="0" hangingPunct="0">
              <a:defRPr>
                <a:solidFill>
                  <a:schemeClr val="tx1"/>
                </a:solidFill>
                <a:latin typeface="Arial" charset="0"/>
              </a:defRPr>
            </a:lvl4pPr>
            <a:lvl5pPr marL="2049615" indent="-227735" defTabSz="915685" eaLnBrk="0" hangingPunct="0">
              <a:defRPr>
                <a:solidFill>
                  <a:schemeClr val="tx1"/>
                </a:solidFill>
                <a:latin typeface="Arial" charset="0"/>
              </a:defRPr>
            </a:lvl5pPr>
            <a:lvl6pPr marL="2505084" indent="-227735" defTabSz="915685" eaLnBrk="0" fontAlgn="base" hangingPunct="0">
              <a:spcBef>
                <a:spcPct val="0"/>
              </a:spcBef>
              <a:spcAft>
                <a:spcPct val="0"/>
              </a:spcAft>
              <a:defRPr>
                <a:solidFill>
                  <a:schemeClr val="tx1"/>
                </a:solidFill>
                <a:latin typeface="Arial" charset="0"/>
              </a:defRPr>
            </a:lvl6pPr>
            <a:lvl7pPr marL="2960554" indent="-227735" defTabSz="915685" eaLnBrk="0" fontAlgn="base" hangingPunct="0">
              <a:spcBef>
                <a:spcPct val="0"/>
              </a:spcBef>
              <a:spcAft>
                <a:spcPct val="0"/>
              </a:spcAft>
              <a:defRPr>
                <a:solidFill>
                  <a:schemeClr val="tx1"/>
                </a:solidFill>
                <a:latin typeface="Arial" charset="0"/>
              </a:defRPr>
            </a:lvl7pPr>
            <a:lvl8pPr marL="3416024" indent="-227735" defTabSz="915685" eaLnBrk="0" fontAlgn="base" hangingPunct="0">
              <a:spcBef>
                <a:spcPct val="0"/>
              </a:spcBef>
              <a:spcAft>
                <a:spcPct val="0"/>
              </a:spcAft>
              <a:defRPr>
                <a:solidFill>
                  <a:schemeClr val="tx1"/>
                </a:solidFill>
                <a:latin typeface="Arial" charset="0"/>
              </a:defRPr>
            </a:lvl8pPr>
            <a:lvl9pPr marL="3871494" indent="-227735" defTabSz="915685" eaLnBrk="0" fontAlgn="base" hangingPunct="0">
              <a:spcBef>
                <a:spcPct val="0"/>
              </a:spcBef>
              <a:spcAft>
                <a:spcPct val="0"/>
              </a:spcAft>
              <a:defRPr>
                <a:solidFill>
                  <a:schemeClr val="tx1"/>
                </a:solidFill>
                <a:latin typeface="Arial" charset="0"/>
              </a:defRPr>
            </a:lvl9pPr>
          </a:lstStyle>
          <a:p>
            <a:pPr eaLnBrk="1" hangingPunct="1"/>
            <a:fld id="{36DD5BE5-4ECC-4A4A-97F7-B4EA8D8E3BF5}" type="slidenum">
              <a:rPr lang="en-US" smtClean="0">
                <a:latin typeface="Times New Roman" pitchFamily="18" charset="0"/>
              </a:rPr>
              <a:pPr eaLnBrk="1" hangingPunct="1"/>
              <a:t>5</a:t>
            </a:fld>
            <a:endParaRPr lang="en-US" dirty="0" smtClean="0">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685" eaLnBrk="0" hangingPunct="0">
              <a:defRPr>
                <a:solidFill>
                  <a:schemeClr val="tx1"/>
                </a:solidFill>
                <a:latin typeface="Arial" charset="0"/>
              </a:defRPr>
            </a:lvl1pPr>
            <a:lvl2pPr marL="740139" indent="-284668" defTabSz="915685" eaLnBrk="0" hangingPunct="0">
              <a:defRPr>
                <a:solidFill>
                  <a:schemeClr val="tx1"/>
                </a:solidFill>
                <a:latin typeface="Arial" charset="0"/>
              </a:defRPr>
            </a:lvl2pPr>
            <a:lvl3pPr marL="1138675" indent="-227735" defTabSz="915685" eaLnBrk="0" hangingPunct="0">
              <a:defRPr>
                <a:solidFill>
                  <a:schemeClr val="tx1"/>
                </a:solidFill>
                <a:latin typeface="Arial" charset="0"/>
              </a:defRPr>
            </a:lvl3pPr>
            <a:lvl4pPr marL="1594144" indent="-227735" defTabSz="915685" eaLnBrk="0" hangingPunct="0">
              <a:defRPr>
                <a:solidFill>
                  <a:schemeClr val="tx1"/>
                </a:solidFill>
                <a:latin typeface="Arial" charset="0"/>
              </a:defRPr>
            </a:lvl4pPr>
            <a:lvl5pPr marL="2049615" indent="-227735" defTabSz="915685" eaLnBrk="0" hangingPunct="0">
              <a:defRPr>
                <a:solidFill>
                  <a:schemeClr val="tx1"/>
                </a:solidFill>
                <a:latin typeface="Arial" charset="0"/>
              </a:defRPr>
            </a:lvl5pPr>
            <a:lvl6pPr marL="2505084" indent="-227735" defTabSz="915685" eaLnBrk="0" fontAlgn="base" hangingPunct="0">
              <a:spcBef>
                <a:spcPct val="0"/>
              </a:spcBef>
              <a:spcAft>
                <a:spcPct val="0"/>
              </a:spcAft>
              <a:defRPr>
                <a:solidFill>
                  <a:schemeClr val="tx1"/>
                </a:solidFill>
                <a:latin typeface="Arial" charset="0"/>
              </a:defRPr>
            </a:lvl6pPr>
            <a:lvl7pPr marL="2960554" indent="-227735" defTabSz="915685" eaLnBrk="0" fontAlgn="base" hangingPunct="0">
              <a:spcBef>
                <a:spcPct val="0"/>
              </a:spcBef>
              <a:spcAft>
                <a:spcPct val="0"/>
              </a:spcAft>
              <a:defRPr>
                <a:solidFill>
                  <a:schemeClr val="tx1"/>
                </a:solidFill>
                <a:latin typeface="Arial" charset="0"/>
              </a:defRPr>
            </a:lvl7pPr>
            <a:lvl8pPr marL="3416024" indent="-227735" defTabSz="915685" eaLnBrk="0" fontAlgn="base" hangingPunct="0">
              <a:spcBef>
                <a:spcPct val="0"/>
              </a:spcBef>
              <a:spcAft>
                <a:spcPct val="0"/>
              </a:spcAft>
              <a:defRPr>
                <a:solidFill>
                  <a:schemeClr val="tx1"/>
                </a:solidFill>
                <a:latin typeface="Arial" charset="0"/>
              </a:defRPr>
            </a:lvl8pPr>
            <a:lvl9pPr marL="3871494" indent="-227735" defTabSz="915685" eaLnBrk="0" fontAlgn="base" hangingPunct="0">
              <a:spcBef>
                <a:spcPct val="0"/>
              </a:spcBef>
              <a:spcAft>
                <a:spcPct val="0"/>
              </a:spcAft>
              <a:defRPr>
                <a:solidFill>
                  <a:schemeClr val="tx1"/>
                </a:solidFill>
                <a:latin typeface="Arial" charset="0"/>
              </a:defRPr>
            </a:lvl9pPr>
          </a:lstStyle>
          <a:p>
            <a:pPr eaLnBrk="1" hangingPunct="1"/>
            <a:fld id="{9D53A15C-D6C6-49AC-A10E-641B0E97CB59}" type="slidenum">
              <a:rPr lang="en-US" smtClean="0">
                <a:latin typeface="Times New Roman" pitchFamily="18" charset="0"/>
              </a:rPr>
              <a:pPr eaLnBrk="1" hangingPunct="1"/>
              <a:t>6</a:t>
            </a:fld>
            <a:endParaRPr lang="en-US" dirty="0" smtClean="0">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685" eaLnBrk="0" hangingPunct="0">
              <a:defRPr>
                <a:solidFill>
                  <a:schemeClr val="tx1"/>
                </a:solidFill>
                <a:latin typeface="Arial" charset="0"/>
              </a:defRPr>
            </a:lvl1pPr>
            <a:lvl2pPr marL="740139" indent="-284668" defTabSz="915685" eaLnBrk="0" hangingPunct="0">
              <a:defRPr>
                <a:solidFill>
                  <a:schemeClr val="tx1"/>
                </a:solidFill>
                <a:latin typeface="Arial" charset="0"/>
              </a:defRPr>
            </a:lvl2pPr>
            <a:lvl3pPr marL="1138675" indent="-227735" defTabSz="915685" eaLnBrk="0" hangingPunct="0">
              <a:defRPr>
                <a:solidFill>
                  <a:schemeClr val="tx1"/>
                </a:solidFill>
                <a:latin typeface="Arial" charset="0"/>
              </a:defRPr>
            </a:lvl3pPr>
            <a:lvl4pPr marL="1594144" indent="-227735" defTabSz="915685" eaLnBrk="0" hangingPunct="0">
              <a:defRPr>
                <a:solidFill>
                  <a:schemeClr val="tx1"/>
                </a:solidFill>
                <a:latin typeface="Arial" charset="0"/>
              </a:defRPr>
            </a:lvl4pPr>
            <a:lvl5pPr marL="2049615" indent="-227735" defTabSz="915685" eaLnBrk="0" hangingPunct="0">
              <a:defRPr>
                <a:solidFill>
                  <a:schemeClr val="tx1"/>
                </a:solidFill>
                <a:latin typeface="Arial" charset="0"/>
              </a:defRPr>
            </a:lvl5pPr>
            <a:lvl6pPr marL="2505084" indent="-227735" defTabSz="915685" eaLnBrk="0" fontAlgn="base" hangingPunct="0">
              <a:spcBef>
                <a:spcPct val="0"/>
              </a:spcBef>
              <a:spcAft>
                <a:spcPct val="0"/>
              </a:spcAft>
              <a:defRPr>
                <a:solidFill>
                  <a:schemeClr val="tx1"/>
                </a:solidFill>
                <a:latin typeface="Arial" charset="0"/>
              </a:defRPr>
            </a:lvl6pPr>
            <a:lvl7pPr marL="2960554" indent="-227735" defTabSz="915685" eaLnBrk="0" fontAlgn="base" hangingPunct="0">
              <a:spcBef>
                <a:spcPct val="0"/>
              </a:spcBef>
              <a:spcAft>
                <a:spcPct val="0"/>
              </a:spcAft>
              <a:defRPr>
                <a:solidFill>
                  <a:schemeClr val="tx1"/>
                </a:solidFill>
                <a:latin typeface="Arial" charset="0"/>
              </a:defRPr>
            </a:lvl7pPr>
            <a:lvl8pPr marL="3416024" indent="-227735" defTabSz="915685" eaLnBrk="0" fontAlgn="base" hangingPunct="0">
              <a:spcBef>
                <a:spcPct val="0"/>
              </a:spcBef>
              <a:spcAft>
                <a:spcPct val="0"/>
              </a:spcAft>
              <a:defRPr>
                <a:solidFill>
                  <a:schemeClr val="tx1"/>
                </a:solidFill>
                <a:latin typeface="Arial" charset="0"/>
              </a:defRPr>
            </a:lvl8pPr>
            <a:lvl9pPr marL="3871494" indent="-227735" defTabSz="915685" eaLnBrk="0" fontAlgn="base" hangingPunct="0">
              <a:spcBef>
                <a:spcPct val="0"/>
              </a:spcBef>
              <a:spcAft>
                <a:spcPct val="0"/>
              </a:spcAft>
              <a:defRPr>
                <a:solidFill>
                  <a:schemeClr val="tx1"/>
                </a:solidFill>
                <a:latin typeface="Arial" charset="0"/>
              </a:defRPr>
            </a:lvl9pPr>
          </a:lstStyle>
          <a:p>
            <a:pPr eaLnBrk="1" hangingPunct="1"/>
            <a:fld id="{E1FBEF90-BF13-4554-B816-5D44E50447AB}" type="slidenum">
              <a:rPr lang="en-US" smtClean="0">
                <a:latin typeface="Times New Roman" pitchFamily="18" charset="0"/>
              </a:rPr>
              <a:pPr eaLnBrk="1" hangingPunct="1"/>
              <a:t>7</a:t>
            </a:fld>
            <a:endParaRPr lang="en-US" dirty="0" smtClean="0">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685" eaLnBrk="0" hangingPunct="0">
              <a:defRPr>
                <a:solidFill>
                  <a:schemeClr val="tx1"/>
                </a:solidFill>
                <a:latin typeface="Arial" charset="0"/>
              </a:defRPr>
            </a:lvl1pPr>
            <a:lvl2pPr marL="740139" indent="-284668" defTabSz="915685" eaLnBrk="0" hangingPunct="0">
              <a:defRPr>
                <a:solidFill>
                  <a:schemeClr val="tx1"/>
                </a:solidFill>
                <a:latin typeface="Arial" charset="0"/>
              </a:defRPr>
            </a:lvl2pPr>
            <a:lvl3pPr marL="1138675" indent="-227735" defTabSz="915685" eaLnBrk="0" hangingPunct="0">
              <a:defRPr>
                <a:solidFill>
                  <a:schemeClr val="tx1"/>
                </a:solidFill>
                <a:latin typeface="Arial" charset="0"/>
              </a:defRPr>
            </a:lvl3pPr>
            <a:lvl4pPr marL="1594144" indent="-227735" defTabSz="915685" eaLnBrk="0" hangingPunct="0">
              <a:defRPr>
                <a:solidFill>
                  <a:schemeClr val="tx1"/>
                </a:solidFill>
                <a:latin typeface="Arial" charset="0"/>
              </a:defRPr>
            </a:lvl4pPr>
            <a:lvl5pPr marL="2049615" indent="-227735" defTabSz="915685" eaLnBrk="0" hangingPunct="0">
              <a:defRPr>
                <a:solidFill>
                  <a:schemeClr val="tx1"/>
                </a:solidFill>
                <a:latin typeface="Arial" charset="0"/>
              </a:defRPr>
            </a:lvl5pPr>
            <a:lvl6pPr marL="2505084" indent="-227735" defTabSz="915685" eaLnBrk="0" fontAlgn="base" hangingPunct="0">
              <a:spcBef>
                <a:spcPct val="0"/>
              </a:spcBef>
              <a:spcAft>
                <a:spcPct val="0"/>
              </a:spcAft>
              <a:defRPr>
                <a:solidFill>
                  <a:schemeClr val="tx1"/>
                </a:solidFill>
                <a:latin typeface="Arial" charset="0"/>
              </a:defRPr>
            </a:lvl6pPr>
            <a:lvl7pPr marL="2960554" indent="-227735" defTabSz="915685" eaLnBrk="0" fontAlgn="base" hangingPunct="0">
              <a:spcBef>
                <a:spcPct val="0"/>
              </a:spcBef>
              <a:spcAft>
                <a:spcPct val="0"/>
              </a:spcAft>
              <a:defRPr>
                <a:solidFill>
                  <a:schemeClr val="tx1"/>
                </a:solidFill>
                <a:latin typeface="Arial" charset="0"/>
              </a:defRPr>
            </a:lvl7pPr>
            <a:lvl8pPr marL="3416024" indent="-227735" defTabSz="915685" eaLnBrk="0" fontAlgn="base" hangingPunct="0">
              <a:spcBef>
                <a:spcPct val="0"/>
              </a:spcBef>
              <a:spcAft>
                <a:spcPct val="0"/>
              </a:spcAft>
              <a:defRPr>
                <a:solidFill>
                  <a:schemeClr val="tx1"/>
                </a:solidFill>
                <a:latin typeface="Arial" charset="0"/>
              </a:defRPr>
            </a:lvl8pPr>
            <a:lvl9pPr marL="3871494" indent="-227735" defTabSz="915685" eaLnBrk="0" fontAlgn="base" hangingPunct="0">
              <a:spcBef>
                <a:spcPct val="0"/>
              </a:spcBef>
              <a:spcAft>
                <a:spcPct val="0"/>
              </a:spcAft>
              <a:defRPr>
                <a:solidFill>
                  <a:schemeClr val="tx1"/>
                </a:solidFill>
                <a:latin typeface="Arial" charset="0"/>
              </a:defRPr>
            </a:lvl9pPr>
          </a:lstStyle>
          <a:p>
            <a:pPr eaLnBrk="1" hangingPunct="1"/>
            <a:fld id="{5FBE55DE-AE00-4914-BCB1-922DC2675D94}" type="slidenum">
              <a:rPr lang="en-US" smtClean="0">
                <a:latin typeface="Times New Roman" pitchFamily="18" charset="0"/>
              </a:rPr>
              <a:pPr eaLnBrk="1" hangingPunct="1"/>
              <a:t>9</a:t>
            </a:fld>
            <a:endParaRPr lang="en-US" dirty="0" smtClean="0">
              <a:latin typeface="Times New Roman"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685" eaLnBrk="0" hangingPunct="0">
              <a:defRPr>
                <a:solidFill>
                  <a:schemeClr val="tx1"/>
                </a:solidFill>
                <a:latin typeface="Arial" charset="0"/>
              </a:defRPr>
            </a:lvl1pPr>
            <a:lvl2pPr marL="740139" indent="-284668" defTabSz="915685" eaLnBrk="0" hangingPunct="0">
              <a:defRPr>
                <a:solidFill>
                  <a:schemeClr val="tx1"/>
                </a:solidFill>
                <a:latin typeface="Arial" charset="0"/>
              </a:defRPr>
            </a:lvl2pPr>
            <a:lvl3pPr marL="1138675" indent="-227735" defTabSz="915685" eaLnBrk="0" hangingPunct="0">
              <a:defRPr>
                <a:solidFill>
                  <a:schemeClr val="tx1"/>
                </a:solidFill>
                <a:latin typeface="Arial" charset="0"/>
              </a:defRPr>
            </a:lvl3pPr>
            <a:lvl4pPr marL="1594144" indent="-227735" defTabSz="915685" eaLnBrk="0" hangingPunct="0">
              <a:defRPr>
                <a:solidFill>
                  <a:schemeClr val="tx1"/>
                </a:solidFill>
                <a:latin typeface="Arial" charset="0"/>
              </a:defRPr>
            </a:lvl4pPr>
            <a:lvl5pPr marL="2049615" indent="-227735" defTabSz="915685" eaLnBrk="0" hangingPunct="0">
              <a:defRPr>
                <a:solidFill>
                  <a:schemeClr val="tx1"/>
                </a:solidFill>
                <a:latin typeface="Arial" charset="0"/>
              </a:defRPr>
            </a:lvl5pPr>
            <a:lvl6pPr marL="2505084" indent="-227735" defTabSz="915685" eaLnBrk="0" fontAlgn="base" hangingPunct="0">
              <a:spcBef>
                <a:spcPct val="0"/>
              </a:spcBef>
              <a:spcAft>
                <a:spcPct val="0"/>
              </a:spcAft>
              <a:defRPr>
                <a:solidFill>
                  <a:schemeClr val="tx1"/>
                </a:solidFill>
                <a:latin typeface="Arial" charset="0"/>
              </a:defRPr>
            </a:lvl6pPr>
            <a:lvl7pPr marL="2960554" indent="-227735" defTabSz="915685" eaLnBrk="0" fontAlgn="base" hangingPunct="0">
              <a:spcBef>
                <a:spcPct val="0"/>
              </a:spcBef>
              <a:spcAft>
                <a:spcPct val="0"/>
              </a:spcAft>
              <a:defRPr>
                <a:solidFill>
                  <a:schemeClr val="tx1"/>
                </a:solidFill>
                <a:latin typeface="Arial" charset="0"/>
              </a:defRPr>
            </a:lvl7pPr>
            <a:lvl8pPr marL="3416024" indent="-227735" defTabSz="915685" eaLnBrk="0" fontAlgn="base" hangingPunct="0">
              <a:spcBef>
                <a:spcPct val="0"/>
              </a:spcBef>
              <a:spcAft>
                <a:spcPct val="0"/>
              </a:spcAft>
              <a:defRPr>
                <a:solidFill>
                  <a:schemeClr val="tx1"/>
                </a:solidFill>
                <a:latin typeface="Arial" charset="0"/>
              </a:defRPr>
            </a:lvl8pPr>
            <a:lvl9pPr marL="3871494" indent="-227735" defTabSz="915685" eaLnBrk="0" fontAlgn="base" hangingPunct="0">
              <a:spcBef>
                <a:spcPct val="0"/>
              </a:spcBef>
              <a:spcAft>
                <a:spcPct val="0"/>
              </a:spcAft>
              <a:defRPr>
                <a:solidFill>
                  <a:schemeClr val="tx1"/>
                </a:solidFill>
                <a:latin typeface="Arial" charset="0"/>
              </a:defRPr>
            </a:lvl9pPr>
          </a:lstStyle>
          <a:p>
            <a:pPr eaLnBrk="1" hangingPunct="1"/>
            <a:fld id="{5F21BBA8-F347-4B95-99A9-651F5AB5E7CA}" type="slidenum">
              <a:rPr lang="en-US" smtClean="0">
                <a:latin typeface="Times New Roman" pitchFamily="18" charset="0"/>
              </a:rPr>
              <a:pPr eaLnBrk="1" hangingPunct="1"/>
              <a:t>10</a:t>
            </a:fld>
            <a:endParaRPr lang="en-US" dirty="0" smtClean="0">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685" eaLnBrk="0" hangingPunct="0">
              <a:defRPr>
                <a:solidFill>
                  <a:schemeClr val="tx1"/>
                </a:solidFill>
                <a:latin typeface="Arial" charset="0"/>
              </a:defRPr>
            </a:lvl1pPr>
            <a:lvl2pPr marL="740139" indent="-284668" defTabSz="915685" eaLnBrk="0" hangingPunct="0">
              <a:defRPr>
                <a:solidFill>
                  <a:schemeClr val="tx1"/>
                </a:solidFill>
                <a:latin typeface="Arial" charset="0"/>
              </a:defRPr>
            </a:lvl2pPr>
            <a:lvl3pPr marL="1138675" indent="-227735" defTabSz="915685" eaLnBrk="0" hangingPunct="0">
              <a:defRPr>
                <a:solidFill>
                  <a:schemeClr val="tx1"/>
                </a:solidFill>
                <a:latin typeface="Arial" charset="0"/>
              </a:defRPr>
            </a:lvl3pPr>
            <a:lvl4pPr marL="1594144" indent="-227735" defTabSz="915685" eaLnBrk="0" hangingPunct="0">
              <a:defRPr>
                <a:solidFill>
                  <a:schemeClr val="tx1"/>
                </a:solidFill>
                <a:latin typeface="Arial" charset="0"/>
              </a:defRPr>
            </a:lvl4pPr>
            <a:lvl5pPr marL="2049615" indent="-227735" defTabSz="915685" eaLnBrk="0" hangingPunct="0">
              <a:defRPr>
                <a:solidFill>
                  <a:schemeClr val="tx1"/>
                </a:solidFill>
                <a:latin typeface="Arial" charset="0"/>
              </a:defRPr>
            </a:lvl5pPr>
            <a:lvl6pPr marL="2505084" indent="-227735" defTabSz="915685" eaLnBrk="0" fontAlgn="base" hangingPunct="0">
              <a:spcBef>
                <a:spcPct val="0"/>
              </a:spcBef>
              <a:spcAft>
                <a:spcPct val="0"/>
              </a:spcAft>
              <a:defRPr>
                <a:solidFill>
                  <a:schemeClr val="tx1"/>
                </a:solidFill>
                <a:latin typeface="Arial" charset="0"/>
              </a:defRPr>
            </a:lvl6pPr>
            <a:lvl7pPr marL="2960554" indent="-227735" defTabSz="915685" eaLnBrk="0" fontAlgn="base" hangingPunct="0">
              <a:spcBef>
                <a:spcPct val="0"/>
              </a:spcBef>
              <a:spcAft>
                <a:spcPct val="0"/>
              </a:spcAft>
              <a:defRPr>
                <a:solidFill>
                  <a:schemeClr val="tx1"/>
                </a:solidFill>
                <a:latin typeface="Arial" charset="0"/>
              </a:defRPr>
            </a:lvl7pPr>
            <a:lvl8pPr marL="3416024" indent="-227735" defTabSz="915685" eaLnBrk="0" fontAlgn="base" hangingPunct="0">
              <a:spcBef>
                <a:spcPct val="0"/>
              </a:spcBef>
              <a:spcAft>
                <a:spcPct val="0"/>
              </a:spcAft>
              <a:defRPr>
                <a:solidFill>
                  <a:schemeClr val="tx1"/>
                </a:solidFill>
                <a:latin typeface="Arial" charset="0"/>
              </a:defRPr>
            </a:lvl8pPr>
            <a:lvl9pPr marL="3871494" indent="-227735" defTabSz="915685" eaLnBrk="0" fontAlgn="base" hangingPunct="0">
              <a:spcBef>
                <a:spcPct val="0"/>
              </a:spcBef>
              <a:spcAft>
                <a:spcPct val="0"/>
              </a:spcAft>
              <a:defRPr>
                <a:solidFill>
                  <a:schemeClr val="tx1"/>
                </a:solidFill>
                <a:latin typeface="Arial" charset="0"/>
              </a:defRPr>
            </a:lvl9pPr>
          </a:lstStyle>
          <a:p>
            <a:pPr eaLnBrk="1" hangingPunct="1"/>
            <a:fld id="{64092694-5E4D-42DA-B21D-563E49A4D408}" type="slidenum">
              <a:rPr lang="en-US" smtClean="0">
                <a:latin typeface="Times New Roman" pitchFamily="18" charset="0"/>
              </a:rPr>
              <a:pPr eaLnBrk="1" hangingPunct="1"/>
              <a:t>11</a:t>
            </a:fld>
            <a:endParaRPr lang="en-US" dirty="0" smtClean="0">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685" eaLnBrk="0" hangingPunct="0">
              <a:defRPr>
                <a:solidFill>
                  <a:schemeClr val="tx1"/>
                </a:solidFill>
                <a:latin typeface="Arial" charset="0"/>
              </a:defRPr>
            </a:lvl1pPr>
            <a:lvl2pPr marL="740139" indent="-284668" defTabSz="915685" eaLnBrk="0" hangingPunct="0">
              <a:defRPr>
                <a:solidFill>
                  <a:schemeClr val="tx1"/>
                </a:solidFill>
                <a:latin typeface="Arial" charset="0"/>
              </a:defRPr>
            </a:lvl2pPr>
            <a:lvl3pPr marL="1138675" indent="-227735" defTabSz="915685" eaLnBrk="0" hangingPunct="0">
              <a:defRPr>
                <a:solidFill>
                  <a:schemeClr val="tx1"/>
                </a:solidFill>
                <a:latin typeface="Arial" charset="0"/>
              </a:defRPr>
            </a:lvl3pPr>
            <a:lvl4pPr marL="1594144" indent="-227735" defTabSz="915685" eaLnBrk="0" hangingPunct="0">
              <a:defRPr>
                <a:solidFill>
                  <a:schemeClr val="tx1"/>
                </a:solidFill>
                <a:latin typeface="Arial" charset="0"/>
              </a:defRPr>
            </a:lvl4pPr>
            <a:lvl5pPr marL="2049615" indent="-227735" defTabSz="915685" eaLnBrk="0" hangingPunct="0">
              <a:defRPr>
                <a:solidFill>
                  <a:schemeClr val="tx1"/>
                </a:solidFill>
                <a:latin typeface="Arial" charset="0"/>
              </a:defRPr>
            </a:lvl5pPr>
            <a:lvl6pPr marL="2505084" indent="-227735" defTabSz="915685" eaLnBrk="0" fontAlgn="base" hangingPunct="0">
              <a:spcBef>
                <a:spcPct val="0"/>
              </a:spcBef>
              <a:spcAft>
                <a:spcPct val="0"/>
              </a:spcAft>
              <a:defRPr>
                <a:solidFill>
                  <a:schemeClr val="tx1"/>
                </a:solidFill>
                <a:latin typeface="Arial" charset="0"/>
              </a:defRPr>
            </a:lvl6pPr>
            <a:lvl7pPr marL="2960554" indent="-227735" defTabSz="915685" eaLnBrk="0" fontAlgn="base" hangingPunct="0">
              <a:spcBef>
                <a:spcPct val="0"/>
              </a:spcBef>
              <a:spcAft>
                <a:spcPct val="0"/>
              </a:spcAft>
              <a:defRPr>
                <a:solidFill>
                  <a:schemeClr val="tx1"/>
                </a:solidFill>
                <a:latin typeface="Arial" charset="0"/>
              </a:defRPr>
            </a:lvl7pPr>
            <a:lvl8pPr marL="3416024" indent="-227735" defTabSz="915685" eaLnBrk="0" fontAlgn="base" hangingPunct="0">
              <a:spcBef>
                <a:spcPct val="0"/>
              </a:spcBef>
              <a:spcAft>
                <a:spcPct val="0"/>
              </a:spcAft>
              <a:defRPr>
                <a:solidFill>
                  <a:schemeClr val="tx1"/>
                </a:solidFill>
                <a:latin typeface="Arial" charset="0"/>
              </a:defRPr>
            </a:lvl8pPr>
            <a:lvl9pPr marL="3871494" indent="-227735" defTabSz="915685" eaLnBrk="0" fontAlgn="base" hangingPunct="0">
              <a:spcBef>
                <a:spcPct val="0"/>
              </a:spcBef>
              <a:spcAft>
                <a:spcPct val="0"/>
              </a:spcAft>
              <a:defRPr>
                <a:solidFill>
                  <a:schemeClr val="tx1"/>
                </a:solidFill>
                <a:latin typeface="Arial" charset="0"/>
              </a:defRPr>
            </a:lvl9pPr>
          </a:lstStyle>
          <a:p>
            <a:pPr eaLnBrk="1" hangingPunct="1"/>
            <a:fld id="{5E18A6F2-51D0-4EB5-8AEB-CA0D7967658E}" type="slidenum">
              <a:rPr lang="en-US" smtClean="0">
                <a:latin typeface="Times New Roman" pitchFamily="18" charset="0"/>
              </a:rPr>
              <a:pPr eaLnBrk="1" hangingPunct="1"/>
              <a:t>12</a:t>
            </a:fld>
            <a:endParaRPr lang="en-US" dirty="0" smtClean="0">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685" eaLnBrk="0" hangingPunct="0">
              <a:defRPr>
                <a:solidFill>
                  <a:schemeClr val="tx1"/>
                </a:solidFill>
                <a:latin typeface="Arial" charset="0"/>
              </a:defRPr>
            </a:lvl1pPr>
            <a:lvl2pPr marL="740139" indent="-284668" defTabSz="915685" eaLnBrk="0" hangingPunct="0">
              <a:defRPr>
                <a:solidFill>
                  <a:schemeClr val="tx1"/>
                </a:solidFill>
                <a:latin typeface="Arial" charset="0"/>
              </a:defRPr>
            </a:lvl2pPr>
            <a:lvl3pPr marL="1138675" indent="-227735" defTabSz="915685" eaLnBrk="0" hangingPunct="0">
              <a:defRPr>
                <a:solidFill>
                  <a:schemeClr val="tx1"/>
                </a:solidFill>
                <a:latin typeface="Arial" charset="0"/>
              </a:defRPr>
            </a:lvl3pPr>
            <a:lvl4pPr marL="1594144" indent="-227735" defTabSz="915685" eaLnBrk="0" hangingPunct="0">
              <a:defRPr>
                <a:solidFill>
                  <a:schemeClr val="tx1"/>
                </a:solidFill>
                <a:latin typeface="Arial" charset="0"/>
              </a:defRPr>
            </a:lvl4pPr>
            <a:lvl5pPr marL="2049615" indent="-227735" defTabSz="915685" eaLnBrk="0" hangingPunct="0">
              <a:defRPr>
                <a:solidFill>
                  <a:schemeClr val="tx1"/>
                </a:solidFill>
                <a:latin typeface="Arial" charset="0"/>
              </a:defRPr>
            </a:lvl5pPr>
            <a:lvl6pPr marL="2505084" indent="-227735" defTabSz="915685" eaLnBrk="0" fontAlgn="base" hangingPunct="0">
              <a:spcBef>
                <a:spcPct val="0"/>
              </a:spcBef>
              <a:spcAft>
                <a:spcPct val="0"/>
              </a:spcAft>
              <a:defRPr>
                <a:solidFill>
                  <a:schemeClr val="tx1"/>
                </a:solidFill>
                <a:latin typeface="Arial" charset="0"/>
              </a:defRPr>
            </a:lvl6pPr>
            <a:lvl7pPr marL="2960554" indent="-227735" defTabSz="915685" eaLnBrk="0" fontAlgn="base" hangingPunct="0">
              <a:spcBef>
                <a:spcPct val="0"/>
              </a:spcBef>
              <a:spcAft>
                <a:spcPct val="0"/>
              </a:spcAft>
              <a:defRPr>
                <a:solidFill>
                  <a:schemeClr val="tx1"/>
                </a:solidFill>
                <a:latin typeface="Arial" charset="0"/>
              </a:defRPr>
            </a:lvl7pPr>
            <a:lvl8pPr marL="3416024" indent="-227735" defTabSz="915685" eaLnBrk="0" fontAlgn="base" hangingPunct="0">
              <a:spcBef>
                <a:spcPct val="0"/>
              </a:spcBef>
              <a:spcAft>
                <a:spcPct val="0"/>
              </a:spcAft>
              <a:defRPr>
                <a:solidFill>
                  <a:schemeClr val="tx1"/>
                </a:solidFill>
                <a:latin typeface="Arial" charset="0"/>
              </a:defRPr>
            </a:lvl8pPr>
            <a:lvl9pPr marL="3871494" indent="-227735" defTabSz="915685" eaLnBrk="0" fontAlgn="base" hangingPunct="0">
              <a:spcBef>
                <a:spcPct val="0"/>
              </a:spcBef>
              <a:spcAft>
                <a:spcPct val="0"/>
              </a:spcAft>
              <a:defRPr>
                <a:solidFill>
                  <a:schemeClr val="tx1"/>
                </a:solidFill>
                <a:latin typeface="Arial" charset="0"/>
              </a:defRPr>
            </a:lvl9pPr>
          </a:lstStyle>
          <a:p>
            <a:pPr eaLnBrk="1" hangingPunct="1"/>
            <a:fld id="{4196D9C3-3D42-46A5-AE3D-9505636095D0}" type="slidenum">
              <a:rPr lang="en-US" smtClean="0">
                <a:latin typeface="Times New Roman" pitchFamily="18" charset="0"/>
              </a:rPr>
              <a:pPr eaLnBrk="1" hangingPunct="1"/>
              <a:t>17</a:t>
            </a:fld>
            <a:endParaRPr lang="en-US" dirty="0" smtClean="0">
              <a:latin typeface="Times New Roman"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6"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7"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0CB2481B-EB87-4923-849A-C83B9679F499}" type="slidenum">
              <a:rPr lang="en-US"/>
              <a:pPr>
                <a:defRPr/>
              </a:pPr>
              <a:t>‹#›</a:t>
            </a:fld>
            <a:endParaRPr lang="en-US" dirty="0"/>
          </a:p>
        </p:txBody>
      </p:sp>
    </p:spTree>
    <p:extLst>
      <p:ext uri="{BB962C8B-B14F-4D97-AF65-F5344CB8AC3E}">
        <p14:creationId xmlns:p14="http://schemas.microsoft.com/office/powerpoint/2010/main" val="1277450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9ACC9BBA-266A-40D1-9FB3-4062ED25D0DA}" type="slidenum">
              <a:rPr lang="en-US"/>
              <a:pPr>
                <a:defRPr/>
              </a:pPr>
              <a:t>‹#›</a:t>
            </a:fld>
            <a:endParaRPr lang="en-US" dirty="0"/>
          </a:p>
        </p:txBody>
      </p:sp>
    </p:spTree>
    <p:extLst>
      <p:ext uri="{BB962C8B-B14F-4D97-AF65-F5344CB8AC3E}">
        <p14:creationId xmlns:p14="http://schemas.microsoft.com/office/powerpoint/2010/main" val="4012247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174501FC-6523-408C-922F-BAF05293CD4B}" type="slidenum">
              <a:rPr lang="en-US"/>
              <a:pPr>
                <a:defRPr/>
              </a:pPr>
              <a:t>‹#›</a:t>
            </a:fld>
            <a:endParaRPr lang="en-US" dirty="0"/>
          </a:p>
        </p:txBody>
      </p:sp>
    </p:spTree>
    <p:extLst>
      <p:ext uri="{BB962C8B-B14F-4D97-AF65-F5344CB8AC3E}">
        <p14:creationId xmlns:p14="http://schemas.microsoft.com/office/powerpoint/2010/main" val="361250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AED9FA-98F1-4673-972F-6FE2018142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29273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401D5F-1F46-4C24-AD24-AD931B7040C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55424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D2DC37-0ED8-4D6D-B5EB-E593F599D7C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11425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4E37E3-C055-4991-839E-4B4B0D6B7F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69776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B1C645D-3623-4001-BE48-0D8A66330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39481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013B9A-7FFF-4F1D-974D-005DB485492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52008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2630738-6DAD-4FBA-B1D8-3CA53E1155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61145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C8818A-5ED1-4888-B0AF-22C5333B4B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23270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D6D6CDAE-0837-4766-A6D4-4C63A2F59671}" type="slidenum">
              <a:rPr lang="en-US"/>
              <a:pPr>
                <a:defRPr/>
              </a:pPr>
              <a:t>‹#›</a:t>
            </a:fld>
            <a:endParaRPr lang="en-US" dirty="0"/>
          </a:p>
        </p:txBody>
      </p:sp>
    </p:spTree>
    <p:extLst>
      <p:ext uri="{BB962C8B-B14F-4D97-AF65-F5344CB8AC3E}">
        <p14:creationId xmlns:p14="http://schemas.microsoft.com/office/powerpoint/2010/main" val="3548553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83F137-24ED-4D9D-A4F8-CA0ED88FBD7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19621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C9044A-ECC0-4BD0-A6CD-72D04E4AC0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7287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983458-4B56-4FEC-92D4-DB8C823B64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38407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D28109-2428-4168-8732-07858547F2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72954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A7B3A0-AE90-4DBE-8053-25EDD7CBB16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081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AED9FA-98F1-4673-972F-6FE2018142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67361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401D5F-1F46-4C24-AD24-AD931B7040C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6941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D2DC37-0ED8-4D6D-B5EB-E593F599D7C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26006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4E37E3-C055-4991-839E-4B4B0D6B7F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0055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B1C645D-3623-4001-BE48-0D8A66330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1663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774BE872-8479-424D-9578-C6744C6A3E65}" type="slidenum">
              <a:rPr lang="en-US"/>
              <a:pPr>
                <a:defRPr/>
              </a:pPr>
              <a:t>‹#›</a:t>
            </a:fld>
            <a:endParaRPr lang="en-US" dirty="0"/>
          </a:p>
        </p:txBody>
      </p:sp>
    </p:spTree>
    <p:extLst>
      <p:ext uri="{BB962C8B-B14F-4D97-AF65-F5344CB8AC3E}">
        <p14:creationId xmlns:p14="http://schemas.microsoft.com/office/powerpoint/2010/main" val="42278765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013B9A-7FFF-4F1D-974D-005DB485492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9376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2630738-6DAD-4FBA-B1D8-3CA53E1155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7873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C8818A-5ED1-4888-B0AF-22C5333B4B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74698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83F137-24ED-4D9D-A4F8-CA0ED88FBD7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90604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C9044A-ECC0-4BD0-A6CD-72D04E4AC0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47318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983458-4B56-4FEC-92D4-DB8C823B64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6978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D28109-2428-4168-8732-07858547F2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85996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A7B3A0-AE90-4DBE-8053-25EDD7CBB16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09706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AED9FA-98F1-4673-972F-6FE2018142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14552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401D5F-1F46-4C24-AD24-AD931B7040C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64190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B85B77B2-934F-4B3F-846E-A01903359068}" type="slidenum">
              <a:rPr lang="en-US"/>
              <a:pPr>
                <a:defRPr/>
              </a:pPr>
              <a:t>‹#›</a:t>
            </a:fld>
            <a:endParaRPr lang="en-US" dirty="0"/>
          </a:p>
        </p:txBody>
      </p:sp>
    </p:spTree>
    <p:extLst>
      <p:ext uri="{BB962C8B-B14F-4D97-AF65-F5344CB8AC3E}">
        <p14:creationId xmlns:p14="http://schemas.microsoft.com/office/powerpoint/2010/main" val="30438139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D2DC37-0ED8-4D6D-B5EB-E593F599D7C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44994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4E37E3-C055-4991-839E-4B4B0D6B7F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33171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B1C645D-3623-4001-BE48-0D8A66330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40356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013B9A-7FFF-4F1D-974D-005DB485492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30099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2630738-6DAD-4FBA-B1D8-3CA53E1155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68697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C8818A-5ED1-4888-B0AF-22C5333B4B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48550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83F137-24ED-4D9D-A4F8-CA0ED88FBD7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58809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C9044A-ECC0-4BD0-A6CD-72D04E4AC0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3584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983458-4B56-4FEC-92D4-DB8C823B64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55494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D28109-2428-4168-8732-07858547F2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94863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55F2D28B-2D0A-4F9E-B3FB-EA1649D5C972}" type="slidenum">
              <a:rPr lang="en-US"/>
              <a:pPr>
                <a:defRPr/>
              </a:pPr>
              <a:t>‹#›</a:t>
            </a:fld>
            <a:endParaRPr lang="en-US" dirty="0"/>
          </a:p>
        </p:txBody>
      </p:sp>
    </p:spTree>
    <p:extLst>
      <p:ext uri="{BB962C8B-B14F-4D97-AF65-F5344CB8AC3E}">
        <p14:creationId xmlns:p14="http://schemas.microsoft.com/office/powerpoint/2010/main" val="27534854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A7B3A0-AE90-4DBE-8053-25EDD7CBB16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69835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AED9FA-98F1-4673-972F-6FE2018142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56611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401D5F-1F46-4C24-AD24-AD931B7040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1299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D2DC37-0ED8-4D6D-B5EB-E593F599D7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227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4E37E3-C055-4991-839E-4B4B0D6B7F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79007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B1C645D-3623-4001-BE48-0D8A66330F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46822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013B9A-7FFF-4F1D-974D-005DB48549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50818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2630738-6DAD-4FBA-B1D8-3CA53E1155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64704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C8818A-5ED1-4888-B0AF-22C5333B4B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67357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83F137-24ED-4D9D-A4F8-CA0ED88FBD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7422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B9564116-BE11-4832-9106-46D604817CCF}" type="slidenum">
              <a:rPr lang="en-US"/>
              <a:pPr>
                <a:defRPr/>
              </a:pPr>
              <a:t>‹#›</a:t>
            </a:fld>
            <a:endParaRPr lang="en-US" dirty="0"/>
          </a:p>
        </p:txBody>
      </p:sp>
    </p:spTree>
    <p:extLst>
      <p:ext uri="{BB962C8B-B14F-4D97-AF65-F5344CB8AC3E}">
        <p14:creationId xmlns:p14="http://schemas.microsoft.com/office/powerpoint/2010/main" val="4622764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C9044A-ECC0-4BD0-A6CD-72D04E4AC0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48535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983458-4B56-4FEC-92D4-DB8C823B64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49196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D28109-2428-4168-8732-07858547F2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82532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A7B3A0-AE90-4DBE-8053-25EDD7CBB1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11039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AED9FA-98F1-4673-972F-6FE2018142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24289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401D5F-1F46-4C24-AD24-AD931B7040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69496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D2DC37-0ED8-4D6D-B5EB-E593F599D7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53659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4E37E3-C055-4991-839E-4B4B0D6B7F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81827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B1C645D-3623-4001-BE48-0D8A66330F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42923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013B9A-7FFF-4F1D-974D-005DB48549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860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0B8601C2-7B01-40C2-8176-1B78D075F538}" type="slidenum">
              <a:rPr lang="en-US"/>
              <a:pPr>
                <a:defRPr/>
              </a:pPr>
              <a:t>‹#›</a:t>
            </a:fld>
            <a:endParaRPr lang="en-US" dirty="0"/>
          </a:p>
        </p:txBody>
      </p:sp>
    </p:spTree>
    <p:extLst>
      <p:ext uri="{BB962C8B-B14F-4D97-AF65-F5344CB8AC3E}">
        <p14:creationId xmlns:p14="http://schemas.microsoft.com/office/powerpoint/2010/main" val="304068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2630738-6DAD-4FBA-B1D8-3CA53E1155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31493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C8818A-5ED1-4888-B0AF-22C5333B4B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40152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83F137-24ED-4D9D-A4F8-CA0ED88FBD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63580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C9044A-ECC0-4BD0-A6CD-72D04E4AC0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31748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983458-4B56-4FEC-92D4-DB8C823B64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13493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D28109-2428-4168-8732-07858547F2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08602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A7B3A0-AE90-4DBE-8053-25EDD7CBB1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76056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AED9FA-98F1-4673-972F-6FE2018142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13166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401D5F-1F46-4C24-AD24-AD931B7040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11862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D2DC37-0ED8-4D6D-B5EB-E593F599D7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8920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595D6694-CDA5-42AB-9061-84623EF22278}" type="slidenum">
              <a:rPr lang="en-US"/>
              <a:pPr>
                <a:defRPr/>
              </a:pPr>
              <a:t>‹#›</a:t>
            </a:fld>
            <a:endParaRPr lang="en-US" dirty="0"/>
          </a:p>
        </p:txBody>
      </p:sp>
    </p:spTree>
    <p:extLst>
      <p:ext uri="{BB962C8B-B14F-4D97-AF65-F5344CB8AC3E}">
        <p14:creationId xmlns:p14="http://schemas.microsoft.com/office/powerpoint/2010/main" val="1336082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4E37E3-C055-4991-839E-4B4B0D6B7F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01455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B1C645D-3623-4001-BE48-0D8A66330F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95453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013B9A-7FFF-4F1D-974D-005DB48549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39702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2630738-6DAD-4FBA-B1D8-3CA53E1155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32195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C8818A-5ED1-4888-B0AF-22C5333B4B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50607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83F137-24ED-4D9D-A4F8-CA0ED88FBD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44381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C9044A-ECC0-4BD0-A6CD-72D04E4AC0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91244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983458-4B56-4FEC-92D4-DB8C823B64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78027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D28109-2428-4168-8732-07858547F2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43668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A7B3A0-AE90-4DBE-8053-25EDD7CBB1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8804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cs typeface="+mn-cs"/>
            </a:endParaRPr>
          </a:p>
        </p:txBody>
      </p:sp>
      <p:sp>
        <p:nvSpPr>
          <p:cNvPr id="6" name="Freeform 7"/>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dirty="0"/>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E17A5D74-E674-4098-8374-5D12FE3073AC}" type="slidenum">
              <a:rPr lang="en-US"/>
              <a:pPr>
                <a:defRPr/>
              </a:pPr>
              <a:t>‹#›</a:t>
            </a:fld>
            <a:endParaRPr lang="en-US" dirty="0"/>
          </a:p>
        </p:txBody>
      </p:sp>
    </p:spTree>
    <p:extLst>
      <p:ext uri="{BB962C8B-B14F-4D97-AF65-F5344CB8AC3E}">
        <p14:creationId xmlns:p14="http://schemas.microsoft.com/office/powerpoint/2010/main" val="4358145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27"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cs typeface="+mn-cs"/>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dirty="0">
                <a:solidFill>
                  <a:schemeClr val="tx1"/>
                </a:solidFill>
                <a:cs typeface="+mn-cs"/>
              </a:defRPr>
            </a:lvl1pPr>
            <a:extLst/>
          </a:lstStyle>
          <a:p>
            <a:pPr>
              <a:defRPr/>
            </a:pP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cs typeface="+mn-cs"/>
              </a:defRPr>
            </a:lvl1pPr>
            <a:extLst/>
          </a:lstStyle>
          <a:p>
            <a:pPr>
              <a:defRPr/>
            </a:pPr>
            <a:fld id="{14E58DD5-4E6F-47DF-8635-D32C999F686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5" r:id="rId1"/>
    <p:sldLayoutId id="2147483791" r:id="rId2"/>
    <p:sldLayoutId id="2147483796" r:id="rId3"/>
    <p:sldLayoutId id="2147483797" r:id="rId4"/>
    <p:sldLayoutId id="2147483798" r:id="rId5"/>
    <p:sldLayoutId id="2147483799" r:id="rId6"/>
    <p:sldLayoutId id="2147483792" r:id="rId7"/>
    <p:sldLayoutId id="2147483800" r:id="rId8"/>
    <p:sldLayoutId id="2147483801" r:id="rId9"/>
    <p:sldLayoutId id="2147483793" r:id="rId10"/>
    <p:sldLayoutId id="2147483794"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vl1pPr>
          </a:lstStyle>
          <a:p>
            <a:pPr>
              <a:defRPr/>
            </a:pPr>
            <a:endParaRPr lang="en-US" dirty="0">
              <a:solidFill>
                <a:srgbClr val="000000"/>
              </a:solidFill>
              <a:cs typeface="+mn-cs"/>
            </a:endParaRPr>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vl1pPr>
          </a:lstStyle>
          <a:p>
            <a:pPr>
              <a:defRPr/>
            </a:pPr>
            <a:endParaRPr lang="en-US" dirty="0">
              <a:solidFill>
                <a:srgbClr val="000000"/>
              </a:solidFill>
              <a:cs typeface="+mn-cs"/>
            </a:endParaRPr>
          </a:p>
        </p:txBody>
      </p:sp>
      <p:sp>
        <p:nvSpPr>
          <p:cNvPr id="491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a:defRPr/>
            </a:pPr>
            <a:fld id="{09FED385-294C-467A-93EE-3BC1C24BBD28}" type="slidenum">
              <a:rPr lang="en-US">
                <a:solidFill>
                  <a:srgbClr val="000000"/>
                </a:solidFill>
                <a:cs typeface="+mn-cs"/>
              </a:rPr>
              <a:pPr>
                <a:defRPr/>
              </a:pPr>
              <a:t>‹#›</a:t>
            </a:fld>
            <a:endParaRPr lang="en-US" dirty="0">
              <a:solidFill>
                <a:srgbClr val="000000"/>
              </a:solidFill>
              <a:cs typeface="+mn-cs"/>
            </a:endParaRPr>
          </a:p>
        </p:txBody>
      </p:sp>
      <p:sp>
        <p:nvSpPr>
          <p:cNvPr id="49159" name="Rectangle 7"/>
          <p:cNvSpPr>
            <a:spLocks noChangeArrowheads="1"/>
          </p:cNvSpPr>
          <p:nvPr userDrawn="1"/>
        </p:nvSpPr>
        <p:spPr bwMode="auto">
          <a:xfrm>
            <a:off x="0" y="0"/>
            <a:ext cx="9144000" cy="457200"/>
          </a:xfrm>
          <a:prstGeom prst="rect">
            <a:avLst/>
          </a:prstGeom>
          <a:solidFill>
            <a:schemeClr val="tx1"/>
          </a:solidFill>
          <a:ln w="9525">
            <a:solidFill>
              <a:schemeClr val="tx1"/>
            </a:solidFill>
            <a:miter lim="800000"/>
            <a:headEnd/>
            <a:tailEnd/>
          </a:ln>
          <a:effectLst/>
        </p:spPr>
        <p:txBody>
          <a:bodyPr wrap="none" anchor="ctr"/>
          <a:lstStyle/>
          <a:p>
            <a:pPr>
              <a:spcBef>
                <a:spcPct val="20000"/>
              </a:spcBef>
              <a:buFontTx/>
              <a:buChar char="–"/>
              <a:defRPr/>
            </a:pPr>
            <a:endParaRPr lang="en-US" sz="2800" dirty="0">
              <a:solidFill>
                <a:srgbClr val="000000"/>
              </a:solidFill>
              <a:cs typeface="+mn-cs"/>
            </a:endParaRPr>
          </a:p>
        </p:txBody>
      </p:sp>
      <p:sp>
        <p:nvSpPr>
          <p:cNvPr id="49160" name="Rectangle 8"/>
          <p:cNvSpPr>
            <a:spLocks noChangeArrowheads="1"/>
          </p:cNvSpPr>
          <p:nvPr userDrawn="1"/>
        </p:nvSpPr>
        <p:spPr bwMode="auto">
          <a:xfrm>
            <a:off x="0" y="457200"/>
            <a:ext cx="9144000" cy="304800"/>
          </a:xfrm>
          <a:prstGeom prst="rect">
            <a:avLst/>
          </a:prstGeom>
          <a:solidFill>
            <a:srgbClr val="FF0000"/>
          </a:solidFill>
          <a:ln w="9525">
            <a:solidFill>
              <a:schemeClr val="tx1"/>
            </a:solidFill>
            <a:miter lim="800000"/>
            <a:headEnd/>
            <a:tailEnd/>
          </a:ln>
          <a:effectLst/>
        </p:spPr>
        <p:txBody>
          <a:bodyPr wrap="none" anchor="ctr"/>
          <a:lstStyle/>
          <a:p>
            <a:pPr>
              <a:spcBef>
                <a:spcPct val="20000"/>
              </a:spcBef>
              <a:buFontTx/>
              <a:buChar char="–"/>
              <a:defRPr/>
            </a:pPr>
            <a:endParaRPr lang="en-US" sz="2800" dirty="0">
              <a:solidFill>
                <a:srgbClr val="000000"/>
              </a:solidFill>
              <a:cs typeface="+mn-cs"/>
            </a:endParaRPr>
          </a:p>
        </p:txBody>
      </p:sp>
      <p:sp>
        <p:nvSpPr>
          <p:cNvPr id="49161" name="Text Box 9"/>
          <p:cNvSpPr txBox="1">
            <a:spLocks noChangeArrowheads="1"/>
          </p:cNvSpPr>
          <p:nvPr userDrawn="1"/>
        </p:nvSpPr>
        <p:spPr bwMode="auto">
          <a:xfrm>
            <a:off x="0" y="525464"/>
            <a:ext cx="3124200" cy="246221"/>
          </a:xfrm>
          <a:prstGeom prst="rect">
            <a:avLst/>
          </a:prstGeom>
          <a:noFill/>
          <a:ln w="9525">
            <a:noFill/>
            <a:miter lim="800000"/>
            <a:headEnd/>
            <a:tailEnd/>
          </a:ln>
          <a:effectLst/>
        </p:spPr>
        <p:txBody>
          <a:bodyPr>
            <a:spAutoFit/>
          </a:bodyPr>
          <a:lstStyle/>
          <a:p>
            <a:pPr>
              <a:spcBef>
                <a:spcPct val="50000"/>
              </a:spcBef>
              <a:defRPr/>
            </a:pPr>
            <a:r>
              <a:rPr lang="en-US" sz="1000" dirty="0">
                <a:solidFill>
                  <a:srgbClr val="000000"/>
                </a:solidFill>
                <a:latin typeface="Verdana" pitchFamily="34" charset="0"/>
                <a:cs typeface="+mn-cs"/>
              </a:rPr>
              <a:t>University of Nevada Las Vegas</a:t>
            </a:r>
          </a:p>
        </p:txBody>
      </p:sp>
      <p:sp>
        <p:nvSpPr>
          <p:cNvPr id="49162" name="Text Box 10"/>
          <p:cNvSpPr txBox="1">
            <a:spLocks noChangeArrowheads="1"/>
          </p:cNvSpPr>
          <p:nvPr userDrawn="1"/>
        </p:nvSpPr>
        <p:spPr bwMode="auto">
          <a:xfrm>
            <a:off x="5867400" y="533401"/>
            <a:ext cx="3276600" cy="246221"/>
          </a:xfrm>
          <a:prstGeom prst="rect">
            <a:avLst/>
          </a:prstGeom>
          <a:noFill/>
          <a:ln w="9525">
            <a:noFill/>
            <a:miter lim="800000"/>
            <a:headEnd/>
            <a:tailEnd/>
          </a:ln>
          <a:effectLst/>
        </p:spPr>
        <p:txBody>
          <a:bodyPr>
            <a:spAutoFit/>
          </a:bodyPr>
          <a:lstStyle/>
          <a:p>
            <a:pPr algn="r">
              <a:spcBef>
                <a:spcPct val="50000"/>
              </a:spcBef>
              <a:defRPr/>
            </a:pPr>
            <a:r>
              <a:rPr lang="en-US" sz="1000" dirty="0">
                <a:solidFill>
                  <a:srgbClr val="000000"/>
                </a:solidFill>
                <a:latin typeface="Verdana" pitchFamily="34" charset="0"/>
                <a:cs typeface="+mn-cs"/>
              </a:rPr>
              <a:t>Accounts Payable Department</a:t>
            </a:r>
          </a:p>
        </p:txBody>
      </p:sp>
      <p:sp>
        <p:nvSpPr>
          <p:cNvPr id="49163" name="Text Box 11"/>
          <p:cNvSpPr txBox="1">
            <a:spLocks noChangeArrowheads="1"/>
          </p:cNvSpPr>
          <p:nvPr userDrawn="1"/>
        </p:nvSpPr>
        <p:spPr bwMode="auto">
          <a:xfrm>
            <a:off x="0" y="0"/>
            <a:ext cx="2514600" cy="461665"/>
          </a:xfrm>
          <a:prstGeom prst="rect">
            <a:avLst/>
          </a:prstGeom>
          <a:noFill/>
          <a:ln w="9525">
            <a:noFill/>
            <a:miter lim="800000"/>
            <a:headEnd/>
            <a:tailEnd/>
          </a:ln>
          <a:effectLst/>
        </p:spPr>
        <p:txBody>
          <a:bodyPr>
            <a:spAutoFit/>
          </a:bodyPr>
          <a:lstStyle/>
          <a:p>
            <a:pPr>
              <a:spcBef>
                <a:spcPct val="50000"/>
              </a:spcBef>
              <a:defRPr/>
            </a:pPr>
            <a:r>
              <a:rPr lang="en-US" sz="2400" b="1" dirty="0">
                <a:solidFill>
                  <a:srgbClr val="FFFFFF"/>
                </a:solidFill>
                <a:latin typeface="Verdana" pitchFamily="34" charset="0"/>
                <a:cs typeface="+mn-cs"/>
              </a:rPr>
              <a:t>UNLV</a:t>
            </a:r>
          </a:p>
        </p:txBody>
      </p:sp>
      <p:sp>
        <p:nvSpPr>
          <p:cNvPr id="49164" name="Text Box 12"/>
          <p:cNvSpPr txBox="1">
            <a:spLocks noChangeArrowheads="1"/>
          </p:cNvSpPr>
          <p:nvPr userDrawn="1"/>
        </p:nvSpPr>
        <p:spPr bwMode="auto">
          <a:xfrm>
            <a:off x="4114800" y="0"/>
            <a:ext cx="5029200" cy="338554"/>
          </a:xfrm>
          <a:prstGeom prst="rect">
            <a:avLst/>
          </a:prstGeom>
          <a:noFill/>
          <a:ln w="9525">
            <a:noFill/>
            <a:miter lim="800000"/>
            <a:headEnd/>
            <a:tailEnd/>
          </a:ln>
          <a:effectLst/>
        </p:spPr>
        <p:txBody>
          <a:bodyPr>
            <a:spAutoFit/>
          </a:bodyPr>
          <a:lstStyle/>
          <a:p>
            <a:pPr algn="r">
              <a:spcBef>
                <a:spcPct val="50000"/>
              </a:spcBef>
              <a:defRPr/>
            </a:pPr>
            <a:r>
              <a:rPr lang="en-US" sz="1600" b="1" dirty="0">
                <a:solidFill>
                  <a:srgbClr val="FFFFFF"/>
                </a:solidFill>
                <a:latin typeface="Verdana" pitchFamily="34" charset="0"/>
                <a:cs typeface="+mn-cs"/>
              </a:rPr>
              <a:t>Controller’s Office</a:t>
            </a:r>
          </a:p>
        </p:txBody>
      </p:sp>
    </p:spTree>
    <p:extLst>
      <p:ext uri="{BB962C8B-B14F-4D97-AF65-F5344CB8AC3E}">
        <p14:creationId xmlns:p14="http://schemas.microsoft.com/office/powerpoint/2010/main" val="860909564"/>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vl1pPr>
          </a:lstStyle>
          <a:p>
            <a:pPr>
              <a:defRPr/>
            </a:pPr>
            <a:endParaRPr lang="en-US" dirty="0">
              <a:solidFill>
                <a:srgbClr val="000000"/>
              </a:solidFill>
              <a:cs typeface="+mn-cs"/>
            </a:endParaRPr>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vl1pPr>
          </a:lstStyle>
          <a:p>
            <a:pPr>
              <a:defRPr/>
            </a:pPr>
            <a:endParaRPr lang="en-US" dirty="0">
              <a:solidFill>
                <a:srgbClr val="000000"/>
              </a:solidFill>
              <a:cs typeface="+mn-cs"/>
            </a:endParaRPr>
          </a:p>
        </p:txBody>
      </p:sp>
      <p:sp>
        <p:nvSpPr>
          <p:cNvPr id="491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a:defRPr/>
            </a:pPr>
            <a:fld id="{09FED385-294C-467A-93EE-3BC1C24BBD28}" type="slidenum">
              <a:rPr lang="en-US">
                <a:solidFill>
                  <a:srgbClr val="000000"/>
                </a:solidFill>
                <a:cs typeface="+mn-cs"/>
              </a:rPr>
              <a:pPr>
                <a:defRPr/>
              </a:pPr>
              <a:t>‹#›</a:t>
            </a:fld>
            <a:endParaRPr lang="en-US" dirty="0">
              <a:solidFill>
                <a:srgbClr val="000000"/>
              </a:solidFill>
              <a:cs typeface="+mn-cs"/>
            </a:endParaRPr>
          </a:p>
        </p:txBody>
      </p:sp>
      <p:sp>
        <p:nvSpPr>
          <p:cNvPr id="49159" name="Rectangle 7"/>
          <p:cNvSpPr>
            <a:spLocks noChangeArrowheads="1"/>
          </p:cNvSpPr>
          <p:nvPr userDrawn="1"/>
        </p:nvSpPr>
        <p:spPr bwMode="auto">
          <a:xfrm>
            <a:off x="0" y="0"/>
            <a:ext cx="9144000" cy="457200"/>
          </a:xfrm>
          <a:prstGeom prst="rect">
            <a:avLst/>
          </a:prstGeom>
          <a:solidFill>
            <a:schemeClr val="tx1"/>
          </a:solidFill>
          <a:ln w="9525">
            <a:solidFill>
              <a:schemeClr val="tx1"/>
            </a:solidFill>
            <a:miter lim="800000"/>
            <a:headEnd/>
            <a:tailEnd/>
          </a:ln>
          <a:effectLst/>
        </p:spPr>
        <p:txBody>
          <a:bodyPr wrap="none" anchor="ctr"/>
          <a:lstStyle/>
          <a:p>
            <a:pPr>
              <a:spcBef>
                <a:spcPct val="20000"/>
              </a:spcBef>
              <a:buFontTx/>
              <a:buChar char="–"/>
              <a:defRPr/>
            </a:pPr>
            <a:endParaRPr lang="en-US" sz="2800" dirty="0">
              <a:solidFill>
                <a:srgbClr val="000000"/>
              </a:solidFill>
              <a:cs typeface="+mn-cs"/>
            </a:endParaRPr>
          </a:p>
        </p:txBody>
      </p:sp>
      <p:sp>
        <p:nvSpPr>
          <p:cNvPr id="49160" name="Rectangle 8"/>
          <p:cNvSpPr>
            <a:spLocks noChangeArrowheads="1"/>
          </p:cNvSpPr>
          <p:nvPr userDrawn="1"/>
        </p:nvSpPr>
        <p:spPr bwMode="auto">
          <a:xfrm>
            <a:off x="0" y="457200"/>
            <a:ext cx="9144000" cy="304800"/>
          </a:xfrm>
          <a:prstGeom prst="rect">
            <a:avLst/>
          </a:prstGeom>
          <a:solidFill>
            <a:srgbClr val="FF0000"/>
          </a:solidFill>
          <a:ln w="9525">
            <a:solidFill>
              <a:schemeClr val="tx1"/>
            </a:solidFill>
            <a:miter lim="800000"/>
            <a:headEnd/>
            <a:tailEnd/>
          </a:ln>
          <a:effectLst/>
        </p:spPr>
        <p:txBody>
          <a:bodyPr wrap="none" anchor="ctr"/>
          <a:lstStyle/>
          <a:p>
            <a:pPr>
              <a:spcBef>
                <a:spcPct val="20000"/>
              </a:spcBef>
              <a:buFontTx/>
              <a:buChar char="–"/>
              <a:defRPr/>
            </a:pPr>
            <a:endParaRPr lang="en-US" sz="2800" dirty="0">
              <a:solidFill>
                <a:srgbClr val="000000"/>
              </a:solidFill>
              <a:cs typeface="+mn-cs"/>
            </a:endParaRPr>
          </a:p>
        </p:txBody>
      </p:sp>
      <p:sp>
        <p:nvSpPr>
          <p:cNvPr id="49161" name="Text Box 9"/>
          <p:cNvSpPr txBox="1">
            <a:spLocks noChangeArrowheads="1"/>
          </p:cNvSpPr>
          <p:nvPr userDrawn="1"/>
        </p:nvSpPr>
        <p:spPr bwMode="auto">
          <a:xfrm>
            <a:off x="0" y="525464"/>
            <a:ext cx="3124200" cy="246221"/>
          </a:xfrm>
          <a:prstGeom prst="rect">
            <a:avLst/>
          </a:prstGeom>
          <a:noFill/>
          <a:ln w="9525">
            <a:noFill/>
            <a:miter lim="800000"/>
            <a:headEnd/>
            <a:tailEnd/>
          </a:ln>
          <a:effectLst/>
        </p:spPr>
        <p:txBody>
          <a:bodyPr>
            <a:spAutoFit/>
          </a:bodyPr>
          <a:lstStyle/>
          <a:p>
            <a:pPr>
              <a:spcBef>
                <a:spcPct val="50000"/>
              </a:spcBef>
              <a:defRPr/>
            </a:pPr>
            <a:r>
              <a:rPr lang="en-US" sz="1000" dirty="0">
                <a:solidFill>
                  <a:srgbClr val="000000"/>
                </a:solidFill>
                <a:latin typeface="Verdana" pitchFamily="34" charset="0"/>
                <a:cs typeface="+mn-cs"/>
              </a:rPr>
              <a:t>University of Nevada Las Vegas</a:t>
            </a:r>
          </a:p>
        </p:txBody>
      </p:sp>
      <p:sp>
        <p:nvSpPr>
          <p:cNvPr id="49162" name="Text Box 10"/>
          <p:cNvSpPr txBox="1">
            <a:spLocks noChangeArrowheads="1"/>
          </p:cNvSpPr>
          <p:nvPr userDrawn="1"/>
        </p:nvSpPr>
        <p:spPr bwMode="auto">
          <a:xfrm>
            <a:off x="5867400" y="533401"/>
            <a:ext cx="3276600" cy="246221"/>
          </a:xfrm>
          <a:prstGeom prst="rect">
            <a:avLst/>
          </a:prstGeom>
          <a:noFill/>
          <a:ln w="9525">
            <a:noFill/>
            <a:miter lim="800000"/>
            <a:headEnd/>
            <a:tailEnd/>
          </a:ln>
          <a:effectLst/>
        </p:spPr>
        <p:txBody>
          <a:bodyPr>
            <a:spAutoFit/>
          </a:bodyPr>
          <a:lstStyle/>
          <a:p>
            <a:pPr algn="r">
              <a:spcBef>
                <a:spcPct val="50000"/>
              </a:spcBef>
              <a:defRPr/>
            </a:pPr>
            <a:r>
              <a:rPr lang="en-US" sz="1000" dirty="0">
                <a:solidFill>
                  <a:srgbClr val="000000"/>
                </a:solidFill>
                <a:latin typeface="Verdana" pitchFamily="34" charset="0"/>
                <a:cs typeface="+mn-cs"/>
              </a:rPr>
              <a:t>Accounts Payable Department</a:t>
            </a:r>
          </a:p>
        </p:txBody>
      </p:sp>
      <p:sp>
        <p:nvSpPr>
          <p:cNvPr id="49163" name="Text Box 11"/>
          <p:cNvSpPr txBox="1">
            <a:spLocks noChangeArrowheads="1"/>
          </p:cNvSpPr>
          <p:nvPr userDrawn="1"/>
        </p:nvSpPr>
        <p:spPr bwMode="auto">
          <a:xfrm>
            <a:off x="0" y="0"/>
            <a:ext cx="2514600" cy="461665"/>
          </a:xfrm>
          <a:prstGeom prst="rect">
            <a:avLst/>
          </a:prstGeom>
          <a:noFill/>
          <a:ln w="9525">
            <a:noFill/>
            <a:miter lim="800000"/>
            <a:headEnd/>
            <a:tailEnd/>
          </a:ln>
          <a:effectLst/>
        </p:spPr>
        <p:txBody>
          <a:bodyPr>
            <a:spAutoFit/>
          </a:bodyPr>
          <a:lstStyle/>
          <a:p>
            <a:pPr>
              <a:spcBef>
                <a:spcPct val="50000"/>
              </a:spcBef>
              <a:defRPr/>
            </a:pPr>
            <a:r>
              <a:rPr lang="en-US" sz="2400" b="1" dirty="0">
                <a:solidFill>
                  <a:srgbClr val="FFFFFF"/>
                </a:solidFill>
                <a:latin typeface="Verdana" pitchFamily="34" charset="0"/>
                <a:cs typeface="+mn-cs"/>
              </a:rPr>
              <a:t>UNLV</a:t>
            </a:r>
          </a:p>
        </p:txBody>
      </p:sp>
      <p:sp>
        <p:nvSpPr>
          <p:cNvPr id="49164" name="Text Box 12"/>
          <p:cNvSpPr txBox="1">
            <a:spLocks noChangeArrowheads="1"/>
          </p:cNvSpPr>
          <p:nvPr userDrawn="1"/>
        </p:nvSpPr>
        <p:spPr bwMode="auto">
          <a:xfrm>
            <a:off x="4114800" y="0"/>
            <a:ext cx="5029200" cy="338554"/>
          </a:xfrm>
          <a:prstGeom prst="rect">
            <a:avLst/>
          </a:prstGeom>
          <a:noFill/>
          <a:ln w="9525">
            <a:noFill/>
            <a:miter lim="800000"/>
            <a:headEnd/>
            <a:tailEnd/>
          </a:ln>
          <a:effectLst/>
        </p:spPr>
        <p:txBody>
          <a:bodyPr>
            <a:spAutoFit/>
          </a:bodyPr>
          <a:lstStyle/>
          <a:p>
            <a:pPr algn="r">
              <a:spcBef>
                <a:spcPct val="50000"/>
              </a:spcBef>
              <a:defRPr/>
            </a:pPr>
            <a:r>
              <a:rPr lang="en-US" sz="1600" b="1" dirty="0">
                <a:solidFill>
                  <a:srgbClr val="FFFFFF"/>
                </a:solidFill>
                <a:latin typeface="Verdana" pitchFamily="34" charset="0"/>
                <a:cs typeface="+mn-cs"/>
              </a:rPr>
              <a:t>Controller’s Office</a:t>
            </a:r>
          </a:p>
        </p:txBody>
      </p:sp>
    </p:spTree>
    <p:extLst>
      <p:ext uri="{BB962C8B-B14F-4D97-AF65-F5344CB8AC3E}">
        <p14:creationId xmlns:p14="http://schemas.microsoft.com/office/powerpoint/2010/main" val="17258084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vl1pPr>
          </a:lstStyle>
          <a:p>
            <a:pPr>
              <a:defRPr/>
            </a:pPr>
            <a:endParaRPr lang="en-US" dirty="0">
              <a:solidFill>
                <a:srgbClr val="000000"/>
              </a:solidFill>
              <a:cs typeface="+mn-cs"/>
            </a:endParaRPr>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vl1pPr>
          </a:lstStyle>
          <a:p>
            <a:pPr>
              <a:defRPr/>
            </a:pPr>
            <a:endParaRPr lang="en-US" dirty="0">
              <a:solidFill>
                <a:srgbClr val="000000"/>
              </a:solidFill>
              <a:cs typeface="+mn-cs"/>
            </a:endParaRPr>
          </a:p>
        </p:txBody>
      </p:sp>
      <p:sp>
        <p:nvSpPr>
          <p:cNvPr id="491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a:defRPr/>
            </a:pPr>
            <a:fld id="{09FED385-294C-467A-93EE-3BC1C24BBD28}" type="slidenum">
              <a:rPr lang="en-US">
                <a:solidFill>
                  <a:srgbClr val="000000"/>
                </a:solidFill>
                <a:cs typeface="+mn-cs"/>
              </a:rPr>
              <a:pPr>
                <a:defRPr/>
              </a:pPr>
              <a:t>‹#›</a:t>
            </a:fld>
            <a:endParaRPr lang="en-US" dirty="0">
              <a:solidFill>
                <a:srgbClr val="000000"/>
              </a:solidFill>
              <a:cs typeface="+mn-cs"/>
            </a:endParaRPr>
          </a:p>
        </p:txBody>
      </p:sp>
      <p:sp>
        <p:nvSpPr>
          <p:cNvPr id="49159" name="Rectangle 7"/>
          <p:cNvSpPr>
            <a:spLocks noChangeArrowheads="1"/>
          </p:cNvSpPr>
          <p:nvPr userDrawn="1"/>
        </p:nvSpPr>
        <p:spPr bwMode="auto">
          <a:xfrm>
            <a:off x="0" y="0"/>
            <a:ext cx="9144000" cy="457200"/>
          </a:xfrm>
          <a:prstGeom prst="rect">
            <a:avLst/>
          </a:prstGeom>
          <a:solidFill>
            <a:schemeClr val="tx1"/>
          </a:solidFill>
          <a:ln w="9525">
            <a:solidFill>
              <a:schemeClr val="tx1"/>
            </a:solidFill>
            <a:miter lim="800000"/>
            <a:headEnd/>
            <a:tailEnd/>
          </a:ln>
          <a:effectLst/>
        </p:spPr>
        <p:txBody>
          <a:bodyPr wrap="none" anchor="ctr"/>
          <a:lstStyle/>
          <a:p>
            <a:pPr>
              <a:spcBef>
                <a:spcPct val="20000"/>
              </a:spcBef>
              <a:buFontTx/>
              <a:buChar char="–"/>
              <a:defRPr/>
            </a:pPr>
            <a:endParaRPr lang="en-US" sz="2800" dirty="0">
              <a:solidFill>
                <a:srgbClr val="000000"/>
              </a:solidFill>
              <a:cs typeface="+mn-cs"/>
            </a:endParaRPr>
          </a:p>
        </p:txBody>
      </p:sp>
      <p:sp>
        <p:nvSpPr>
          <p:cNvPr id="49160" name="Rectangle 8"/>
          <p:cNvSpPr>
            <a:spLocks noChangeArrowheads="1"/>
          </p:cNvSpPr>
          <p:nvPr userDrawn="1"/>
        </p:nvSpPr>
        <p:spPr bwMode="auto">
          <a:xfrm>
            <a:off x="0" y="457200"/>
            <a:ext cx="9144000" cy="304800"/>
          </a:xfrm>
          <a:prstGeom prst="rect">
            <a:avLst/>
          </a:prstGeom>
          <a:solidFill>
            <a:srgbClr val="FF0000"/>
          </a:solidFill>
          <a:ln w="9525">
            <a:solidFill>
              <a:schemeClr val="tx1"/>
            </a:solidFill>
            <a:miter lim="800000"/>
            <a:headEnd/>
            <a:tailEnd/>
          </a:ln>
          <a:effectLst/>
        </p:spPr>
        <p:txBody>
          <a:bodyPr wrap="none" anchor="ctr"/>
          <a:lstStyle/>
          <a:p>
            <a:pPr>
              <a:spcBef>
                <a:spcPct val="20000"/>
              </a:spcBef>
              <a:buFontTx/>
              <a:buChar char="–"/>
              <a:defRPr/>
            </a:pPr>
            <a:endParaRPr lang="en-US" sz="2800" dirty="0">
              <a:solidFill>
                <a:srgbClr val="000000"/>
              </a:solidFill>
              <a:cs typeface="+mn-cs"/>
            </a:endParaRPr>
          </a:p>
        </p:txBody>
      </p:sp>
      <p:sp>
        <p:nvSpPr>
          <p:cNvPr id="49161" name="Text Box 9"/>
          <p:cNvSpPr txBox="1">
            <a:spLocks noChangeArrowheads="1"/>
          </p:cNvSpPr>
          <p:nvPr userDrawn="1"/>
        </p:nvSpPr>
        <p:spPr bwMode="auto">
          <a:xfrm>
            <a:off x="0" y="525464"/>
            <a:ext cx="3124200" cy="246221"/>
          </a:xfrm>
          <a:prstGeom prst="rect">
            <a:avLst/>
          </a:prstGeom>
          <a:noFill/>
          <a:ln w="9525">
            <a:noFill/>
            <a:miter lim="800000"/>
            <a:headEnd/>
            <a:tailEnd/>
          </a:ln>
          <a:effectLst/>
        </p:spPr>
        <p:txBody>
          <a:bodyPr>
            <a:spAutoFit/>
          </a:bodyPr>
          <a:lstStyle/>
          <a:p>
            <a:pPr>
              <a:spcBef>
                <a:spcPct val="50000"/>
              </a:spcBef>
              <a:defRPr/>
            </a:pPr>
            <a:r>
              <a:rPr lang="en-US" sz="1000" dirty="0">
                <a:solidFill>
                  <a:srgbClr val="000000"/>
                </a:solidFill>
                <a:latin typeface="Verdana" pitchFamily="34" charset="0"/>
                <a:cs typeface="+mn-cs"/>
              </a:rPr>
              <a:t>University of Nevada Las Vegas</a:t>
            </a:r>
          </a:p>
        </p:txBody>
      </p:sp>
      <p:sp>
        <p:nvSpPr>
          <p:cNvPr id="49162" name="Text Box 10"/>
          <p:cNvSpPr txBox="1">
            <a:spLocks noChangeArrowheads="1"/>
          </p:cNvSpPr>
          <p:nvPr userDrawn="1"/>
        </p:nvSpPr>
        <p:spPr bwMode="auto">
          <a:xfrm>
            <a:off x="5867400" y="533401"/>
            <a:ext cx="3276600" cy="246221"/>
          </a:xfrm>
          <a:prstGeom prst="rect">
            <a:avLst/>
          </a:prstGeom>
          <a:noFill/>
          <a:ln w="9525">
            <a:noFill/>
            <a:miter lim="800000"/>
            <a:headEnd/>
            <a:tailEnd/>
          </a:ln>
          <a:effectLst/>
        </p:spPr>
        <p:txBody>
          <a:bodyPr>
            <a:spAutoFit/>
          </a:bodyPr>
          <a:lstStyle/>
          <a:p>
            <a:pPr algn="r">
              <a:spcBef>
                <a:spcPct val="50000"/>
              </a:spcBef>
              <a:defRPr/>
            </a:pPr>
            <a:r>
              <a:rPr lang="en-US" sz="1000" dirty="0">
                <a:solidFill>
                  <a:srgbClr val="000000"/>
                </a:solidFill>
                <a:latin typeface="Verdana" pitchFamily="34" charset="0"/>
                <a:cs typeface="+mn-cs"/>
              </a:rPr>
              <a:t>Accounts Payable Department</a:t>
            </a:r>
          </a:p>
        </p:txBody>
      </p:sp>
      <p:sp>
        <p:nvSpPr>
          <p:cNvPr id="49163" name="Text Box 11"/>
          <p:cNvSpPr txBox="1">
            <a:spLocks noChangeArrowheads="1"/>
          </p:cNvSpPr>
          <p:nvPr userDrawn="1"/>
        </p:nvSpPr>
        <p:spPr bwMode="auto">
          <a:xfrm>
            <a:off x="0" y="0"/>
            <a:ext cx="2514600" cy="461665"/>
          </a:xfrm>
          <a:prstGeom prst="rect">
            <a:avLst/>
          </a:prstGeom>
          <a:noFill/>
          <a:ln w="9525">
            <a:noFill/>
            <a:miter lim="800000"/>
            <a:headEnd/>
            <a:tailEnd/>
          </a:ln>
          <a:effectLst/>
        </p:spPr>
        <p:txBody>
          <a:bodyPr>
            <a:spAutoFit/>
          </a:bodyPr>
          <a:lstStyle/>
          <a:p>
            <a:pPr>
              <a:spcBef>
                <a:spcPct val="50000"/>
              </a:spcBef>
              <a:defRPr/>
            </a:pPr>
            <a:r>
              <a:rPr lang="en-US" sz="2400" b="1" dirty="0">
                <a:solidFill>
                  <a:srgbClr val="FFFFFF"/>
                </a:solidFill>
                <a:latin typeface="Verdana" pitchFamily="34" charset="0"/>
                <a:cs typeface="+mn-cs"/>
              </a:rPr>
              <a:t>UNLV</a:t>
            </a:r>
          </a:p>
        </p:txBody>
      </p:sp>
      <p:sp>
        <p:nvSpPr>
          <p:cNvPr id="49164" name="Text Box 12"/>
          <p:cNvSpPr txBox="1">
            <a:spLocks noChangeArrowheads="1"/>
          </p:cNvSpPr>
          <p:nvPr userDrawn="1"/>
        </p:nvSpPr>
        <p:spPr bwMode="auto">
          <a:xfrm>
            <a:off x="4114800" y="0"/>
            <a:ext cx="5029200" cy="338554"/>
          </a:xfrm>
          <a:prstGeom prst="rect">
            <a:avLst/>
          </a:prstGeom>
          <a:noFill/>
          <a:ln w="9525">
            <a:noFill/>
            <a:miter lim="800000"/>
            <a:headEnd/>
            <a:tailEnd/>
          </a:ln>
          <a:effectLst/>
        </p:spPr>
        <p:txBody>
          <a:bodyPr>
            <a:spAutoFit/>
          </a:bodyPr>
          <a:lstStyle/>
          <a:p>
            <a:pPr algn="r">
              <a:spcBef>
                <a:spcPct val="50000"/>
              </a:spcBef>
              <a:defRPr/>
            </a:pPr>
            <a:r>
              <a:rPr lang="en-US" sz="1600" b="1" dirty="0">
                <a:solidFill>
                  <a:srgbClr val="FFFFFF"/>
                </a:solidFill>
                <a:latin typeface="Verdana" pitchFamily="34" charset="0"/>
                <a:cs typeface="+mn-cs"/>
              </a:rPr>
              <a:t>Controller’s Office</a:t>
            </a:r>
          </a:p>
        </p:txBody>
      </p:sp>
    </p:spTree>
    <p:extLst>
      <p:ext uri="{BB962C8B-B14F-4D97-AF65-F5344CB8AC3E}">
        <p14:creationId xmlns:p14="http://schemas.microsoft.com/office/powerpoint/2010/main" val="354280187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vl1pPr>
          </a:lstStyle>
          <a:p>
            <a:pPr>
              <a:defRPr/>
            </a:pPr>
            <a:endParaRPr lang="en-US">
              <a:solidFill>
                <a:srgbClr val="000000"/>
              </a:solidFill>
              <a:cs typeface="+mn-cs"/>
            </a:endParaRPr>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vl1pPr>
          </a:lstStyle>
          <a:p>
            <a:pPr>
              <a:defRPr/>
            </a:pPr>
            <a:endParaRPr lang="en-US">
              <a:solidFill>
                <a:srgbClr val="000000"/>
              </a:solidFill>
              <a:cs typeface="+mn-cs"/>
            </a:endParaRPr>
          </a:p>
        </p:txBody>
      </p:sp>
      <p:sp>
        <p:nvSpPr>
          <p:cNvPr id="491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a:defRPr/>
            </a:pPr>
            <a:fld id="{09FED385-294C-467A-93EE-3BC1C24BBD28}" type="slidenum">
              <a:rPr lang="en-US">
                <a:solidFill>
                  <a:srgbClr val="000000"/>
                </a:solidFill>
                <a:cs typeface="+mn-cs"/>
              </a:rPr>
              <a:pPr>
                <a:defRPr/>
              </a:pPr>
              <a:t>‹#›</a:t>
            </a:fld>
            <a:endParaRPr lang="en-US">
              <a:solidFill>
                <a:srgbClr val="000000"/>
              </a:solidFill>
              <a:cs typeface="+mn-cs"/>
            </a:endParaRPr>
          </a:p>
        </p:txBody>
      </p:sp>
      <p:sp>
        <p:nvSpPr>
          <p:cNvPr id="49159" name="Rectangle 7"/>
          <p:cNvSpPr>
            <a:spLocks noChangeArrowheads="1"/>
          </p:cNvSpPr>
          <p:nvPr userDrawn="1"/>
        </p:nvSpPr>
        <p:spPr bwMode="auto">
          <a:xfrm>
            <a:off x="0" y="0"/>
            <a:ext cx="9144000" cy="457200"/>
          </a:xfrm>
          <a:prstGeom prst="rect">
            <a:avLst/>
          </a:prstGeom>
          <a:solidFill>
            <a:schemeClr val="tx1"/>
          </a:solidFill>
          <a:ln w="9525">
            <a:solidFill>
              <a:schemeClr val="tx1"/>
            </a:solidFill>
            <a:miter lim="800000"/>
            <a:headEnd/>
            <a:tailEnd/>
          </a:ln>
          <a:effectLst/>
        </p:spPr>
        <p:txBody>
          <a:bodyPr wrap="none" anchor="ctr"/>
          <a:lstStyle/>
          <a:p>
            <a:pPr>
              <a:spcBef>
                <a:spcPct val="20000"/>
              </a:spcBef>
              <a:buFontTx/>
              <a:buChar char="–"/>
              <a:defRPr/>
            </a:pPr>
            <a:endParaRPr lang="en-US" sz="2800">
              <a:solidFill>
                <a:srgbClr val="000000"/>
              </a:solidFill>
              <a:cs typeface="+mn-cs"/>
            </a:endParaRPr>
          </a:p>
        </p:txBody>
      </p:sp>
      <p:sp>
        <p:nvSpPr>
          <p:cNvPr id="49160" name="Rectangle 8"/>
          <p:cNvSpPr>
            <a:spLocks noChangeArrowheads="1"/>
          </p:cNvSpPr>
          <p:nvPr userDrawn="1"/>
        </p:nvSpPr>
        <p:spPr bwMode="auto">
          <a:xfrm>
            <a:off x="0" y="457200"/>
            <a:ext cx="9144000" cy="304800"/>
          </a:xfrm>
          <a:prstGeom prst="rect">
            <a:avLst/>
          </a:prstGeom>
          <a:solidFill>
            <a:srgbClr val="FF0000"/>
          </a:solidFill>
          <a:ln w="9525">
            <a:solidFill>
              <a:schemeClr val="tx1"/>
            </a:solidFill>
            <a:miter lim="800000"/>
            <a:headEnd/>
            <a:tailEnd/>
          </a:ln>
          <a:effectLst/>
        </p:spPr>
        <p:txBody>
          <a:bodyPr wrap="none" anchor="ctr"/>
          <a:lstStyle/>
          <a:p>
            <a:pPr>
              <a:spcBef>
                <a:spcPct val="20000"/>
              </a:spcBef>
              <a:buFontTx/>
              <a:buChar char="–"/>
              <a:defRPr/>
            </a:pPr>
            <a:endParaRPr lang="en-US" sz="2800">
              <a:solidFill>
                <a:srgbClr val="000000"/>
              </a:solidFill>
              <a:cs typeface="+mn-cs"/>
            </a:endParaRPr>
          </a:p>
        </p:txBody>
      </p:sp>
      <p:sp>
        <p:nvSpPr>
          <p:cNvPr id="49161" name="Text Box 9"/>
          <p:cNvSpPr txBox="1">
            <a:spLocks noChangeArrowheads="1"/>
          </p:cNvSpPr>
          <p:nvPr userDrawn="1"/>
        </p:nvSpPr>
        <p:spPr bwMode="auto">
          <a:xfrm>
            <a:off x="0" y="525464"/>
            <a:ext cx="3124200" cy="246221"/>
          </a:xfrm>
          <a:prstGeom prst="rect">
            <a:avLst/>
          </a:prstGeom>
          <a:noFill/>
          <a:ln w="9525">
            <a:noFill/>
            <a:miter lim="800000"/>
            <a:headEnd/>
            <a:tailEnd/>
          </a:ln>
          <a:effectLst/>
        </p:spPr>
        <p:txBody>
          <a:bodyPr>
            <a:spAutoFit/>
          </a:bodyPr>
          <a:lstStyle/>
          <a:p>
            <a:pPr>
              <a:spcBef>
                <a:spcPct val="50000"/>
              </a:spcBef>
              <a:defRPr/>
            </a:pPr>
            <a:r>
              <a:rPr lang="en-US" sz="1000">
                <a:solidFill>
                  <a:srgbClr val="000000"/>
                </a:solidFill>
                <a:latin typeface="Verdana" pitchFamily="34" charset="0"/>
                <a:cs typeface="+mn-cs"/>
              </a:rPr>
              <a:t>University of Nevada Las Vegas</a:t>
            </a:r>
          </a:p>
        </p:txBody>
      </p:sp>
      <p:sp>
        <p:nvSpPr>
          <p:cNvPr id="49162" name="Text Box 10"/>
          <p:cNvSpPr txBox="1">
            <a:spLocks noChangeArrowheads="1"/>
          </p:cNvSpPr>
          <p:nvPr userDrawn="1"/>
        </p:nvSpPr>
        <p:spPr bwMode="auto">
          <a:xfrm>
            <a:off x="5867400" y="533401"/>
            <a:ext cx="3276600" cy="246221"/>
          </a:xfrm>
          <a:prstGeom prst="rect">
            <a:avLst/>
          </a:prstGeom>
          <a:noFill/>
          <a:ln w="9525">
            <a:noFill/>
            <a:miter lim="800000"/>
            <a:headEnd/>
            <a:tailEnd/>
          </a:ln>
          <a:effectLst/>
        </p:spPr>
        <p:txBody>
          <a:bodyPr>
            <a:spAutoFit/>
          </a:bodyPr>
          <a:lstStyle/>
          <a:p>
            <a:pPr algn="r">
              <a:spcBef>
                <a:spcPct val="50000"/>
              </a:spcBef>
              <a:defRPr/>
            </a:pPr>
            <a:r>
              <a:rPr lang="en-US" sz="1000">
                <a:solidFill>
                  <a:srgbClr val="000000"/>
                </a:solidFill>
                <a:latin typeface="Verdana" pitchFamily="34" charset="0"/>
                <a:cs typeface="+mn-cs"/>
              </a:rPr>
              <a:t>Accounts Payable Department</a:t>
            </a:r>
          </a:p>
        </p:txBody>
      </p:sp>
      <p:sp>
        <p:nvSpPr>
          <p:cNvPr id="49163" name="Text Box 11"/>
          <p:cNvSpPr txBox="1">
            <a:spLocks noChangeArrowheads="1"/>
          </p:cNvSpPr>
          <p:nvPr userDrawn="1"/>
        </p:nvSpPr>
        <p:spPr bwMode="auto">
          <a:xfrm>
            <a:off x="0" y="0"/>
            <a:ext cx="2514600" cy="461665"/>
          </a:xfrm>
          <a:prstGeom prst="rect">
            <a:avLst/>
          </a:prstGeom>
          <a:noFill/>
          <a:ln w="9525">
            <a:noFill/>
            <a:miter lim="800000"/>
            <a:headEnd/>
            <a:tailEnd/>
          </a:ln>
          <a:effectLst/>
        </p:spPr>
        <p:txBody>
          <a:bodyPr>
            <a:spAutoFit/>
          </a:bodyPr>
          <a:lstStyle/>
          <a:p>
            <a:pPr>
              <a:spcBef>
                <a:spcPct val="50000"/>
              </a:spcBef>
              <a:defRPr/>
            </a:pPr>
            <a:r>
              <a:rPr lang="en-US" sz="2400" b="1">
                <a:solidFill>
                  <a:srgbClr val="FFFFFF"/>
                </a:solidFill>
                <a:latin typeface="Verdana" pitchFamily="34" charset="0"/>
                <a:cs typeface="+mn-cs"/>
              </a:rPr>
              <a:t>UNLV</a:t>
            </a:r>
          </a:p>
        </p:txBody>
      </p:sp>
      <p:sp>
        <p:nvSpPr>
          <p:cNvPr id="49164" name="Text Box 12"/>
          <p:cNvSpPr txBox="1">
            <a:spLocks noChangeArrowheads="1"/>
          </p:cNvSpPr>
          <p:nvPr userDrawn="1"/>
        </p:nvSpPr>
        <p:spPr bwMode="auto">
          <a:xfrm>
            <a:off x="4114800" y="0"/>
            <a:ext cx="5029200" cy="338554"/>
          </a:xfrm>
          <a:prstGeom prst="rect">
            <a:avLst/>
          </a:prstGeom>
          <a:noFill/>
          <a:ln w="9525">
            <a:noFill/>
            <a:miter lim="800000"/>
            <a:headEnd/>
            <a:tailEnd/>
          </a:ln>
          <a:effectLst/>
        </p:spPr>
        <p:txBody>
          <a:bodyPr>
            <a:spAutoFit/>
          </a:bodyPr>
          <a:lstStyle/>
          <a:p>
            <a:pPr algn="r">
              <a:spcBef>
                <a:spcPct val="50000"/>
              </a:spcBef>
              <a:defRPr/>
            </a:pPr>
            <a:r>
              <a:rPr lang="en-US" sz="1600" b="1">
                <a:solidFill>
                  <a:srgbClr val="FFFFFF"/>
                </a:solidFill>
                <a:latin typeface="Verdana" pitchFamily="34" charset="0"/>
                <a:cs typeface="+mn-cs"/>
              </a:rPr>
              <a:t>Controller’s Office</a:t>
            </a:r>
          </a:p>
        </p:txBody>
      </p:sp>
    </p:spTree>
    <p:extLst>
      <p:ext uri="{BB962C8B-B14F-4D97-AF65-F5344CB8AC3E}">
        <p14:creationId xmlns:p14="http://schemas.microsoft.com/office/powerpoint/2010/main" val="719642937"/>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vl1pPr>
          </a:lstStyle>
          <a:p>
            <a:pPr>
              <a:defRPr/>
            </a:pPr>
            <a:endParaRPr lang="en-US">
              <a:solidFill>
                <a:srgbClr val="000000"/>
              </a:solidFill>
              <a:cs typeface="+mn-cs"/>
            </a:endParaRPr>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vl1pPr>
          </a:lstStyle>
          <a:p>
            <a:pPr>
              <a:defRPr/>
            </a:pPr>
            <a:endParaRPr lang="en-US">
              <a:solidFill>
                <a:srgbClr val="000000"/>
              </a:solidFill>
              <a:cs typeface="+mn-cs"/>
            </a:endParaRPr>
          </a:p>
        </p:txBody>
      </p:sp>
      <p:sp>
        <p:nvSpPr>
          <p:cNvPr id="491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a:defRPr/>
            </a:pPr>
            <a:fld id="{09FED385-294C-467A-93EE-3BC1C24BBD28}" type="slidenum">
              <a:rPr lang="en-US">
                <a:solidFill>
                  <a:srgbClr val="000000"/>
                </a:solidFill>
                <a:cs typeface="+mn-cs"/>
              </a:rPr>
              <a:pPr>
                <a:defRPr/>
              </a:pPr>
              <a:t>‹#›</a:t>
            </a:fld>
            <a:endParaRPr lang="en-US">
              <a:solidFill>
                <a:srgbClr val="000000"/>
              </a:solidFill>
              <a:cs typeface="+mn-cs"/>
            </a:endParaRPr>
          </a:p>
        </p:txBody>
      </p:sp>
      <p:sp>
        <p:nvSpPr>
          <p:cNvPr id="49159" name="Rectangle 7"/>
          <p:cNvSpPr>
            <a:spLocks noChangeArrowheads="1"/>
          </p:cNvSpPr>
          <p:nvPr userDrawn="1"/>
        </p:nvSpPr>
        <p:spPr bwMode="auto">
          <a:xfrm>
            <a:off x="0" y="0"/>
            <a:ext cx="9144000" cy="457200"/>
          </a:xfrm>
          <a:prstGeom prst="rect">
            <a:avLst/>
          </a:prstGeom>
          <a:solidFill>
            <a:schemeClr val="tx1"/>
          </a:solidFill>
          <a:ln w="9525">
            <a:solidFill>
              <a:schemeClr val="tx1"/>
            </a:solidFill>
            <a:miter lim="800000"/>
            <a:headEnd/>
            <a:tailEnd/>
          </a:ln>
          <a:effectLst/>
        </p:spPr>
        <p:txBody>
          <a:bodyPr wrap="none" anchor="ctr"/>
          <a:lstStyle/>
          <a:p>
            <a:pPr>
              <a:spcBef>
                <a:spcPct val="20000"/>
              </a:spcBef>
              <a:buFontTx/>
              <a:buChar char="–"/>
              <a:defRPr/>
            </a:pPr>
            <a:endParaRPr lang="en-US" sz="2800">
              <a:solidFill>
                <a:srgbClr val="000000"/>
              </a:solidFill>
              <a:cs typeface="+mn-cs"/>
            </a:endParaRPr>
          </a:p>
        </p:txBody>
      </p:sp>
      <p:sp>
        <p:nvSpPr>
          <p:cNvPr id="49160" name="Rectangle 8"/>
          <p:cNvSpPr>
            <a:spLocks noChangeArrowheads="1"/>
          </p:cNvSpPr>
          <p:nvPr userDrawn="1"/>
        </p:nvSpPr>
        <p:spPr bwMode="auto">
          <a:xfrm>
            <a:off x="0" y="457200"/>
            <a:ext cx="9144000" cy="304800"/>
          </a:xfrm>
          <a:prstGeom prst="rect">
            <a:avLst/>
          </a:prstGeom>
          <a:solidFill>
            <a:srgbClr val="FF0000"/>
          </a:solidFill>
          <a:ln w="9525">
            <a:solidFill>
              <a:schemeClr val="tx1"/>
            </a:solidFill>
            <a:miter lim="800000"/>
            <a:headEnd/>
            <a:tailEnd/>
          </a:ln>
          <a:effectLst/>
        </p:spPr>
        <p:txBody>
          <a:bodyPr wrap="none" anchor="ctr"/>
          <a:lstStyle/>
          <a:p>
            <a:pPr>
              <a:spcBef>
                <a:spcPct val="20000"/>
              </a:spcBef>
              <a:buFontTx/>
              <a:buChar char="–"/>
              <a:defRPr/>
            </a:pPr>
            <a:endParaRPr lang="en-US" sz="2800">
              <a:solidFill>
                <a:srgbClr val="000000"/>
              </a:solidFill>
              <a:cs typeface="+mn-cs"/>
            </a:endParaRPr>
          </a:p>
        </p:txBody>
      </p:sp>
      <p:sp>
        <p:nvSpPr>
          <p:cNvPr id="49161" name="Text Box 9"/>
          <p:cNvSpPr txBox="1">
            <a:spLocks noChangeArrowheads="1"/>
          </p:cNvSpPr>
          <p:nvPr userDrawn="1"/>
        </p:nvSpPr>
        <p:spPr bwMode="auto">
          <a:xfrm>
            <a:off x="0" y="525464"/>
            <a:ext cx="3124200" cy="246221"/>
          </a:xfrm>
          <a:prstGeom prst="rect">
            <a:avLst/>
          </a:prstGeom>
          <a:noFill/>
          <a:ln w="9525">
            <a:noFill/>
            <a:miter lim="800000"/>
            <a:headEnd/>
            <a:tailEnd/>
          </a:ln>
          <a:effectLst/>
        </p:spPr>
        <p:txBody>
          <a:bodyPr>
            <a:spAutoFit/>
          </a:bodyPr>
          <a:lstStyle/>
          <a:p>
            <a:pPr>
              <a:spcBef>
                <a:spcPct val="50000"/>
              </a:spcBef>
              <a:defRPr/>
            </a:pPr>
            <a:r>
              <a:rPr lang="en-US" sz="1000">
                <a:solidFill>
                  <a:srgbClr val="000000"/>
                </a:solidFill>
                <a:latin typeface="Verdana" pitchFamily="34" charset="0"/>
                <a:cs typeface="+mn-cs"/>
              </a:rPr>
              <a:t>University of Nevada Las Vegas</a:t>
            </a:r>
          </a:p>
        </p:txBody>
      </p:sp>
      <p:sp>
        <p:nvSpPr>
          <p:cNvPr id="49162" name="Text Box 10"/>
          <p:cNvSpPr txBox="1">
            <a:spLocks noChangeArrowheads="1"/>
          </p:cNvSpPr>
          <p:nvPr userDrawn="1"/>
        </p:nvSpPr>
        <p:spPr bwMode="auto">
          <a:xfrm>
            <a:off x="5867400" y="533401"/>
            <a:ext cx="3276600" cy="246221"/>
          </a:xfrm>
          <a:prstGeom prst="rect">
            <a:avLst/>
          </a:prstGeom>
          <a:noFill/>
          <a:ln w="9525">
            <a:noFill/>
            <a:miter lim="800000"/>
            <a:headEnd/>
            <a:tailEnd/>
          </a:ln>
          <a:effectLst/>
        </p:spPr>
        <p:txBody>
          <a:bodyPr>
            <a:spAutoFit/>
          </a:bodyPr>
          <a:lstStyle/>
          <a:p>
            <a:pPr algn="r">
              <a:spcBef>
                <a:spcPct val="50000"/>
              </a:spcBef>
              <a:defRPr/>
            </a:pPr>
            <a:r>
              <a:rPr lang="en-US" sz="1000">
                <a:solidFill>
                  <a:srgbClr val="000000"/>
                </a:solidFill>
                <a:latin typeface="Verdana" pitchFamily="34" charset="0"/>
                <a:cs typeface="+mn-cs"/>
              </a:rPr>
              <a:t>Accounts Payable Department</a:t>
            </a:r>
          </a:p>
        </p:txBody>
      </p:sp>
      <p:sp>
        <p:nvSpPr>
          <p:cNvPr id="49163" name="Text Box 11"/>
          <p:cNvSpPr txBox="1">
            <a:spLocks noChangeArrowheads="1"/>
          </p:cNvSpPr>
          <p:nvPr userDrawn="1"/>
        </p:nvSpPr>
        <p:spPr bwMode="auto">
          <a:xfrm>
            <a:off x="0" y="0"/>
            <a:ext cx="2514600" cy="461665"/>
          </a:xfrm>
          <a:prstGeom prst="rect">
            <a:avLst/>
          </a:prstGeom>
          <a:noFill/>
          <a:ln w="9525">
            <a:noFill/>
            <a:miter lim="800000"/>
            <a:headEnd/>
            <a:tailEnd/>
          </a:ln>
          <a:effectLst/>
        </p:spPr>
        <p:txBody>
          <a:bodyPr>
            <a:spAutoFit/>
          </a:bodyPr>
          <a:lstStyle/>
          <a:p>
            <a:pPr>
              <a:spcBef>
                <a:spcPct val="50000"/>
              </a:spcBef>
              <a:defRPr/>
            </a:pPr>
            <a:r>
              <a:rPr lang="en-US" sz="2400" b="1">
                <a:solidFill>
                  <a:srgbClr val="FFFFFF"/>
                </a:solidFill>
                <a:latin typeface="Verdana" pitchFamily="34" charset="0"/>
                <a:cs typeface="+mn-cs"/>
              </a:rPr>
              <a:t>UNLV</a:t>
            </a:r>
          </a:p>
        </p:txBody>
      </p:sp>
      <p:sp>
        <p:nvSpPr>
          <p:cNvPr id="49164" name="Text Box 12"/>
          <p:cNvSpPr txBox="1">
            <a:spLocks noChangeArrowheads="1"/>
          </p:cNvSpPr>
          <p:nvPr userDrawn="1"/>
        </p:nvSpPr>
        <p:spPr bwMode="auto">
          <a:xfrm>
            <a:off x="4114800" y="0"/>
            <a:ext cx="5029200" cy="338554"/>
          </a:xfrm>
          <a:prstGeom prst="rect">
            <a:avLst/>
          </a:prstGeom>
          <a:noFill/>
          <a:ln w="9525">
            <a:noFill/>
            <a:miter lim="800000"/>
            <a:headEnd/>
            <a:tailEnd/>
          </a:ln>
          <a:effectLst/>
        </p:spPr>
        <p:txBody>
          <a:bodyPr>
            <a:spAutoFit/>
          </a:bodyPr>
          <a:lstStyle/>
          <a:p>
            <a:pPr algn="r">
              <a:spcBef>
                <a:spcPct val="50000"/>
              </a:spcBef>
              <a:defRPr/>
            </a:pPr>
            <a:r>
              <a:rPr lang="en-US" sz="1600" b="1">
                <a:solidFill>
                  <a:srgbClr val="FFFFFF"/>
                </a:solidFill>
                <a:latin typeface="Verdana" pitchFamily="34" charset="0"/>
                <a:cs typeface="+mn-cs"/>
              </a:rPr>
              <a:t>Controller’s Office</a:t>
            </a:r>
          </a:p>
        </p:txBody>
      </p:sp>
    </p:spTree>
    <p:extLst>
      <p:ext uri="{BB962C8B-B14F-4D97-AF65-F5344CB8AC3E}">
        <p14:creationId xmlns:p14="http://schemas.microsoft.com/office/powerpoint/2010/main" val="3108379702"/>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vl1pPr>
          </a:lstStyle>
          <a:p>
            <a:pPr>
              <a:defRPr/>
            </a:pPr>
            <a:endParaRPr lang="en-US">
              <a:solidFill>
                <a:srgbClr val="000000"/>
              </a:solidFill>
              <a:cs typeface="+mn-cs"/>
            </a:endParaRPr>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vl1pPr>
          </a:lstStyle>
          <a:p>
            <a:pPr>
              <a:defRPr/>
            </a:pPr>
            <a:endParaRPr lang="en-US">
              <a:solidFill>
                <a:srgbClr val="000000"/>
              </a:solidFill>
              <a:cs typeface="+mn-cs"/>
            </a:endParaRPr>
          </a:p>
        </p:txBody>
      </p:sp>
      <p:sp>
        <p:nvSpPr>
          <p:cNvPr id="491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a:defRPr/>
            </a:pPr>
            <a:fld id="{09FED385-294C-467A-93EE-3BC1C24BBD28}" type="slidenum">
              <a:rPr lang="en-US">
                <a:solidFill>
                  <a:srgbClr val="000000"/>
                </a:solidFill>
                <a:cs typeface="+mn-cs"/>
              </a:rPr>
              <a:pPr>
                <a:defRPr/>
              </a:pPr>
              <a:t>‹#›</a:t>
            </a:fld>
            <a:endParaRPr lang="en-US">
              <a:solidFill>
                <a:srgbClr val="000000"/>
              </a:solidFill>
              <a:cs typeface="+mn-cs"/>
            </a:endParaRPr>
          </a:p>
        </p:txBody>
      </p:sp>
      <p:sp>
        <p:nvSpPr>
          <p:cNvPr id="49159" name="Rectangle 7"/>
          <p:cNvSpPr>
            <a:spLocks noChangeArrowheads="1"/>
          </p:cNvSpPr>
          <p:nvPr userDrawn="1"/>
        </p:nvSpPr>
        <p:spPr bwMode="auto">
          <a:xfrm>
            <a:off x="0" y="0"/>
            <a:ext cx="9144000" cy="457200"/>
          </a:xfrm>
          <a:prstGeom prst="rect">
            <a:avLst/>
          </a:prstGeom>
          <a:solidFill>
            <a:schemeClr val="tx1"/>
          </a:solidFill>
          <a:ln w="9525">
            <a:solidFill>
              <a:schemeClr val="tx1"/>
            </a:solidFill>
            <a:miter lim="800000"/>
            <a:headEnd/>
            <a:tailEnd/>
          </a:ln>
          <a:effectLst/>
        </p:spPr>
        <p:txBody>
          <a:bodyPr wrap="none" anchor="ctr"/>
          <a:lstStyle/>
          <a:p>
            <a:pPr>
              <a:spcBef>
                <a:spcPct val="20000"/>
              </a:spcBef>
              <a:buFontTx/>
              <a:buChar char="–"/>
              <a:defRPr/>
            </a:pPr>
            <a:endParaRPr lang="en-US" sz="2800">
              <a:solidFill>
                <a:srgbClr val="000000"/>
              </a:solidFill>
              <a:cs typeface="+mn-cs"/>
            </a:endParaRPr>
          </a:p>
        </p:txBody>
      </p:sp>
      <p:sp>
        <p:nvSpPr>
          <p:cNvPr id="49160" name="Rectangle 8"/>
          <p:cNvSpPr>
            <a:spLocks noChangeArrowheads="1"/>
          </p:cNvSpPr>
          <p:nvPr userDrawn="1"/>
        </p:nvSpPr>
        <p:spPr bwMode="auto">
          <a:xfrm>
            <a:off x="0" y="457200"/>
            <a:ext cx="9144000" cy="304800"/>
          </a:xfrm>
          <a:prstGeom prst="rect">
            <a:avLst/>
          </a:prstGeom>
          <a:solidFill>
            <a:srgbClr val="FF0000"/>
          </a:solidFill>
          <a:ln w="9525">
            <a:solidFill>
              <a:schemeClr val="tx1"/>
            </a:solidFill>
            <a:miter lim="800000"/>
            <a:headEnd/>
            <a:tailEnd/>
          </a:ln>
          <a:effectLst/>
        </p:spPr>
        <p:txBody>
          <a:bodyPr wrap="none" anchor="ctr"/>
          <a:lstStyle/>
          <a:p>
            <a:pPr>
              <a:spcBef>
                <a:spcPct val="20000"/>
              </a:spcBef>
              <a:buFontTx/>
              <a:buChar char="–"/>
              <a:defRPr/>
            </a:pPr>
            <a:endParaRPr lang="en-US" sz="2800">
              <a:solidFill>
                <a:srgbClr val="000000"/>
              </a:solidFill>
              <a:cs typeface="+mn-cs"/>
            </a:endParaRPr>
          </a:p>
        </p:txBody>
      </p:sp>
      <p:sp>
        <p:nvSpPr>
          <p:cNvPr id="49161" name="Text Box 9"/>
          <p:cNvSpPr txBox="1">
            <a:spLocks noChangeArrowheads="1"/>
          </p:cNvSpPr>
          <p:nvPr userDrawn="1"/>
        </p:nvSpPr>
        <p:spPr bwMode="auto">
          <a:xfrm>
            <a:off x="0" y="525464"/>
            <a:ext cx="3124200" cy="246221"/>
          </a:xfrm>
          <a:prstGeom prst="rect">
            <a:avLst/>
          </a:prstGeom>
          <a:noFill/>
          <a:ln w="9525">
            <a:noFill/>
            <a:miter lim="800000"/>
            <a:headEnd/>
            <a:tailEnd/>
          </a:ln>
          <a:effectLst/>
        </p:spPr>
        <p:txBody>
          <a:bodyPr>
            <a:spAutoFit/>
          </a:bodyPr>
          <a:lstStyle/>
          <a:p>
            <a:pPr>
              <a:spcBef>
                <a:spcPct val="50000"/>
              </a:spcBef>
              <a:defRPr/>
            </a:pPr>
            <a:r>
              <a:rPr lang="en-US" sz="1000">
                <a:solidFill>
                  <a:srgbClr val="000000"/>
                </a:solidFill>
                <a:latin typeface="Verdana" pitchFamily="34" charset="0"/>
                <a:cs typeface="+mn-cs"/>
              </a:rPr>
              <a:t>University of Nevada Las Vegas</a:t>
            </a:r>
          </a:p>
        </p:txBody>
      </p:sp>
      <p:sp>
        <p:nvSpPr>
          <p:cNvPr id="49162" name="Text Box 10"/>
          <p:cNvSpPr txBox="1">
            <a:spLocks noChangeArrowheads="1"/>
          </p:cNvSpPr>
          <p:nvPr userDrawn="1"/>
        </p:nvSpPr>
        <p:spPr bwMode="auto">
          <a:xfrm>
            <a:off x="5867400" y="533401"/>
            <a:ext cx="3276600" cy="246221"/>
          </a:xfrm>
          <a:prstGeom prst="rect">
            <a:avLst/>
          </a:prstGeom>
          <a:noFill/>
          <a:ln w="9525">
            <a:noFill/>
            <a:miter lim="800000"/>
            <a:headEnd/>
            <a:tailEnd/>
          </a:ln>
          <a:effectLst/>
        </p:spPr>
        <p:txBody>
          <a:bodyPr>
            <a:spAutoFit/>
          </a:bodyPr>
          <a:lstStyle/>
          <a:p>
            <a:pPr algn="r">
              <a:spcBef>
                <a:spcPct val="50000"/>
              </a:spcBef>
              <a:defRPr/>
            </a:pPr>
            <a:r>
              <a:rPr lang="en-US" sz="1000">
                <a:solidFill>
                  <a:srgbClr val="000000"/>
                </a:solidFill>
                <a:latin typeface="Verdana" pitchFamily="34" charset="0"/>
                <a:cs typeface="+mn-cs"/>
              </a:rPr>
              <a:t>Accounts Payable Department</a:t>
            </a:r>
          </a:p>
        </p:txBody>
      </p:sp>
      <p:sp>
        <p:nvSpPr>
          <p:cNvPr id="49163" name="Text Box 11"/>
          <p:cNvSpPr txBox="1">
            <a:spLocks noChangeArrowheads="1"/>
          </p:cNvSpPr>
          <p:nvPr userDrawn="1"/>
        </p:nvSpPr>
        <p:spPr bwMode="auto">
          <a:xfrm>
            <a:off x="0" y="0"/>
            <a:ext cx="2514600" cy="461665"/>
          </a:xfrm>
          <a:prstGeom prst="rect">
            <a:avLst/>
          </a:prstGeom>
          <a:noFill/>
          <a:ln w="9525">
            <a:noFill/>
            <a:miter lim="800000"/>
            <a:headEnd/>
            <a:tailEnd/>
          </a:ln>
          <a:effectLst/>
        </p:spPr>
        <p:txBody>
          <a:bodyPr>
            <a:spAutoFit/>
          </a:bodyPr>
          <a:lstStyle/>
          <a:p>
            <a:pPr>
              <a:spcBef>
                <a:spcPct val="50000"/>
              </a:spcBef>
              <a:defRPr/>
            </a:pPr>
            <a:r>
              <a:rPr lang="en-US" sz="2400" b="1">
                <a:solidFill>
                  <a:srgbClr val="FFFFFF"/>
                </a:solidFill>
                <a:latin typeface="Verdana" pitchFamily="34" charset="0"/>
                <a:cs typeface="+mn-cs"/>
              </a:rPr>
              <a:t>UNLV</a:t>
            </a:r>
          </a:p>
        </p:txBody>
      </p:sp>
      <p:sp>
        <p:nvSpPr>
          <p:cNvPr id="49164" name="Text Box 12"/>
          <p:cNvSpPr txBox="1">
            <a:spLocks noChangeArrowheads="1"/>
          </p:cNvSpPr>
          <p:nvPr userDrawn="1"/>
        </p:nvSpPr>
        <p:spPr bwMode="auto">
          <a:xfrm>
            <a:off x="4114800" y="0"/>
            <a:ext cx="5029200" cy="338554"/>
          </a:xfrm>
          <a:prstGeom prst="rect">
            <a:avLst/>
          </a:prstGeom>
          <a:noFill/>
          <a:ln w="9525">
            <a:noFill/>
            <a:miter lim="800000"/>
            <a:headEnd/>
            <a:tailEnd/>
          </a:ln>
          <a:effectLst/>
        </p:spPr>
        <p:txBody>
          <a:bodyPr>
            <a:spAutoFit/>
          </a:bodyPr>
          <a:lstStyle/>
          <a:p>
            <a:pPr algn="r">
              <a:spcBef>
                <a:spcPct val="50000"/>
              </a:spcBef>
              <a:defRPr/>
            </a:pPr>
            <a:r>
              <a:rPr lang="en-US" sz="1600" b="1">
                <a:solidFill>
                  <a:srgbClr val="FFFFFF"/>
                </a:solidFill>
                <a:latin typeface="Verdana" pitchFamily="34" charset="0"/>
                <a:cs typeface="+mn-cs"/>
              </a:rPr>
              <a:t>Controller’s Office</a:t>
            </a:r>
          </a:p>
        </p:txBody>
      </p:sp>
    </p:spTree>
    <p:extLst>
      <p:ext uri="{BB962C8B-B14F-4D97-AF65-F5344CB8AC3E}">
        <p14:creationId xmlns:p14="http://schemas.microsoft.com/office/powerpoint/2010/main" val="2422438907"/>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762000"/>
          </a:xfrm>
          <a:prstGeom prst="rect">
            <a:avLst/>
          </a:prstGeom>
          <a:solidFill>
            <a:schemeClr val="tx1"/>
          </a:solidFill>
          <a:ln w="9525">
            <a:solidFill>
              <a:schemeClr val="tx1"/>
            </a:solidFill>
            <a:miter lim="800000"/>
            <a:headEnd/>
            <a:tailEnd/>
          </a:ln>
        </p:spPr>
        <p:txBody>
          <a:bodyPr wrap="none" anchor="ctr"/>
          <a:lstStyle/>
          <a:p>
            <a:endParaRPr lang="en-US" dirty="0"/>
          </a:p>
        </p:txBody>
      </p:sp>
      <p:sp>
        <p:nvSpPr>
          <p:cNvPr id="9219" name="Rectangle 3"/>
          <p:cNvSpPr>
            <a:spLocks noChangeArrowheads="1"/>
          </p:cNvSpPr>
          <p:nvPr/>
        </p:nvSpPr>
        <p:spPr bwMode="auto">
          <a:xfrm>
            <a:off x="0" y="457200"/>
            <a:ext cx="9144000" cy="304800"/>
          </a:xfrm>
          <a:prstGeom prst="rect">
            <a:avLst/>
          </a:prstGeom>
          <a:solidFill>
            <a:srgbClr val="FF0000"/>
          </a:solidFill>
          <a:ln w="9525">
            <a:solidFill>
              <a:schemeClr val="tx1"/>
            </a:solidFill>
            <a:miter lim="800000"/>
            <a:headEnd/>
            <a:tailEnd/>
          </a:ln>
        </p:spPr>
        <p:txBody>
          <a:bodyPr wrap="none" anchor="ctr"/>
          <a:lstStyle/>
          <a:p>
            <a:endParaRPr lang="en-US" dirty="0"/>
          </a:p>
        </p:txBody>
      </p:sp>
      <p:sp>
        <p:nvSpPr>
          <p:cNvPr id="9220" name="Text Box 4"/>
          <p:cNvSpPr txBox="1">
            <a:spLocks noChangeArrowheads="1"/>
          </p:cNvSpPr>
          <p:nvPr/>
        </p:nvSpPr>
        <p:spPr bwMode="auto">
          <a:xfrm>
            <a:off x="0" y="525463"/>
            <a:ext cx="3124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latin typeface="Verdana" pitchFamily="34" charset="0"/>
              </a:rPr>
              <a:t>University of Nevada Las Vegas</a:t>
            </a:r>
          </a:p>
        </p:txBody>
      </p:sp>
      <p:sp>
        <p:nvSpPr>
          <p:cNvPr id="9221" name="Text Box 5"/>
          <p:cNvSpPr txBox="1">
            <a:spLocks noChangeArrowheads="1"/>
          </p:cNvSpPr>
          <p:nvPr/>
        </p:nvSpPr>
        <p:spPr bwMode="auto">
          <a:xfrm>
            <a:off x="5867400" y="533400"/>
            <a:ext cx="3276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Verdana" pitchFamily="34" charset="0"/>
              </a:rPr>
              <a:t>Accounts Payable Department</a:t>
            </a:r>
          </a:p>
        </p:txBody>
      </p:sp>
      <p:sp>
        <p:nvSpPr>
          <p:cNvPr id="9222" name="Text Box 6"/>
          <p:cNvSpPr txBox="1">
            <a:spLocks noChangeArrowheads="1"/>
          </p:cNvSpPr>
          <p:nvPr/>
        </p:nvSpPr>
        <p:spPr bwMode="auto">
          <a:xfrm>
            <a:off x="0" y="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chemeClr val="bg1"/>
                </a:solidFill>
                <a:latin typeface="Verdana" pitchFamily="34" charset="0"/>
              </a:rPr>
              <a:t>UNLV</a:t>
            </a:r>
          </a:p>
        </p:txBody>
      </p:sp>
      <p:sp>
        <p:nvSpPr>
          <p:cNvPr id="9223" name="Text Box 7"/>
          <p:cNvSpPr txBox="1">
            <a:spLocks noChangeArrowheads="1"/>
          </p:cNvSpPr>
          <p:nvPr/>
        </p:nvSpPr>
        <p:spPr bwMode="auto">
          <a:xfrm>
            <a:off x="4114800" y="0"/>
            <a:ext cx="502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600" b="1" dirty="0">
                <a:solidFill>
                  <a:schemeClr val="bg1"/>
                </a:solidFill>
                <a:latin typeface="Verdana" pitchFamily="34" charset="0"/>
              </a:rPr>
              <a:t>Controller’s Office</a:t>
            </a:r>
          </a:p>
        </p:txBody>
      </p:sp>
      <p:sp>
        <p:nvSpPr>
          <p:cNvPr id="9224" name="Text Box 8"/>
          <p:cNvSpPr txBox="1">
            <a:spLocks noChangeArrowheads="1"/>
          </p:cNvSpPr>
          <p:nvPr/>
        </p:nvSpPr>
        <p:spPr bwMode="auto">
          <a:xfrm flipV="1">
            <a:off x="2514600" y="160338"/>
            <a:ext cx="6400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400" b="1" dirty="0">
                <a:latin typeface="Tahoma" pitchFamily="34" charset="0"/>
              </a:rPr>
              <a:t> 	</a:t>
            </a:r>
            <a:endParaRPr lang="en-US" sz="5400" b="1" dirty="0"/>
          </a:p>
        </p:txBody>
      </p:sp>
      <p:sp>
        <p:nvSpPr>
          <p:cNvPr id="2057" name="Rectangle 9"/>
          <p:cNvSpPr>
            <a:spLocks noGrp="1" noChangeArrowheads="1"/>
          </p:cNvSpPr>
          <p:nvPr>
            <p:ph type="subTitle" idx="1"/>
          </p:nvPr>
        </p:nvSpPr>
        <p:spPr>
          <a:xfrm>
            <a:off x="2819400" y="914400"/>
            <a:ext cx="6248400" cy="5867400"/>
          </a:xfrm>
        </p:spPr>
        <p:txBody>
          <a:bodyPr>
            <a:normAutofit lnSpcReduction="10000"/>
          </a:bodyPr>
          <a:lstStyle/>
          <a:p>
            <a:pPr marR="0"/>
            <a:endParaRPr lang="en-US" b="1" dirty="0" smtClean="0">
              <a:latin typeface="Tahoma" pitchFamily="34" charset="0"/>
            </a:endParaRPr>
          </a:p>
          <a:p>
            <a:pPr marR="0" algn="ctr"/>
            <a:r>
              <a:rPr lang="en-US" sz="4400" b="1" dirty="0" smtClean="0">
                <a:solidFill>
                  <a:schemeClr val="tx1"/>
                </a:solidFill>
                <a:effectLst>
                  <a:outerShdw blurRad="38100" dist="38100" dir="2700000" algn="tl">
                    <a:srgbClr val="000000">
                      <a:alpha val="43137"/>
                    </a:srgbClr>
                  </a:outerShdw>
                </a:effectLst>
                <a:latin typeface="Arial (Headings)"/>
                <a:cs typeface="Tahoma" pitchFamily="34" charset="0"/>
              </a:rPr>
              <a:t>Welcome to </a:t>
            </a:r>
          </a:p>
          <a:p>
            <a:pPr marR="0" algn="ctr"/>
            <a:r>
              <a:rPr lang="en-US" sz="4400" b="1" dirty="0" smtClean="0">
                <a:solidFill>
                  <a:schemeClr val="tx1"/>
                </a:solidFill>
                <a:effectLst>
                  <a:outerShdw blurRad="38100" dist="38100" dir="2700000" algn="tl">
                    <a:srgbClr val="000000">
                      <a:alpha val="43137"/>
                    </a:srgbClr>
                  </a:outerShdw>
                </a:effectLst>
                <a:latin typeface="Arial (Headings)"/>
                <a:cs typeface="Tahoma" pitchFamily="34" charset="0"/>
              </a:rPr>
              <a:t>Accounts Payable Training</a:t>
            </a:r>
          </a:p>
          <a:p>
            <a:pPr marR="0"/>
            <a:r>
              <a:rPr lang="en-US" sz="3600" b="1" dirty="0" smtClean="0">
                <a:solidFill>
                  <a:schemeClr val="tx1"/>
                </a:solidFill>
                <a:latin typeface="Comic Sans MS" pitchFamily="66" charset="0"/>
                <a:cs typeface="Tahoma" pitchFamily="34" charset="0"/>
              </a:rPr>
              <a:t>   </a:t>
            </a:r>
            <a:endParaRPr lang="en-US" sz="2400" b="1" dirty="0" smtClean="0">
              <a:solidFill>
                <a:schemeClr val="tx1"/>
              </a:solidFill>
            </a:endParaRPr>
          </a:p>
          <a:p>
            <a:pPr marR="0" algn="ctr"/>
            <a:r>
              <a:rPr lang="en-US" sz="2400" b="1" dirty="0" smtClean="0">
                <a:solidFill>
                  <a:schemeClr val="accent2"/>
                </a:solidFill>
                <a:effectLst>
                  <a:outerShdw blurRad="38100" dist="38100" dir="2700000" algn="tl">
                    <a:srgbClr val="000000">
                      <a:alpha val="43137"/>
                    </a:srgbClr>
                  </a:outerShdw>
                </a:effectLst>
                <a:latin typeface="Arial (Body)"/>
              </a:rPr>
              <a:t>Presented by:</a:t>
            </a:r>
          </a:p>
          <a:p>
            <a:pPr marR="0"/>
            <a:endParaRPr lang="en-US" sz="2400" b="1" dirty="0" smtClean="0">
              <a:solidFill>
                <a:schemeClr val="tx1"/>
              </a:solidFill>
              <a:effectLst>
                <a:outerShdw blurRad="38100" dist="38100" dir="2700000" algn="tl">
                  <a:srgbClr val="000000">
                    <a:alpha val="43137"/>
                  </a:srgbClr>
                </a:outerShdw>
              </a:effectLst>
              <a:latin typeface="Arial (Body)"/>
            </a:endParaRPr>
          </a:p>
          <a:p>
            <a:pPr marR="0" algn="ctr"/>
            <a:r>
              <a:rPr lang="en-US" sz="2400" b="1" dirty="0" smtClean="0">
                <a:solidFill>
                  <a:schemeClr val="tx1"/>
                </a:solidFill>
                <a:effectLst>
                  <a:outerShdw blurRad="38100" dist="38100" dir="2700000" algn="tl">
                    <a:srgbClr val="000000">
                      <a:alpha val="43137"/>
                    </a:srgbClr>
                  </a:outerShdw>
                </a:effectLst>
                <a:latin typeface="Arial (Body)"/>
              </a:rPr>
              <a:t>Accounts Payable   </a:t>
            </a:r>
          </a:p>
          <a:p>
            <a:pPr marR="0"/>
            <a:endParaRPr lang="en-US" sz="2400" b="1" dirty="0" smtClean="0">
              <a:latin typeface="Tahoma" pitchFamily="34" charset="0"/>
            </a:endParaRPr>
          </a:p>
          <a:p>
            <a:pPr marR="0"/>
            <a:endParaRPr lang="en-US" sz="2400" b="1" dirty="0" smtClean="0">
              <a:latin typeface="Tahoma" pitchFamily="34" charset="0"/>
            </a:endParaRPr>
          </a:p>
          <a:p>
            <a:pPr marR="0"/>
            <a:endParaRPr lang="en-US" sz="2400" b="1" dirty="0" smtClean="0">
              <a:latin typeface="Tahoma" pitchFamily="34" charset="0"/>
            </a:endParaRPr>
          </a:p>
          <a:p>
            <a:pPr marR="0"/>
            <a:endParaRPr lang="en-US" sz="2400" b="1" dirty="0" smtClean="0">
              <a:latin typeface="Tahoma" pitchFamily="34" charset="0"/>
            </a:endParaRPr>
          </a:p>
          <a:p>
            <a:pPr marR="0" algn="ctr"/>
            <a:r>
              <a:rPr lang="en-US" sz="1200" b="1" dirty="0" smtClean="0">
                <a:latin typeface="Tahoma" pitchFamily="34" charset="0"/>
              </a:rPr>
              <a:t>UPDATED 09/25/14</a:t>
            </a:r>
          </a:p>
        </p:txBody>
      </p:sp>
      <p:pic>
        <p:nvPicPr>
          <p:cNvPr id="9226" name="Picture 10" descr="j01490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24384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1" descr="j03096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57800"/>
            <a:ext cx="24384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2" descr="j03096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86000"/>
            <a:ext cx="243840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13" descr="j017842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914400"/>
            <a:ext cx="24384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9144000" cy="457200"/>
          </a:xfrm>
          <a:prstGeom prst="rect">
            <a:avLst/>
          </a:prstGeom>
          <a:solidFill>
            <a:schemeClr val="tx1"/>
          </a:solidFill>
          <a:ln w="9525">
            <a:solidFill>
              <a:schemeClr val="tx1"/>
            </a:solidFill>
            <a:miter lim="800000"/>
            <a:headEnd/>
            <a:tailEnd/>
          </a:ln>
        </p:spPr>
        <p:txBody>
          <a:bodyPr wrap="none" anchor="ctr"/>
          <a:lstStyle/>
          <a:p>
            <a:endParaRPr lang="en-US" dirty="0"/>
          </a:p>
        </p:txBody>
      </p:sp>
      <p:sp>
        <p:nvSpPr>
          <p:cNvPr id="28675" name="Rectangle 3"/>
          <p:cNvSpPr>
            <a:spLocks noChangeArrowheads="1"/>
          </p:cNvSpPr>
          <p:nvPr/>
        </p:nvSpPr>
        <p:spPr bwMode="auto">
          <a:xfrm>
            <a:off x="0" y="457200"/>
            <a:ext cx="9144000" cy="304800"/>
          </a:xfrm>
          <a:prstGeom prst="rect">
            <a:avLst/>
          </a:prstGeom>
          <a:solidFill>
            <a:srgbClr val="FF0000"/>
          </a:solidFill>
          <a:ln w="9525">
            <a:solidFill>
              <a:schemeClr val="tx1"/>
            </a:solidFill>
            <a:miter lim="800000"/>
            <a:headEnd/>
            <a:tailEnd/>
          </a:ln>
        </p:spPr>
        <p:txBody>
          <a:bodyPr wrap="none" anchor="ctr"/>
          <a:lstStyle/>
          <a:p>
            <a:endParaRPr lang="en-US" dirty="0"/>
          </a:p>
        </p:txBody>
      </p:sp>
      <p:sp>
        <p:nvSpPr>
          <p:cNvPr id="28676" name="Text Box 4"/>
          <p:cNvSpPr txBox="1">
            <a:spLocks noChangeArrowheads="1"/>
          </p:cNvSpPr>
          <p:nvPr/>
        </p:nvSpPr>
        <p:spPr bwMode="auto">
          <a:xfrm>
            <a:off x="0" y="525463"/>
            <a:ext cx="3124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latin typeface="Verdana" pitchFamily="34" charset="0"/>
              </a:rPr>
              <a:t>University of Nevada Las Vegas</a:t>
            </a:r>
          </a:p>
        </p:txBody>
      </p:sp>
      <p:sp>
        <p:nvSpPr>
          <p:cNvPr id="28677" name="Text Box 5"/>
          <p:cNvSpPr txBox="1">
            <a:spLocks noChangeArrowheads="1"/>
          </p:cNvSpPr>
          <p:nvPr/>
        </p:nvSpPr>
        <p:spPr bwMode="auto">
          <a:xfrm>
            <a:off x="5867400" y="533400"/>
            <a:ext cx="3276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Verdana" pitchFamily="34" charset="0"/>
              </a:rPr>
              <a:t>Accounts Payable Department</a:t>
            </a:r>
          </a:p>
        </p:txBody>
      </p:sp>
      <p:sp>
        <p:nvSpPr>
          <p:cNvPr id="28678" name="Rectangle 6"/>
          <p:cNvSpPr>
            <a:spLocks noChangeArrowheads="1"/>
          </p:cNvSpPr>
          <p:nvPr/>
        </p:nvSpPr>
        <p:spPr bwMode="auto">
          <a:xfrm>
            <a:off x="0" y="22860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 typeface="Wingdings" pitchFamily="2" charset="2"/>
              <a:buNone/>
            </a:pPr>
            <a:endParaRPr lang="en-US" sz="2800" dirty="0"/>
          </a:p>
          <a:p>
            <a:pPr marL="342900" indent="-342900">
              <a:buFont typeface="Wingdings" pitchFamily="2" charset="2"/>
              <a:buChar char="v"/>
            </a:pPr>
            <a:endParaRPr lang="en-US" sz="1000" dirty="0"/>
          </a:p>
          <a:p>
            <a:pPr marL="2057400" lvl="4" indent="-228600">
              <a:spcBef>
                <a:spcPct val="20000"/>
              </a:spcBef>
            </a:pPr>
            <a:endParaRPr lang="en-US" sz="2800" dirty="0"/>
          </a:p>
        </p:txBody>
      </p:sp>
      <p:sp>
        <p:nvSpPr>
          <p:cNvPr id="21511" name="Rectangle 7"/>
          <p:cNvSpPr>
            <a:spLocks noChangeArrowheads="1"/>
          </p:cNvSpPr>
          <p:nvPr/>
        </p:nvSpPr>
        <p:spPr bwMode="auto">
          <a:xfrm>
            <a:off x="1676400" y="914400"/>
            <a:ext cx="7162800" cy="990600"/>
          </a:xfrm>
          <a:prstGeom prst="rect">
            <a:avLst/>
          </a:prstGeom>
          <a:noFill/>
          <a:ln w="9525">
            <a:noFill/>
            <a:miter lim="800000"/>
            <a:headEnd/>
            <a:tailEnd/>
          </a:ln>
        </p:spPr>
        <p:txBody>
          <a:bodyPr anchor="ctr"/>
          <a:lstStyle/>
          <a:p>
            <a:pPr algn="ctr">
              <a:defRPr/>
            </a:pPr>
            <a:endParaRPr lang="en-US" sz="4400" b="1" dirty="0">
              <a:latin typeface="+mj-lt"/>
              <a:cs typeface="+mn-cs"/>
            </a:endParaRPr>
          </a:p>
        </p:txBody>
      </p:sp>
      <p:sp>
        <p:nvSpPr>
          <p:cNvPr id="28680" name="Text Box 8"/>
          <p:cNvSpPr txBox="1">
            <a:spLocks noChangeArrowheads="1"/>
          </p:cNvSpPr>
          <p:nvPr/>
        </p:nvSpPr>
        <p:spPr bwMode="auto">
          <a:xfrm>
            <a:off x="0" y="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chemeClr val="bg1"/>
                </a:solidFill>
                <a:latin typeface="Verdana" pitchFamily="34" charset="0"/>
              </a:rPr>
              <a:t>UNLV</a:t>
            </a:r>
          </a:p>
        </p:txBody>
      </p:sp>
      <p:sp>
        <p:nvSpPr>
          <p:cNvPr id="28681" name="Text Box 9"/>
          <p:cNvSpPr txBox="1">
            <a:spLocks noChangeArrowheads="1"/>
          </p:cNvSpPr>
          <p:nvPr/>
        </p:nvSpPr>
        <p:spPr bwMode="auto">
          <a:xfrm>
            <a:off x="4114800" y="0"/>
            <a:ext cx="502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600" b="1" dirty="0">
                <a:solidFill>
                  <a:schemeClr val="bg1"/>
                </a:solidFill>
                <a:latin typeface="Verdana" pitchFamily="34" charset="0"/>
              </a:rPr>
              <a:t>Controller’s Office</a:t>
            </a:r>
          </a:p>
        </p:txBody>
      </p:sp>
      <p:sp>
        <p:nvSpPr>
          <p:cNvPr id="2" name="Title 1"/>
          <p:cNvSpPr>
            <a:spLocks noGrp="1"/>
          </p:cNvSpPr>
          <p:nvPr>
            <p:ph type="title"/>
          </p:nvPr>
        </p:nvSpPr>
        <p:spPr>
          <a:xfrm>
            <a:off x="457200" y="762000"/>
            <a:ext cx="8229600" cy="655638"/>
          </a:xfrm>
        </p:spPr>
        <p:txBody>
          <a:bodyPr/>
          <a:lstStyle/>
          <a:p>
            <a:r>
              <a:rPr lang="en-US" b="1" dirty="0" smtClean="0"/>
              <a:t>Paying Vendor Invoices (cont)</a:t>
            </a:r>
            <a:endParaRPr lang="en-US" b="1" dirty="0"/>
          </a:p>
        </p:txBody>
      </p:sp>
      <p:sp>
        <p:nvSpPr>
          <p:cNvPr id="3" name="Content Placeholder 2"/>
          <p:cNvSpPr>
            <a:spLocks noGrp="1"/>
          </p:cNvSpPr>
          <p:nvPr>
            <p:ph idx="1"/>
          </p:nvPr>
        </p:nvSpPr>
        <p:spPr>
          <a:xfrm>
            <a:off x="0" y="1600201"/>
            <a:ext cx="9144000" cy="5257799"/>
          </a:xfrm>
        </p:spPr>
        <p:txBody>
          <a:bodyPr/>
          <a:lstStyle/>
          <a:p>
            <a:pPr marL="0" indent="0">
              <a:buNone/>
            </a:pPr>
            <a:r>
              <a:rPr lang="en-US" sz="2400" dirty="0" smtClean="0"/>
              <a:t>To pay an invoice to a vendor, send the approved invoice to Accounts Payable.  AP will verify the following:</a:t>
            </a:r>
          </a:p>
          <a:p>
            <a:pPr lvl="1">
              <a:buFont typeface="Wingdings" pitchFamily="2" charset="2"/>
              <a:buChar char="q"/>
            </a:pPr>
            <a:r>
              <a:rPr lang="en-US" sz="2400" dirty="0" smtClean="0"/>
              <a:t>The invoice must be approved by the department with a signature.</a:t>
            </a:r>
          </a:p>
          <a:p>
            <a:pPr lvl="1">
              <a:buFont typeface="Wingdings" pitchFamily="2" charset="2"/>
              <a:buChar char="q"/>
            </a:pPr>
            <a:r>
              <a:rPr lang="en-US" sz="2400" dirty="0" smtClean="0"/>
              <a:t>The PO information</a:t>
            </a:r>
          </a:p>
          <a:p>
            <a:pPr lvl="2">
              <a:buFont typeface="Wingdings" pitchFamily="2" charset="2"/>
              <a:buChar char="q"/>
            </a:pPr>
            <a:r>
              <a:rPr lang="en-US" sz="1800" dirty="0" smtClean="0"/>
              <a:t>PO number</a:t>
            </a:r>
          </a:p>
          <a:p>
            <a:pPr lvl="2">
              <a:buFont typeface="Wingdings" pitchFamily="2" charset="2"/>
              <a:buChar char="q"/>
            </a:pPr>
            <a:r>
              <a:rPr lang="en-US" sz="1800" dirty="0" smtClean="0"/>
              <a:t>Line number to pay from in PO</a:t>
            </a:r>
          </a:p>
          <a:p>
            <a:pPr lvl="2">
              <a:buFont typeface="Wingdings" pitchFamily="2" charset="2"/>
              <a:buChar char="q"/>
            </a:pPr>
            <a:r>
              <a:rPr lang="en-US" sz="1800" dirty="0" smtClean="0"/>
              <a:t>Amount to pay. (Only current charges, not balance due)</a:t>
            </a:r>
          </a:p>
          <a:p>
            <a:pPr lvl="1">
              <a:buFont typeface="Wingdings" pitchFamily="2" charset="2"/>
              <a:buChar char="q"/>
            </a:pPr>
            <a:r>
              <a:rPr lang="en-US" sz="2400" dirty="0" smtClean="0"/>
              <a:t>The invoice submitted is not a statement.</a:t>
            </a:r>
          </a:p>
          <a:p>
            <a:pPr lvl="1">
              <a:buFont typeface="Wingdings" pitchFamily="2" charset="2"/>
              <a:buChar char="q"/>
            </a:pPr>
            <a:r>
              <a:rPr lang="en-US" sz="2400" dirty="0" smtClean="0"/>
              <a:t>Whether partial or final payments are being made against the PO.</a:t>
            </a:r>
          </a:p>
          <a:p>
            <a:pPr marL="0" indent="0">
              <a:buNone/>
            </a:pPr>
            <a:r>
              <a:rPr lang="en-US" sz="2000" b="1" i="1" dirty="0" smtClean="0">
                <a:solidFill>
                  <a:srgbClr val="FF0000"/>
                </a:solidFill>
              </a:rPr>
              <a:t>If goods or services were provided to UNLV, where we have been invoiced for those goods and services but there is no PO number…</a:t>
            </a:r>
          </a:p>
        </p:txBody>
      </p:sp>
    </p:spTree>
    <p:extLst>
      <p:ext uri="{BB962C8B-B14F-4D97-AF65-F5344CB8AC3E}">
        <p14:creationId xmlns:p14="http://schemas.microsoft.com/office/powerpoint/2010/main" val="2633946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457200"/>
          </a:xfrm>
          <a:prstGeom prst="rect">
            <a:avLst/>
          </a:prstGeom>
          <a:solidFill>
            <a:schemeClr val="tx1"/>
          </a:solidFill>
          <a:ln w="9525">
            <a:solidFill>
              <a:schemeClr val="tx1"/>
            </a:solidFill>
            <a:miter lim="800000"/>
            <a:headEnd/>
            <a:tailEnd/>
          </a:ln>
        </p:spPr>
        <p:txBody>
          <a:bodyPr wrap="none" anchor="ctr"/>
          <a:lstStyle/>
          <a:p>
            <a:endParaRPr lang="en-US" dirty="0"/>
          </a:p>
        </p:txBody>
      </p:sp>
      <p:sp>
        <p:nvSpPr>
          <p:cNvPr id="22531" name="Rectangle 3"/>
          <p:cNvSpPr>
            <a:spLocks noChangeArrowheads="1"/>
          </p:cNvSpPr>
          <p:nvPr/>
        </p:nvSpPr>
        <p:spPr bwMode="auto">
          <a:xfrm>
            <a:off x="0" y="457200"/>
            <a:ext cx="9144000" cy="304800"/>
          </a:xfrm>
          <a:prstGeom prst="rect">
            <a:avLst/>
          </a:prstGeom>
          <a:solidFill>
            <a:srgbClr val="FF0000"/>
          </a:solidFill>
          <a:ln w="9525">
            <a:solidFill>
              <a:schemeClr val="tx1"/>
            </a:solidFill>
            <a:miter lim="800000"/>
            <a:headEnd/>
            <a:tailEnd/>
          </a:ln>
        </p:spPr>
        <p:txBody>
          <a:bodyPr wrap="none" anchor="ctr"/>
          <a:lstStyle/>
          <a:p>
            <a:endParaRPr lang="en-US" dirty="0"/>
          </a:p>
        </p:txBody>
      </p:sp>
      <p:sp>
        <p:nvSpPr>
          <p:cNvPr id="22532" name="Text Box 4"/>
          <p:cNvSpPr txBox="1">
            <a:spLocks noChangeArrowheads="1"/>
          </p:cNvSpPr>
          <p:nvPr/>
        </p:nvSpPr>
        <p:spPr bwMode="auto">
          <a:xfrm>
            <a:off x="0" y="525463"/>
            <a:ext cx="3124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latin typeface="Verdana" pitchFamily="34" charset="0"/>
              </a:rPr>
              <a:t>University of Nevada Las Vegas</a:t>
            </a:r>
          </a:p>
        </p:txBody>
      </p:sp>
      <p:sp>
        <p:nvSpPr>
          <p:cNvPr id="22533" name="Text Box 5"/>
          <p:cNvSpPr txBox="1">
            <a:spLocks noChangeArrowheads="1"/>
          </p:cNvSpPr>
          <p:nvPr/>
        </p:nvSpPr>
        <p:spPr bwMode="auto">
          <a:xfrm>
            <a:off x="5867400" y="533400"/>
            <a:ext cx="3276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Verdana" pitchFamily="34" charset="0"/>
              </a:rPr>
              <a:t>Accounts Payable Department</a:t>
            </a:r>
          </a:p>
        </p:txBody>
      </p:sp>
      <p:sp>
        <p:nvSpPr>
          <p:cNvPr id="22534" name="Rectangle 6"/>
          <p:cNvSpPr>
            <a:spLocks noChangeArrowheads="1"/>
          </p:cNvSpPr>
          <p:nvPr/>
        </p:nvSpPr>
        <p:spPr bwMode="auto">
          <a:xfrm>
            <a:off x="228600" y="2133600"/>
            <a:ext cx="8610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endParaRPr lang="en-US" sz="2000" dirty="0"/>
          </a:p>
        </p:txBody>
      </p:sp>
      <p:sp>
        <p:nvSpPr>
          <p:cNvPr id="22535" name="Rectangle 7"/>
          <p:cNvSpPr>
            <a:spLocks noChangeArrowheads="1"/>
          </p:cNvSpPr>
          <p:nvPr/>
        </p:nvSpPr>
        <p:spPr bwMode="auto">
          <a:xfrm>
            <a:off x="2895600" y="838200"/>
            <a:ext cx="5867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000" dirty="0">
              <a:latin typeface="Verdana" pitchFamily="34" charset="0"/>
            </a:endParaRPr>
          </a:p>
        </p:txBody>
      </p:sp>
      <p:sp>
        <p:nvSpPr>
          <p:cNvPr id="22536" name="Text Box 8"/>
          <p:cNvSpPr txBox="1">
            <a:spLocks noChangeArrowheads="1"/>
          </p:cNvSpPr>
          <p:nvPr/>
        </p:nvSpPr>
        <p:spPr bwMode="auto">
          <a:xfrm>
            <a:off x="0" y="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chemeClr val="bg1"/>
                </a:solidFill>
                <a:latin typeface="Verdana" pitchFamily="34" charset="0"/>
              </a:rPr>
              <a:t>UNLV</a:t>
            </a:r>
          </a:p>
        </p:txBody>
      </p:sp>
      <p:sp>
        <p:nvSpPr>
          <p:cNvPr id="22537" name="Text Box 9"/>
          <p:cNvSpPr txBox="1">
            <a:spLocks noChangeArrowheads="1"/>
          </p:cNvSpPr>
          <p:nvPr/>
        </p:nvSpPr>
        <p:spPr bwMode="auto">
          <a:xfrm>
            <a:off x="4114800" y="0"/>
            <a:ext cx="502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600" b="1" dirty="0">
                <a:solidFill>
                  <a:schemeClr val="bg1"/>
                </a:solidFill>
                <a:latin typeface="Verdana" pitchFamily="34" charset="0"/>
              </a:rPr>
              <a:t>Controller’s Office</a:t>
            </a:r>
          </a:p>
        </p:txBody>
      </p:sp>
      <p:sp>
        <p:nvSpPr>
          <p:cNvPr id="22538" name="Rectangle 11"/>
          <p:cNvSpPr>
            <a:spLocks noGrp="1" noChangeArrowheads="1"/>
          </p:cNvSpPr>
          <p:nvPr>
            <p:ph idx="1"/>
          </p:nvPr>
        </p:nvSpPr>
        <p:spPr>
          <a:xfrm>
            <a:off x="0" y="2133600"/>
            <a:ext cx="9144000" cy="4724400"/>
          </a:xfrm>
        </p:spPr>
        <p:txBody>
          <a:bodyPr/>
          <a:lstStyle/>
          <a:p>
            <a:pPr>
              <a:lnSpc>
                <a:spcPct val="90000"/>
              </a:lnSpc>
            </a:pPr>
            <a:r>
              <a:rPr lang="en-US" sz="2400" dirty="0" smtClean="0">
                <a:latin typeface="Arial (Body)"/>
              </a:rPr>
              <a:t>All goods or services from vendors </a:t>
            </a:r>
            <a:r>
              <a:rPr lang="en-US" sz="2400" b="1" u="sng" dirty="0" smtClean="0">
                <a:latin typeface="Arial (Body)"/>
              </a:rPr>
              <a:t>should</a:t>
            </a:r>
            <a:r>
              <a:rPr lang="en-US" sz="2400" dirty="0" smtClean="0">
                <a:latin typeface="Arial (Body)"/>
              </a:rPr>
              <a:t> be requisitioned through the Purchasing Department with a RX.</a:t>
            </a:r>
          </a:p>
          <a:p>
            <a:pPr>
              <a:lnSpc>
                <a:spcPct val="90000"/>
              </a:lnSpc>
            </a:pPr>
            <a:r>
              <a:rPr lang="en-US" sz="2400" dirty="0" smtClean="0">
                <a:latin typeface="Arial (Body)"/>
              </a:rPr>
              <a:t>If a RX was not submitted before a purchase and an invoice needs to be paid, it is considered an “</a:t>
            </a:r>
            <a:r>
              <a:rPr lang="en-US" sz="2400" u="sng" dirty="0" smtClean="0">
                <a:latin typeface="Arial (Body)"/>
              </a:rPr>
              <a:t>After-the-Fact</a:t>
            </a:r>
            <a:r>
              <a:rPr lang="en-US" sz="2400" dirty="0" smtClean="0">
                <a:latin typeface="Arial (Body)"/>
              </a:rPr>
              <a:t>” purchase and will to be put on a payment voucher.</a:t>
            </a:r>
          </a:p>
          <a:p>
            <a:pPr>
              <a:lnSpc>
                <a:spcPct val="90000"/>
              </a:lnSpc>
            </a:pPr>
            <a:r>
              <a:rPr lang="en-US" sz="2400" dirty="0" smtClean="0">
                <a:latin typeface="Arial (Body)"/>
              </a:rPr>
              <a:t>Submit the PV to Accounts Payable with an explanation of why the purchase was not completed with an RX.</a:t>
            </a:r>
          </a:p>
          <a:p>
            <a:pPr>
              <a:lnSpc>
                <a:spcPct val="90000"/>
              </a:lnSpc>
            </a:pPr>
            <a:r>
              <a:rPr lang="en-US" sz="2400" dirty="0" smtClean="0">
                <a:latin typeface="Arial (Body)"/>
              </a:rPr>
              <a:t>The PV, and supporting documentation will be sent to purchasing for an “</a:t>
            </a:r>
            <a:r>
              <a:rPr lang="en-US" sz="2400" u="sng" dirty="0" smtClean="0">
                <a:latin typeface="Arial (Body)"/>
              </a:rPr>
              <a:t>After-the-Fact</a:t>
            </a:r>
            <a:r>
              <a:rPr lang="en-US" sz="2400" dirty="0" smtClean="0">
                <a:latin typeface="Arial (Body)"/>
              </a:rPr>
              <a:t>” approval.</a:t>
            </a:r>
          </a:p>
          <a:p>
            <a:pPr>
              <a:lnSpc>
                <a:spcPct val="90000"/>
              </a:lnSpc>
            </a:pPr>
            <a:r>
              <a:rPr lang="en-US" sz="2400" dirty="0" smtClean="0">
                <a:latin typeface="Arial (Body)"/>
              </a:rPr>
              <a:t>Once the purchase has been approved by Purchasing the approved PV will be keyed for payment by Accounts Payable.</a:t>
            </a:r>
          </a:p>
        </p:txBody>
      </p:sp>
      <p:sp>
        <p:nvSpPr>
          <p:cNvPr id="15370" name="Rectangle 10"/>
          <p:cNvSpPr>
            <a:spLocks noGrp="1" noChangeArrowheads="1"/>
          </p:cNvSpPr>
          <p:nvPr>
            <p:ph type="title"/>
          </p:nvPr>
        </p:nvSpPr>
        <p:spPr>
          <a:xfrm>
            <a:off x="1257300" y="762000"/>
            <a:ext cx="7734300" cy="838200"/>
          </a:xfrm>
        </p:spPr>
        <p:txBody>
          <a:bodyPr>
            <a:noAutofit/>
          </a:bodyPr>
          <a:lstStyle/>
          <a:p>
            <a:pPr fontAlgn="auto">
              <a:spcAft>
                <a:spcPts val="0"/>
              </a:spcAft>
              <a:defRPr/>
            </a:pPr>
            <a:r>
              <a:rPr lang="en-US" b="1" dirty="0" smtClean="0"/>
              <a:t>After the Fact Purchases</a:t>
            </a:r>
          </a:p>
        </p:txBody>
      </p:sp>
      <p:pic>
        <p:nvPicPr>
          <p:cNvPr id="22540" name="Picture 13" descr="MCj042813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62000"/>
            <a:ext cx="11953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9088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9144000" cy="457200"/>
          </a:xfrm>
          <a:prstGeom prst="rect">
            <a:avLst/>
          </a:prstGeom>
          <a:solidFill>
            <a:schemeClr val="tx1"/>
          </a:solidFill>
          <a:ln w="9525">
            <a:solidFill>
              <a:schemeClr val="tx1"/>
            </a:solidFill>
            <a:miter lim="800000"/>
            <a:headEnd/>
            <a:tailEnd/>
          </a:ln>
        </p:spPr>
        <p:txBody>
          <a:bodyPr wrap="none" anchor="ctr"/>
          <a:lstStyle/>
          <a:p>
            <a:endParaRPr lang="en-US" dirty="0"/>
          </a:p>
        </p:txBody>
      </p:sp>
      <p:sp>
        <p:nvSpPr>
          <p:cNvPr id="29699" name="Rectangle 3"/>
          <p:cNvSpPr>
            <a:spLocks noChangeArrowheads="1"/>
          </p:cNvSpPr>
          <p:nvPr/>
        </p:nvSpPr>
        <p:spPr bwMode="auto">
          <a:xfrm>
            <a:off x="0" y="457200"/>
            <a:ext cx="9144000" cy="304800"/>
          </a:xfrm>
          <a:prstGeom prst="rect">
            <a:avLst/>
          </a:prstGeom>
          <a:solidFill>
            <a:srgbClr val="FF0000"/>
          </a:solidFill>
          <a:ln w="9525">
            <a:solidFill>
              <a:schemeClr val="tx1"/>
            </a:solidFill>
            <a:miter lim="800000"/>
            <a:headEnd/>
            <a:tailEnd/>
          </a:ln>
        </p:spPr>
        <p:txBody>
          <a:bodyPr wrap="none" anchor="ctr"/>
          <a:lstStyle/>
          <a:p>
            <a:endParaRPr lang="en-US" dirty="0"/>
          </a:p>
        </p:txBody>
      </p:sp>
      <p:sp>
        <p:nvSpPr>
          <p:cNvPr id="29700" name="Text Box 4"/>
          <p:cNvSpPr txBox="1">
            <a:spLocks noChangeArrowheads="1"/>
          </p:cNvSpPr>
          <p:nvPr/>
        </p:nvSpPr>
        <p:spPr bwMode="auto">
          <a:xfrm>
            <a:off x="0" y="525463"/>
            <a:ext cx="3124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latin typeface="Verdana" pitchFamily="34" charset="0"/>
              </a:rPr>
              <a:t>University of Nevada Las Vegas</a:t>
            </a:r>
          </a:p>
        </p:txBody>
      </p:sp>
      <p:sp>
        <p:nvSpPr>
          <p:cNvPr id="29701" name="Text Box 5"/>
          <p:cNvSpPr txBox="1">
            <a:spLocks noChangeArrowheads="1"/>
          </p:cNvSpPr>
          <p:nvPr/>
        </p:nvSpPr>
        <p:spPr bwMode="auto">
          <a:xfrm>
            <a:off x="5867400" y="533400"/>
            <a:ext cx="3276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Verdana" pitchFamily="34" charset="0"/>
              </a:rPr>
              <a:t>Accounts Payable Department</a:t>
            </a:r>
          </a:p>
        </p:txBody>
      </p:sp>
      <p:sp>
        <p:nvSpPr>
          <p:cNvPr id="29702" name="Rectangle 6"/>
          <p:cNvSpPr>
            <a:spLocks noChangeArrowheads="1"/>
          </p:cNvSpPr>
          <p:nvPr/>
        </p:nvSpPr>
        <p:spPr bwMode="auto">
          <a:xfrm>
            <a:off x="457200" y="2362200"/>
            <a:ext cx="8686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057400" lvl="4" indent="-228600">
              <a:spcBef>
                <a:spcPct val="20000"/>
              </a:spcBef>
            </a:pPr>
            <a:r>
              <a:rPr lang="en-US" sz="2000" b="1" dirty="0"/>
              <a:t>						</a:t>
            </a:r>
          </a:p>
          <a:p>
            <a:pPr marL="457200" indent="-457200">
              <a:buFont typeface="Arial" pitchFamily="34" charset="0"/>
              <a:buChar char="•"/>
            </a:pPr>
            <a:r>
              <a:rPr lang="en-US" sz="2400" dirty="0">
                <a:latin typeface="Arial (Body)"/>
              </a:rPr>
              <a:t>All shipping of goods should be charged to UNLV’s FedEx account and facilitated through UNLV’s shipping and receiving department</a:t>
            </a:r>
            <a:r>
              <a:rPr lang="en-US" sz="2400" dirty="0" smtClean="0">
                <a:latin typeface="Arial (Body)"/>
              </a:rPr>
              <a:t>.</a:t>
            </a:r>
            <a:endParaRPr lang="en-US" sz="2400" dirty="0">
              <a:latin typeface="Arial (Body)"/>
            </a:endParaRPr>
          </a:p>
          <a:p>
            <a:pPr marL="457200" indent="-457200">
              <a:buFont typeface="Arial" pitchFamily="34" charset="0"/>
              <a:buChar char="•"/>
            </a:pPr>
            <a:r>
              <a:rPr lang="en-US" sz="2400" dirty="0">
                <a:latin typeface="Arial (Body)"/>
              </a:rPr>
              <a:t>Your vendors should be following instructions on your PO which indicate that all shipping to and from UNLV is charged to UNLV’s FedEx account</a:t>
            </a:r>
            <a:r>
              <a:rPr lang="en-US" sz="2400" dirty="0" smtClean="0">
                <a:latin typeface="Arial (Body)"/>
              </a:rPr>
              <a:t>.</a:t>
            </a:r>
            <a:endParaRPr lang="en-US" sz="2400" dirty="0">
              <a:latin typeface="Arial (Body)"/>
            </a:endParaRPr>
          </a:p>
          <a:p>
            <a:pPr marL="457200" indent="-457200">
              <a:buFont typeface="Arial" pitchFamily="34" charset="0"/>
              <a:buChar char="•"/>
            </a:pPr>
            <a:r>
              <a:rPr lang="en-US" sz="2400" dirty="0">
                <a:latin typeface="Arial (Body)"/>
              </a:rPr>
              <a:t>If shipping appears on your invoice, payment will be delayed as it must be routed to Mike Lawrence for further payment approval.</a:t>
            </a:r>
          </a:p>
          <a:p>
            <a:pPr marL="2057400" lvl="4" indent="-228600">
              <a:spcBef>
                <a:spcPct val="20000"/>
              </a:spcBef>
            </a:pPr>
            <a:endParaRPr lang="en-US" sz="2800" dirty="0"/>
          </a:p>
        </p:txBody>
      </p:sp>
      <p:sp>
        <p:nvSpPr>
          <p:cNvPr id="23559" name="Rectangle 7"/>
          <p:cNvSpPr>
            <a:spLocks noChangeArrowheads="1"/>
          </p:cNvSpPr>
          <p:nvPr/>
        </p:nvSpPr>
        <p:spPr bwMode="auto">
          <a:xfrm>
            <a:off x="2809874" y="914400"/>
            <a:ext cx="6029325" cy="990600"/>
          </a:xfrm>
          <a:prstGeom prst="rect">
            <a:avLst/>
          </a:prstGeom>
          <a:noFill/>
          <a:ln w="9525">
            <a:noFill/>
            <a:miter lim="800000"/>
            <a:headEnd/>
            <a:tailEnd/>
          </a:ln>
        </p:spPr>
        <p:txBody>
          <a:bodyPr anchor="ctr"/>
          <a:lstStyle/>
          <a:p>
            <a:pPr algn="ctr">
              <a:defRPr/>
            </a:pPr>
            <a:r>
              <a:rPr lang="en-US" sz="4400" b="1" dirty="0" smtClean="0">
                <a:latin typeface="+mj-lt"/>
                <a:cs typeface="+mn-cs"/>
              </a:rPr>
              <a:t>Shipping</a:t>
            </a:r>
            <a:endParaRPr lang="en-US" sz="4400" b="1" dirty="0">
              <a:latin typeface="Verdana" pitchFamily="34" charset="0"/>
              <a:cs typeface="+mn-cs"/>
            </a:endParaRPr>
          </a:p>
        </p:txBody>
      </p:sp>
      <p:sp>
        <p:nvSpPr>
          <p:cNvPr id="29704" name="Text Box 8"/>
          <p:cNvSpPr txBox="1">
            <a:spLocks noChangeArrowheads="1"/>
          </p:cNvSpPr>
          <p:nvPr/>
        </p:nvSpPr>
        <p:spPr bwMode="auto">
          <a:xfrm>
            <a:off x="0" y="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chemeClr val="bg1"/>
                </a:solidFill>
                <a:latin typeface="Verdana" pitchFamily="34" charset="0"/>
              </a:rPr>
              <a:t>UNLV</a:t>
            </a:r>
          </a:p>
        </p:txBody>
      </p:sp>
      <p:sp>
        <p:nvSpPr>
          <p:cNvPr id="29705" name="Text Box 9"/>
          <p:cNvSpPr txBox="1">
            <a:spLocks noChangeArrowheads="1"/>
          </p:cNvSpPr>
          <p:nvPr/>
        </p:nvSpPr>
        <p:spPr bwMode="auto">
          <a:xfrm>
            <a:off x="4114800" y="0"/>
            <a:ext cx="502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600" b="1" dirty="0">
                <a:solidFill>
                  <a:schemeClr val="bg1"/>
                </a:solidFill>
                <a:latin typeface="Verdana" pitchFamily="34" charset="0"/>
              </a:rPr>
              <a:t>Controller’s Office</a:t>
            </a:r>
          </a:p>
        </p:txBody>
      </p:sp>
      <p:pic>
        <p:nvPicPr>
          <p:cNvPr id="29707" name="Picture 13" descr="MPj040098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25050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5232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PAYMENT VOUCHERS</a:t>
            </a:r>
            <a:endParaRPr lang="en-US"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59624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2567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0" y="762000"/>
            <a:ext cx="6477000" cy="1143000"/>
          </a:xfrm>
        </p:spPr>
        <p:txBody>
          <a:bodyPr/>
          <a:lstStyle/>
          <a:p>
            <a:r>
              <a:rPr lang="en-US" b="1" dirty="0" smtClean="0"/>
              <a:t>Payment Vouchers</a:t>
            </a:r>
            <a:endParaRPr lang="en-US" b="1" dirty="0"/>
          </a:p>
        </p:txBody>
      </p:sp>
      <p:sp>
        <p:nvSpPr>
          <p:cNvPr id="6" name="Content Placeholder 5"/>
          <p:cNvSpPr>
            <a:spLocks noGrp="1"/>
          </p:cNvSpPr>
          <p:nvPr>
            <p:ph sz="half" idx="2"/>
          </p:nvPr>
        </p:nvSpPr>
        <p:spPr>
          <a:xfrm>
            <a:off x="0" y="1981200"/>
            <a:ext cx="9144000" cy="4876800"/>
          </a:xfrm>
        </p:spPr>
        <p:txBody>
          <a:bodyPr/>
          <a:lstStyle/>
          <a:p>
            <a:r>
              <a:rPr lang="en-US" sz="2000" dirty="0" smtClean="0"/>
              <a:t>After-the-Fact Payments</a:t>
            </a:r>
          </a:p>
          <a:p>
            <a:r>
              <a:rPr lang="en-US" sz="2000" dirty="0" smtClean="0"/>
              <a:t>Employee/Student </a:t>
            </a:r>
            <a:r>
              <a:rPr lang="en-US" sz="2000" dirty="0"/>
              <a:t>Reimbursements (Non-Travel)</a:t>
            </a:r>
          </a:p>
          <a:p>
            <a:r>
              <a:rPr lang="en-US" sz="2000" dirty="0"/>
              <a:t>Hosting Reimbursements</a:t>
            </a:r>
          </a:p>
          <a:p>
            <a:r>
              <a:rPr lang="en-US" sz="2000" dirty="0"/>
              <a:t>Prizes or Awards to non UNLV students and employees</a:t>
            </a:r>
          </a:p>
          <a:p>
            <a:r>
              <a:rPr lang="en-US" sz="2000" dirty="0"/>
              <a:t>Memberships, Subscriptions, Accreditations, Licenses, Royalty/Patent Fees, Sponsorships &amp; </a:t>
            </a:r>
            <a:r>
              <a:rPr lang="en-US" sz="2000" dirty="0" smtClean="0"/>
              <a:t>Dues</a:t>
            </a:r>
          </a:p>
          <a:p>
            <a:r>
              <a:rPr lang="en-US" sz="2000" i="1" dirty="0" smtClean="0"/>
              <a:t>Agency </a:t>
            </a:r>
            <a:r>
              <a:rPr lang="en-US" sz="2000" i="1" dirty="0"/>
              <a:t>Account Disbursements (2776)</a:t>
            </a:r>
          </a:p>
          <a:p>
            <a:r>
              <a:rPr lang="en-US" sz="2000" i="1" dirty="0"/>
              <a:t>Grant </a:t>
            </a:r>
            <a:r>
              <a:rPr lang="en-US" sz="2000" i="1" dirty="0" smtClean="0"/>
              <a:t>Sub-Award Payments</a:t>
            </a:r>
            <a:endParaRPr lang="en-US" sz="2000" i="1" dirty="0"/>
          </a:p>
          <a:p>
            <a:r>
              <a:rPr lang="en-US" sz="2000" i="1" dirty="0"/>
              <a:t>Research Participant </a:t>
            </a:r>
            <a:r>
              <a:rPr lang="en-US" sz="2000" i="1" dirty="0" smtClean="0"/>
              <a:t>Reimbursements</a:t>
            </a:r>
            <a:endParaRPr lang="en-US" sz="2000" i="1" dirty="0"/>
          </a:p>
          <a:p>
            <a:r>
              <a:rPr lang="en-US" sz="2000" dirty="0" smtClean="0">
                <a:solidFill>
                  <a:srgbClr val="FF0000"/>
                </a:solidFill>
              </a:rPr>
              <a:t>Conference </a:t>
            </a:r>
            <a:r>
              <a:rPr lang="en-US" sz="2000" dirty="0">
                <a:solidFill>
                  <a:srgbClr val="FF0000"/>
                </a:solidFill>
              </a:rPr>
              <a:t>Payments– (</a:t>
            </a:r>
            <a:r>
              <a:rPr lang="en-US" sz="2000" dirty="0" smtClean="0">
                <a:solidFill>
                  <a:srgbClr val="FF0000"/>
                </a:solidFill>
              </a:rPr>
              <a:t>Travel)</a:t>
            </a:r>
            <a:endParaRPr lang="en-US" sz="2000" dirty="0">
              <a:solidFill>
                <a:srgbClr val="FF0000"/>
              </a:solidFill>
            </a:endParaRPr>
          </a:p>
          <a:p>
            <a:r>
              <a:rPr lang="en-US" sz="2000" dirty="0" smtClean="0">
                <a:solidFill>
                  <a:srgbClr val="FF0000"/>
                </a:solidFill>
              </a:rPr>
              <a:t>Guest &amp; Candidate – </a:t>
            </a:r>
            <a:r>
              <a:rPr lang="en-US" sz="2000" dirty="0">
                <a:solidFill>
                  <a:srgbClr val="FF0000"/>
                </a:solidFill>
              </a:rPr>
              <a:t>(</a:t>
            </a:r>
            <a:r>
              <a:rPr lang="en-US" sz="2000" dirty="0" smtClean="0">
                <a:solidFill>
                  <a:srgbClr val="FF0000"/>
                </a:solidFill>
              </a:rPr>
              <a:t>Travel)</a:t>
            </a:r>
            <a:endParaRPr lang="en-US" sz="2000" dirty="0">
              <a:solidFill>
                <a:srgbClr val="FF0000"/>
              </a:solidFill>
            </a:endParaRPr>
          </a:p>
          <a:p>
            <a:r>
              <a:rPr lang="en-US" sz="2000" dirty="0">
                <a:solidFill>
                  <a:srgbClr val="FF0000"/>
                </a:solidFill>
              </a:rPr>
              <a:t>Lodging Prepayments – (</a:t>
            </a:r>
            <a:r>
              <a:rPr lang="en-US" sz="2000" dirty="0" smtClean="0">
                <a:solidFill>
                  <a:srgbClr val="FF0000"/>
                </a:solidFill>
              </a:rPr>
              <a:t>Travel)</a:t>
            </a:r>
            <a:endParaRPr lang="en-US" sz="2000" dirty="0">
              <a:solidFill>
                <a:srgbClr val="FF0000"/>
              </a:solidFill>
            </a:endParaRPr>
          </a:p>
          <a:p>
            <a:endParaRPr lang="en-US"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762000"/>
            <a:ext cx="2670279" cy="1146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3088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8229600" cy="655638"/>
          </a:xfrm>
        </p:spPr>
        <p:txBody>
          <a:bodyPr/>
          <a:lstStyle/>
          <a:p>
            <a:r>
              <a:rPr lang="en-US" b="1" dirty="0" smtClean="0"/>
              <a:t>Receipts Policy</a:t>
            </a:r>
            <a:endParaRPr lang="en-US" b="1" dirty="0"/>
          </a:p>
        </p:txBody>
      </p:sp>
      <p:sp>
        <p:nvSpPr>
          <p:cNvPr id="5" name="Content Placeholder 4"/>
          <p:cNvSpPr>
            <a:spLocks noGrp="1"/>
          </p:cNvSpPr>
          <p:nvPr>
            <p:ph idx="1"/>
          </p:nvPr>
        </p:nvSpPr>
        <p:spPr>
          <a:xfrm>
            <a:off x="0" y="1600201"/>
            <a:ext cx="9144000" cy="5257799"/>
          </a:xfrm>
        </p:spPr>
        <p:txBody>
          <a:bodyPr/>
          <a:lstStyle/>
          <a:p>
            <a:r>
              <a:rPr lang="en-US" sz="2400" dirty="0"/>
              <a:t>Original Receipts are required and must include the following:</a:t>
            </a:r>
          </a:p>
          <a:p>
            <a:pPr lvl="1"/>
            <a:r>
              <a:rPr lang="en-US" sz="1800" dirty="0"/>
              <a:t>Date of Purchase</a:t>
            </a:r>
          </a:p>
          <a:p>
            <a:pPr lvl="1"/>
            <a:r>
              <a:rPr lang="en-US" sz="1800" dirty="0"/>
              <a:t>Contains the Vendor/Business Name</a:t>
            </a:r>
          </a:p>
          <a:p>
            <a:pPr lvl="1"/>
            <a:r>
              <a:rPr lang="en-US" sz="1800" dirty="0"/>
              <a:t>Total amount paid</a:t>
            </a:r>
          </a:p>
          <a:p>
            <a:pPr lvl="1"/>
            <a:r>
              <a:rPr lang="en-US" sz="1800" dirty="0"/>
              <a:t>Description of what was </a:t>
            </a:r>
            <a:r>
              <a:rPr lang="en-US" sz="1800" dirty="0" smtClean="0"/>
              <a:t>purchased</a:t>
            </a:r>
            <a:endParaRPr lang="en-US" sz="1600" dirty="0"/>
          </a:p>
          <a:p>
            <a:r>
              <a:rPr lang="en-US" sz="2400" b="1" dirty="0">
                <a:solidFill>
                  <a:srgbClr val="FF0000"/>
                </a:solidFill>
                <a:effectLst>
                  <a:outerShdw blurRad="38100" dist="38100" dir="2700000" algn="tl">
                    <a:srgbClr val="000000">
                      <a:alpha val="43137"/>
                    </a:srgbClr>
                  </a:outerShdw>
                </a:effectLst>
              </a:rPr>
              <a:t>Method of </a:t>
            </a:r>
            <a:r>
              <a:rPr lang="en-US" sz="2400" b="1" dirty="0" smtClean="0">
                <a:solidFill>
                  <a:srgbClr val="FF0000"/>
                </a:solidFill>
                <a:effectLst>
                  <a:outerShdw blurRad="38100" dist="38100" dir="2700000" algn="tl">
                    <a:srgbClr val="000000">
                      <a:alpha val="43137"/>
                    </a:srgbClr>
                  </a:outerShdw>
                </a:effectLst>
              </a:rPr>
              <a:t>Payment - (</a:t>
            </a:r>
            <a:r>
              <a:rPr lang="en-US" sz="2400" b="1" dirty="0">
                <a:solidFill>
                  <a:srgbClr val="FF0000"/>
                </a:solidFill>
                <a:effectLst>
                  <a:outerShdw blurRad="38100" dist="38100" dir="2700000" algn="tl">
                    <a:srgbClr val="000000">
                      <a:alpha val="43137"/>
                    </a:srgbClr>
                  </a:outerShdw>
                </a:effectLst>
              </a:rPr>
              <a:t>Type of payment Visa, Discover, AMEX, MC, Cash, Check </a:t>
            </a:r>
            <a:r>
              <a:rPr lang="en-US" sz="2400" b="1" dirty="0" smtClean="0">
                <a:solidFill>
                  <a:srgbClr val="FF0000"/>
                </a:solidFill>
                <a:effectLst>
                  <a:outerShdw blurRad="38100" dist="38100" dir="2700000" algn="tl">
                    <a:srgbClr val="000000">
                      <a:alpha val="43137"/>
                    </a:srgbClr>
                  </a:outerShdw>
                </a:effectLst>
              </a:rPr>
              <a:t>etc.) </a:t>
            </a:r>
            <a:r>
              <a:rPr lang="en-US" sz="2400" b="1" dirty="0">
                <a:solidFill>
                  <a:srgbClr val="FF0000"/>
                </a:solidFill>
                <a:effectLst>
                  <a:outerShdw blurRad="38100" dist="38100" dir="2700000" algn="tl">
                    <a:srgbClr val="000000">
                      <a:alpha val="43137"/>
                    </a:srgbClr>
                  </a:outerShdw>
                </a:effectLst>
              </a:rPr>
              <a:t>If MC payment, please be sure the receipt shows the last 3 digits of the MC.</a:t>
            </a:r>
          </a:p>
          <a:p>
            <a:r>
              <a:rPr lang="en-US" sz="2400" dirty="0"/>
              <a:t>Affidavit for Lost Receipt Form available on our website </a:t>
            </a:r>
            <a:endParaRPr lang="en-US" sz="2400" dirty="0" smtClean="0"/>
          </a:p>
          <a:p>
            <a:r>
              <a:rPr lang="en-US" sz="2400" dirty="0" smtClean="0"/>
              <a:t>Altered </a:t>
            </a:r>
            <a:r>
              <a:rPr lang="en-US" sz="2400" dirty="0"/>
              <a:t>receipts may not be accepted without a valid </a:t>
            </a:r>
            <a:r>
              <a:rPr lang="en-US" sz="2400" dirty="0" smtClean="0"/>
              <a:t>explanation of </a:t>
            </a:r>
            <a:r>
              <a:rPr lang="en-US" sz="2400" dirty="0"/>
              <a:t>the alteration and who altered it</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905" y="2057400"/>
            <a:ext cx="18161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6353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762000"/>
          </a:xfrm>
          <a:prstGeom prst="rect">
            <a:avLst/>
          </a:prstGeom>
          <a:solidFill>
            <a:schemeClr val="tx1"/>
          </a:solidFill>
          <a:ln w="9525">
            <a:solidFill>
              <a:schemeClr val="tx1"/>
            </a:solidFill>
            <a:miter lim="800000"/>
            <a:headEnd/>
            <a:tailEnd/>
          </a:ln>
        </p:spPr>
        <p:txBody>
          <a:bodyPr wrap="none" anchor="ctr"/>
          <a:lstStyle/>
          <a:p>
            <a:endParaRPr lang="en-US" dirty="0"/>
          </a:p>
        </p:txBody>
      </p:sp>
      <p:sp>
        <p:nvSpPr>
          <p:cNvPr id="15363" name="Rectangle 3"/>
          <p:cNvSpPr>
            <a:spLocks noChangeArrowheads="1"/>
          </p:cNvSpPr>
          <p:nvPr/>
        </p:nvSpPr>
        <p:spPr bwMode="auto">
          <a:xfrm>
            <a:off x="0" y="457200"/>
            <a:ext cx="9144000" cy="304800"/>
          </a:xfrm>
          <a:prstGeom prst="rect">
            <a:avLst/>
          </a:prstGeom>
          <a:solidFill>
            <a:srgbClr val="FF0000"/>
          </a:solidFill>
          <a:ln w="9525">
            <a:solidFill>
              <a:schemeClr val="tx1"/>
            </a:solidFill>
            <a:miter lim="800000"/>
            <a:headEnd/>
            <a:tailEnd/>
          </a:ln>
        </p:spPr>
        <p:txBody>
          <a:bodyPr wrap="none" anchor="ctr"/>
          <a:lstStyle/>
          <a:p>
            <a:endParaRPr lang="en-US" dirty="0"/>
          </a:p>
        </p:txBody>
      </p:sp>
      <p:sp>
        <p:nvSpPr>
          <p:cNvPr id="15364" name="Text Box 4"/>
          <p:cNvSpPr txBox="1">
            <a:spLocks noChangeArrowheads="1"/>
          </p:cNvSpPr>
          <p:nvPr/>
        </p:nvSpPr>
        <p:spPr bwMode="auto">
          <a:xfrm>
            <a:off x="0" y="525463"/>
            <a:ext cx="3124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latin typeface="Verdana" pitchFamily="34" charset="0"/>
              </a:rPr>
              <a:t>University of Nevada Las Vegas</a:t>
            </a:r>
          </a:p>
        </p:txBody>
      </p:sp>
      <p:sp>
        <p:nvSpPr>
          <p:cNvPr id="15365" name="Text Box 5"/>
          <p:cNvSpPr txBox="1">
            <a:spLocks noChangeArrowheads="1"/>
          </p:cNvSpPr>
          <p:nvPr/>
        </p:nvSpPr>
        <p:spPr bwMode="auto">
          <a:xfrm>
            <a:off x="5867400" y="533400"/>
            <a:ext cx="3276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Verdana" pitchFamily="34" charset="0"/>
              </a:rPr>
              <a:t>Accounts Payable Department</a:t>
            </a:r>
          </a:p>
        </p:txBody>
      </p:sp>
      <p:sp>
        <p:nvSpPr>
          <p:cNvPr id="15366" name="Text Box 6"/>
          <p:cNvSpPr txBox="1">
            <a:spLocks noChangeArrowheads="1"/>
          </p:cNvSpPr>
          <p:nvPr/>
        </p:nvSpPr>
        <p:spPr bwMode="auto">
          <a:xfrm>
            <a:off x="0" y="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chemeClr val="bg1"/>
                </a:solidFill>
                <a:latin typeface="Verdana" pitchFamily="34" charset="0"/>
              </a:rPr>
              <a:t>UNLV</a:t>
            </a:r>
          </a:p>
        </p:txBody>
      </p:sp>
      <p:sp>
        <p:nvSpPr>
          <p:cNvPr id="15367" name="Text Box 7"/>
          <p:cNvSpPr txBox="1">
            <a:spLocks noChangeArrowheads="1"/>
          </p:cNvSpPr>
          <p:nvPr/>
        </p:nvSpPr>
        <p:spPr bwMode="auto">
          <a:xfrm>
            <a:off x="4114800" y="0"/>
            <a:ext cx="502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600" b="1" dirty="0">
                <a:solidFill>
                  <a:schemeClr val="bg1"/>
                </a:solidFill>
                <a:latin typeface="Verdana" pitchFamily="34" charset="0"/>
              </a:rPr>
              <a:t>Controller’s Office</a:t>
            </a:r>
          </a:p>
        </p:txBody>
      </p:sp>
      <p:sp>
        <p:nvSpPr>
          <p:cNvPr id="15368" name="Text Box 8"/>
          <p:cNvSpPr txBox="1">
            <a:spLocks noChangeArrowheads="1"/>
          </p:cNvSpPr>
          <p:nvPr/>
        </p:nvSpPr>
        <p:spPr bwMode="auto">
          <a:xfrm flipV="1">
            <a:off x="2514600" y="160338"/>
            <a:ext cx="6400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400" b="1" dirty="0">
                <a:latin typeface="Tahoma" pitchFamily="34" charset="0"/>
              </a:rPr>
              <a:t> 	</a:t>
            </a:r>
            <a:endParaRPr lang="en-US" sz="5400" b="1" dirty="0"/>
          </a:p>
        </p:txBody>
      </p:sp>
      <p:sp>
        <p:nvSpPr>
          <p:cNvPr id="8201" name="Rectangle 9"/>
          <p:cNvSpPr>
            <a:spLocks noChangeArrowheads="1"/>
          </p:cNvSpPr>
          <p:nvPr/>
        </p:nvSpPr>
        <p:spPr bwMode="auto">
          <a:xfrm>
            <a:off x="381000" y="838200"/>
            <a:ext cx="8686800" cy="1447800"/>
          </a:xfrm>
          <a:prstGeom prst="rect">
            <a:avLst/>
          </a:prstGeom>
          <a:noFill/>
          <a:ln w="9525">
            <a:noFill/>
            <a:miter lim="800000"/>
            <a:headEnd/>
            <a:tailEnd/>
          </a:ln>
        </p:spPr>
        <p:txBody>
          <a:bodyPr anchor="ctr"/>
          <a:lstStyle/>
          <a:p>
            <a:pPr algn="ctr">
              <a:defRPr/>
            </a:pPr>
            <a:r>
              <a:rPr lang="en-US" sz="4000" b="1" dirty="0">
                <a:latin typeface="Arial (Body)"/>
                <a:cs typeface="+mn-cs"/>
              </a:rPr>
              <a:t>Employee &amp; Student Reimbursement</a:t>
            </a:r>
          </a:p>
        </p:txBody>
      </p:sp>
      <p:pic>
        <p:nvPicPr>
          <p:cNvPr id="15370" name="Picture 10" descr="MCj042478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990600"/>
            <a:ext cx="17748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Rectangle 12"/>
          <p:cNvSpPr>
            <a:spLocks noChangeArrowheads="1"/>
          </p:cNvSpPr>
          <p:nvPr/>
        </p:nvSpPr>
        <p:spPr bwMode="auto">
          <a:xfrm>
            <a:off x="76200" y="2774950"/>
            <a:ext cx="8458200" cy="3549650"/>
          </a:xfrm>
          <a:prstGeom prst="rect">
            <a:avLst/>
          </a:prstGeom>
          <a:noFill/>
          <a:ln w="9525">
            <a:noFill/>
            <a:miter lim="800000"/>
            <a:headEnd/>
            <a:tailEnd/>
          </a:ln>
        </p:spPr>
        <p:txBody>
          <a:bodyPr/>
          <a:lstStyle/>
          <a:p>
            <a:pPr marL="800100" lvl="1" indent="-342900">
              <a:spcBef>
                <a:spcPct val="20000"/>
              </a:spcBef>
              <a:buFont typeface="Arial" pitchFamily="34" charset="0"/>
              <a:buChar char="•"/>
              <a:defRPr/>
            </a:pPr>
            <a:r>
              <a:rPr lang="en-US" sz="2800" dirty="0">
                <a:latin typeface="Arial (Body)"/>
                <a:cs typeface="+mn-cs"/>
              </a:rPr>
              <a:t>Use a payment voucher to reimburse employees or students for non-travel UNLV business expenses</a:t>
            </a:r>
            <a:r>
              <a:rPr lang="en-US" sz="2800" dirty="0" smtClean="0">
                <a:latin typeface="Arial (Body)"/>
                <a:cs typeface="+mn-cs"/>
              </a:rPr>
              <a:t>.</a:t>
            </a:r>
            <a:endParaRPr lang="en-US" sz="2800" dirty="0">
              <a:latin typeface="Arial (Body)"/>
              <a:cs typeface="+mn-cs"/>
            </a:endParaRPr>
          </a:p>
          <a:p>
            <a:pPr marL="800100" lvl="1" indent="-342900">
              <a:spcBef>
                <a:spcPct val="20000"/>
              </a:spcBef>
              <a:buFont typeface="Arial" pitchFamily="34" charset="0"/>
              <a:buChar char="•"/>
              <a:defRPr/>
            </a:pPr>
            <a:r>
              <a:rPr lang="en-US" sz="2800" dirty="0">
                <a:latin typeface="Arial (Body)"/>
                <a:cs typeface="+mn-cs"/>
              </a:rPr>
              <a:t>Follow receipts policy for all reimbursements</a:t>
            </a:r>
            <a:r>
              <a:rPr lang="en-US" sz="2800" dirty="0" smtClean="0">
                <a:latin typeface="Arial (Body)"/>
                <a:cs typeface="+mn-cs"/>
              </a:rPr>
              <a:t>.</a:t>
            </a:r>
            <a:endParaRPr lang="en-US" sz="2800" dirty="0">
              <a:latin typeface="Arial (Body)"/>
              <a:cs typeface="+mn-cs"/>
            </a:endParaRPr>
          </a:p>
          <a:p>
            <a:pPr marL="800100" lvl="1" indent="-342900">
              <a:spcBef>
                <a:spcPct val="20000"/>
              </a:spcBef>
              <a:buFont typeface="Arial" pitchFamily="34" charset="0"/>
              <a:buChar char="•"/>
              <a:defRPr/>
            </a:pPr>
            <a:r>
              <a:rPr lang="en-US" sz="2800" dirty="0">
                <a:latin typeface="Arial (Body)"/>
                <a:cs typeface="+mn-cs"/>
              </a:rPr>
              <a:t>Include reason for reimbursement</a:t>
            </a:r>
            <a:r>
              <a:rPr lang="en-US" sz="2800" dirty="0" smtClean="0">
                <a:latin typeface="Arial (Body)"/>
                <a:cs typeface="+mn-cs"/>
              </a:rPr>
              <a:t>.</a:t>
            </a:r>
            <a:endParaRPr lang="en-US" sz="2800" dirty="0">
              <a:latin typeface="Arial (Body)"/>
              <a:cs typeface="+mn-cs"/>
            </a:endParaRPr>
          </a:p>
          <a:p>
            <a:pPr marL="800100" lvl="1" indent="-342900">
              <a:spcBef>
                <a:spcPct val="20000"/>
              </a:spcBef>
              <a:buFont typeface="Arial" pitchFamily="34" charset="0"/>
              <a:buChar char="•"/>
              <a:defRPr/>
            </a:pPr>
            <a:r>
              <a:rPr lang="en-US" sz="2800" dirty="0">
                <a:latin typeface="Arial (Body)"/>
                <a:cs typeface="+mn-cs"/>
              </a:rPr>
              <a:t>Only </a:t>
            </a:r>
            <a:r>
              <a:rPr lang="en-US" sz="2800" u="sng" dirty="0">
                <a:latin typeface="Arial (Body)"/>
                <a:cs typeface="+mn-cs"/>
              </a:rPr>
              <a:t>original receipts </a:t>
            </a:r>
            <a:r>
              <a:rPr lang="en-US" sz="2800" dirty="0">
                <a:latin typeface="Arial (Body)"/>
                <a:cs typeface="+mn-cs"/>
              </a:rPr>
              <a:t>are acceptable</a:t>
            </a:r>
            <a:r>
              <a:rPr lang="en-US" sz="2800" dirty="0" smtClean="0">
                <a:latin typeface="Arial (Body)"/>
                <a:cs typeface="+mn-cs"/>
              </a:rPr>
              <a:t>.</a:t>
            </a:r>
            <a:endParaRPr lang="en-US" sz="2800" dirty="0">
              <a:latin typeface="+mn-lt"/>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8229600" cy="655638"/>
          </a:xfrm>
        </p:spPr>
        <p:txBody>
          <a:bodyPr/>
          <a:lstStyle/>
          <a:p>
            <a:r>
              <a:rPr lang="en-US" b="1" dirty="0" smtClean="0"/>
              <a:t>Hosting</a:t>
            </a:r>
            <a:endParaRPr lang="en-US" b="1" dirty="0"/>
          </a:p>
        </p:txBody>
      </p:sp>
      <p:sp>
        <p:nvSpPr>
          <p:cNvPr id="5" name="Content Placeholder 4"/>
          <p:cNvSpPr>
            <a:spLocks noGrp="1"/>
          </p:cNvSpPr>
          <p:nvPr>
            <p:ph idx="1"/>
          </p:nvPr>
        </p:nvSpPr>
        <p:spPr>
          <a:xfrm>
            <a:off x="0" y="1600201"/>
            <a:ext cx="9144000" cy="5257799"/>
          </a:xfrm>
        </p:spPr>
        <p:txBody>
          <a:bodyPr/>
          <a:lstStyle/>
          <a:p>
            <a:r>
              <a:rPr lang="en-US" dirty="0" smtClean="0"/>
              <a:t>All hosting payments need to have the approval of the hosting authority; always the Dean, VP, or higher (unless delegated otherwise.)</a:t>
            </a:r>
          </a:p>
          <a:p>
            <a:r>
              <a:rPr lang="en-US" dirty="0" smtClean="0"/>
              <a:t>Use the Host Explanation Form to easily communicate the 5 W’s:</a:t>
            </a:r>
          </a:p>
          <a:p>
            <a:pPr lvl="1"/>
            <a:r>
              <a:rPr lang="en-US" dirty="0" smtClean="0"/>
              <a:t>Who</a:t>
            </a:r>
          </a:p>
          <a:p>
            <a:pPr lvl="1"/>
            <a:r>
              <a:rPr lang="en-US" dirty="0" smtClean="0"/>
              <a:t>What</a:t>
            </a:r>
          </a:p>
          <a:p>
            <a:pPr lvl="1"/>
            <a:r>
              <a:rPr lang="en-US" dirty="0" smtClean="0"/>
              <a:t>Where</a:t>
            </a:r>
          </a:p>
          <a:p>
            <a:pPr lvl="1"/>
            <a:r>
              <a:rPr lang="en-US" dirty="0" smtClean="0"/>
              <a:t>When</a:t>
            </a:r>
          </a:p>
          <a:p>
            <a:pPr lvl="1"/>
            <a:r>
              <a:rPr lang="en-US" dirty="0" smtClean="0"/>
              <a:t>Why (Purpose)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495799"/>
            <a:ext cx="1841500" cy="163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0309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9750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762000"/>
            <a:ext cx="9144000" cy="762000"/>
          </a:xfrm>
        </p:spPr>
        <p:txBody>
          <a:bodyPr/>
          <a:lstStyle/>
          <a:p>
            <a:pPr eaLnBrk="1" hangingPunct="1"/>
            <a:r>
              <a:rPr lang="en-US" b="1" dirty="0" smtClean="0"/>
              <a:t>Accounts Payable Management</a:t>
            </a:r>
          </a:p>
        </p:txBody>
      </p:sp>
      <p:sp>
        <p:nvSpPr>
          <p:cNvPr id="6147" name="Rectangle 3"/>
          <p:cNvSpPr>
            <a:spLocks noGrp="1" noChangeArrowheads="1"/>
          </p:cNvSpPr>
          <p:nvPr>
            <p:ph idx="1"/>
          </p:nvPr>
        </p:nvSpPr>
        <p:spPr/>
        <p:txBody>
          <a:bodyPr/>
          <a:lstStyle/>
          <a:p>
            <a:pPr eaLnBrk="1" hangingPunct="1">
              <a:lnSpc>
                <a:spcPct val="90000"/>
              </a:lnSpc>
            </a:pPr>
            <a:r>
              <a:rPr lang="en-US" sz="2400" dirty="0" smtClean="0"/>
              <a:t>Vice President of Finance</a:t>
            </a:r>
          </a:p>
          <a:p>
            <a:pPr lvl="1" eaLnBrk="1" hangingPunct="1">
              <a:lnSpc>
                <a:spcPct val="90000"/>
              </a:lnSpc>
            </a:pPr>
            <a:r>
              <a:rPr lang="en-US" sz="2000" dirty="0" smtClean="0"/>
              <a:t>Gerry Bomotti</a:t>
            </a:r>
          </a:p>
          <a:p>
            <a:pPr lvl="2" eaLnBrk="1" hangingPunct="1">
              <a:lnSpc>
                <a:spcPct val="90000"/>
              </a:lnSpc>
            </a:pPr>
            <a:r>
              <a:rPr lang="en-US" sz="1600" dirty="0" smtClean="0"/>
              <a:t>Call 895-3571</a:t>
            </a:r>
          </a:p>
          <a:p>
            <a:pPr eaLnBrk="1" hangingPunct="1">
              <a:lnSpc>
                <a:spcPct val="90000"/>
              </a:lnSpc>
            </a:pPr>
            <a:r>
              <a:rPr lang="en-US" sz="2400" dirty="0" smtClean="0"/>
              <a:t>Controller</a:t>
            </a:r>
          </a:p>
          <a:p>
            <a:pPr lvl="1" eaLnBrk="1" hangingPunct="1">
              <a:lnSpc>
                <a:spcPct val="90000"/>
              </a:lnSpc>
            </a:pPr>
            <a:r>
              <a:rPr lang="en-US" sz="2000" dirty="0" smtClean="0"/>
              <a:t>Chris Viton</a:t>
            </a:r>
          </a:p>
          <a:p>
            <a:pPr lvl="2" eaLnBrk="1" hangingPunct="1">
              <a:lnSpc>
                <a:spcPct val="90000"/>
              </a:lnSpc>
            </a:pPr>
            <a:r>
              <a:rPr lang="en-US" sz="1600" dirty="0" smtClean="0"/>
              <a:t>Call 895-3517</a:t>
            </a:r>
          </a:p>
          <a:p>
            <a:pPr eaLnBrk="1" hangingPunct="1">
              <a:lnSpc>
                <a:spcPct val="90000"/>
              </a:lnSpc>
            </a:pPr>
            <a:r>
              <a:rPr lang="en-US" sz="2400" dirty="0" smtClean="0"/>
              <a:t>Assistant Controller Accounts Payable Manager</a:t>
            </a:r>
          </a:p>
          <a:p>
            <a:pPr lvl="1" eaLnBrk="1" hangingPunct="1">
              <a:lnSpc>
                <a:spcPct val="90000"/>
              </a:lnSpc>
            </a:pPr>
            <a:r>
              <a:rPr lang="en-US" sz="2000" dirty="0" smtClean="0"/>
              <a:t>Yvette Walton</a:t>
            </a:r>
          </a:p>
          <a:p>
            <a:pPr lvl="2" eaLnBrk="1" hangingPunct="1">
              <a:lnSpc>
                <a:spcPct val="90000"/>
              </a:lnSpc>
            </a:pPr>
            <a:r>
              <a:rPr lang="en-US" sz="1600" dirty="0" smtClean="0"/>
              <a:t>Call 895-1143</a:t>
            </a:r>
          </a:p>
          <a:p>
            <a:pPr eaLnBrk="1" hangingPunct="1">
              <a:lnSpc>
                <a:spcPct val="90000"/>
              </a:lnSpc>
            </a:pPr>
            <a:r>
              <a:rPr lang="en-US" sz="2400" dirty="0" smtClean="0"/>
              <a:t>Accounts Payable Supervisor</a:t>
            </a:r>
          </a:p>
          <a:p>
            <a:pPr lvl="1" eaLnBrk="1" hangingPunct="1">
              <a:lnSpc>
                <a:spcPct val="90000"/>
              </a:lnSpc>
            </a:pPr>
            <a:r>
              <a:rPr lang="en-US" sz="2000" dirty="0" smtClean="0"/>
              <a:t>Alo Faleafine</a:t>
            </a:r>
          </a:p>
          <a:p>
            <a:pPr lvl="2" eaLnBrk="1" hangingPunct="1">
              <a:lnSpc>
                <a:spcPct val="90000"/>
              </a:lnSpc>
            </a:pPr>
            <a:r>
              <a:rPr lang="en-US" sz="1600" dirty="0" smtClean="0"/>
              <a:t>Call 895-1156</a:t>
            </a:r>
          </a:p>
        </p:txBody>
      </p:sp>
    </p:spTree>
    <p:extLst>
      <p:ext uri="{BB962C8B-B14F-4D97-AF65-F5344CB8AC3E}">
        <p14:creationId xmlns:p14="http://schemas.microsoft.com/office/powerpoint/2010/main" val="1005715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457200"/>
          </a:xfrm>
          <a:prstGeom prst="rect">
            <a:avLst/>
          </a:prstGeom>
          <a:solidFill>
            <a:schemeClr val="tx1"/>
          </a:solidFill>
          <a:ln w="9525">
            <a:solidFill>
              <a:schemeClr val="tx1"/>
            </a:solidFill>
            <a:miter lim="800000"/>
            <a:headEnd/>
            <a:tailEnd/>
          </a:ln>
        </p:spPr>
        <p:txBody>
          <a:bodyPr wrap="none" anchor="ctr"/>
          <a:lstStyle/>
          <a:p>
            <a:endParaRPr lang="en-US" dirty="0"/>
          </a:p>
        </p:txBody>
      </p:sp>
      <p:sp>
        <p:nvSpPr>
          <p:cNvPr id="17411" name="Rectangle 3"/>
          <p:cNvSpPr>
            <a:spLocks noChangeArrowheads="1"/>
          </p:cNvSpPr>
          <p:nvPr/>
        </p:nvSpPr>
        <p:spPr bwMode="auto">
          <a:xfrm>
            <a:off x="0" y="457200"/>
            <a:ext cx="9144000" cy="304800"/>
          </a:xfrm>
          <a:prstGeom prst="rect">
            <a:avLst/>
          </a:prstGeom>
          <a:solidFill>
            <a:srgbClr val="FF0000"/>
          </a:solidFill>
          <a:ln w="9525">
            <a:solidFill>
              <a:schemeClr val="tx1"/>
            </a:solidFill>
            <a:miter lim="800000"/>
            <a:headEnd/>
            <a:tailEnd/>
          </a:ln>
        </p:spPr>
        <p:txBody>
          <a:bodyPr wrap="none" anchor="ctr"/>
          <a:lstStyle/>
          <a:p>
            <a:endParaRPr lang="en-US" dirty="0"/>
          </a:p>
        </p:txBody>
      </p:sp>
      <p:sp>
        <p:nvSpPr>
          <p:cNvPr id="17412" name="Text Box 4"/>
          <p:cNvSpPr txBox="1">
            <a:spLocks noChangeArrowheads="1"/>
          </p:cNvSpPr>
          <p:nvPr/>
        </p:nvSpPr>
        <p:spPr bwMode="auto">
          <a:xfrm>
            <a:off x="0" y="525463"/>
            <a:ext cx="3124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latin typeface="Verdana" pitchFamily="34" charset="0"/>
              </a:rPr>
              <a:t>University of Nevada Las Vegas</a:t>
            </a:r>
          </a:p>
        </p:txBody>
      </p:sp>
      <p:sp>
        <p:nvSpPr>
          <p:cNvPr id="17413" name="Text Box 5"/>
          <p:cNvSpPr txBox="1">
            <a:spLocks noChangeArrowheads="1"/>
          </p:cNvSpPr>
          <p:nvPr/>
        </p:nvSpPr>
        <p:spPr bwMode="auto">
          <a:xfrm>
            <a:off x="5867400" y="533400"/>
            <a:ext cx="3276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Verdana" pitchFamily="34" charset="0"/>
              </a:rPr>
              <a:t>Accounts Payable Department</a:t>
            </a:r>
          </a:p>
        </p:txBody>
      </p:sp>
      <p:sp>
        <p:nvSpPr>
          <p:cNvPr id="17414" name="Rectangle 6"/>
          <p:cNvSpPr>
            <a:spLocks noChangeArrowheads="1"/>
          </p:cNvSpPr>
          <p:nvPr/>
        </p:nvSpPr>
        <p:spPr bwMode="auto">
          <a:xfrm>
            <a:off x="228600" y="2362200"/>
            <a:ext cx="8610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0" lvl="2" indent="-228600">
              <a:spcBef>
                <a:spcPct val="20000"/>
              </a:spcBef>
              <a:buFontTx/>
              <a:buChar char="•"/>
            </a:pPr>
            <a:endParaRPr lang="en-US" sz="1600" dirty="0"/>
          </a:p>
        </p:txBody>
      </p:sp>
      <p:sp>
        <p:nvSpPr>
          <p:cNvPr id="17415" name="Rectangle 7"/>
          <p:cNvSpPr>
            <a:spLocks noChangeArrowheads="1"/>
          </p:cNvSpPr>
          <p:nvPr/>
        </p:nvSpPr>
        <p:spPr bwMode="auto">
          <a:xfrm>
            <a:off x="3276600" y="914400"/>
            <a:ext cx="5867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000" dirty="0">
              <a:latin typeface="Verdana" pitchFamily="34" charset="0"/>
            </a:endParaRPr>
          </a:p>
        </p:txBody>
      </p:sp>
      <p:sp>
        <p:nvSpPr>
          <p:cNvPr id="17416" name="Text Box 8"/>
          <p:cNvSpPr txBox="1">
            <a:spLocks noChangeArrowheads="1"/>
          </p:cNvSpPr>
          <p:nvPr/>
        </p:nvSpPr>
        <p:spPr bwMode="auto">
          <a:xfrm>
            <a:off x="0" y="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chemeClr val="bg1"/>
                </a:solidFill>
                <a:latin typeface="Verdana" pitchFamily="34" charset="0"/>
              </a:rPr>
              <a:t>UNLV</a:t>
            </a:r>
          </a:p>
        </p:txBody>
      </p:sp>
      <p:sp>
        <p:nvSpPr>
          <p:cNvPr id="17417" name="Text Box 9"/>
          <p:cNvSpPr txBox="1">
            <a:spLocks noChangeArrowheads="1"/>
          </p:cNvSpPr>
          <p:nvPr/>
        </p:nvSpPr>
        <p:spPr bwMode="auto">
          <a:xfrm>
            <a:off x="4114800" y="0"/>
            <a:ext cx="502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600" b="1" dirty="0">
                <a:solidFill>
                  <a:schemeClr val="bg1"/>
                </a:solidFill>
                <a:latin typeface="Verdana" pitchFamily="34" charset="0"/>
              </a:rPr>
              <a:t>Controller’s Office</a:t>
            </a:r>
          </a:p>
        </p:txBody>
      </p:sp>
      <p:sp>
        <p:nvSpPr>
          <p:cNvPr id="10250" name="Rectangle 10"/>
          <p:cNvSpPr>
            <a:spLocks noGrp="1" noChangeArrowheads="1"/>
          </p:cNvSpPr>
          <p:nvPr>
            <p:ph type="title"/>
          </p:nvPr>
        </p:nvSpPr>
        <p:spPr>
          <a:xfrm>
            <a:off x="457200" y="769938"/>
            <a:ext cx="8229600" cy="647700"/>
          </a:xfrm>
        </p:spPr>
        <p:txBody>
          <a:bodyPr>
            <a:noAutofit/>
          </a:bodyPr>
          <a:lstStyle/>
          <a:p>
            <a:pPr fontAlgn="auto">
              <a:spcAft>
                <a:spcPts val="0"/>
              </a:spcAft>
              <a:defRPr/>
            </a:pPr>
            <a:r>
              <a:rPr lang="en-US" b="1" dirty="0" smtClean="0">
                <a:solidFill>
                  <a:schemeClr val="tx1"/>
                </a:solidFill>
              </a:rPr>
              <a:t>Host</a:t>
            </a:r>
            <a:r>
              <a:rPr lang="en-US" b="1" dirty="0" smtClean="0"/>
              <a:t>  Sub-Object Codes</a:t>
            </a:r>
          </a:p>
        </p:txBody>
      </p:sp>
      <p:sp>
        <p:nvSpPr>
          <p:cNvPr id="17418" name="Rectangle 11"/>
          <p:cNvSpPr>
            <a:spLocks noGrp="1" noChangeArrowheads="1"/>
          </p:cNvSpPr>
          <p:nvPr>
            <p:ph idx="1"/>
          </p:nvPr>
        </p:nvSpPr>
        <p:spPr>
          <a:xfrm>
            <a:off x="0" y="1600201"/>
            <a:ext cx="9144000" cy="5257799"/>
          </a:xfrm>
        </p:spPr>
        <p:txBody>
          <a:bodyPr/>
          <a:lstStyle/>
          <a:p>
            <a:pPr marL="457200" lvl="1" indent="0">
              <a:lnSpc>
                <a:spcPct val="90000"/>
              </a:lnSpc>
              <a:buNone/>
            </a:pPr>
            <a:r>
              <a:rPr lang="en-US" sz="2000" dirty="0" smtClean="0">
                <a:latin typeface="Arial (Body)"/>
              </a:rPr>
              <a:t>To identify host expenditures by eligible classification, </a:t>
            </a:r>
            <a:r>
              <a:rPr lang="en-US" sz="2000" b="1" u="sng" dirty="0" smtClean="0">
                <a:latin typeface="Arial (Body)"/>
              </a:rPr>
              <a:t>object code 25 </a:t>
            </a:r>
            <a:r>
              <a:rPr lang="en-US" sz="2000" dirty="0" smtClean="0">
                <a:latin typeface="Arial (Body)"/>
              </a:rPr>
              <a:t>has been created for all host account expenditures.  Host object/sub-object codes can only be used with host accounts. </a:t>
            </a:r>
          </a:p>
          <a:p>
            <a:pPr marL="457200" lvl="1" indent="0">
              <a:lnSpc>
                <a:spcPct val="90000"/>
              </a:lnSpc>
              <a:buNone/>
            </a:pPr>
            <a:r>
              <a:rPr lang="en-US" sz="2000" dirty="0" smtClean="0">
                <a:latin typeface="Arial (Body)"/>
              </a:rPr>
              <a:t>The following sub-object codes are to be used to identify expenses as indicated:</a:t>
            </a:r>
          </a:p>
          <a:p>
            <a:pPr lvl="2">
              <a:lnSpc>
                <a:spcPct val="90000"/>
              </a:lnSpc>
              <a:buFont typeface="Arial" pitchFamily="34" charset="0"/>
              <a:buChar char="•"/>
            </a:pPr>
            <a:r>
              <a:rPr lang="en-US" dirty="0" smtClean="0">
                <a:latin typeface="Arial (Body)"/>
              </a:rPr>
              <a:t>25	H1	Fundraising</a:t>
            </a:r>
          </a:p>
          <a:p>
            <a:pPr lvl="2">
              <a:lnSpc>
                <a:spcPct val="90000"/>
              </a:lnSpc>
              <a:buFont typeface="Arial" pitchFamily="34" charset="0"/>
              <a:buChar char="•"/>
            </a:pPr>
            <a:r>
              <a:rPr lang="en-US" dirty="0" smtClean="0">
                <a:latin typeface="Arial (Body)"/>
              </a:rPr>
              <a:t>25	H4	Student Life and Government</a:t>
            </a:r>
          </a:p>
          <a:p>
            <a:pPr lvl="2">
              <a:lnSpc>
                <a:spcPct val="90000"/>
              </a:lnSpc>
              <a:buFont typeface="Arial" pitchFamily="34" charset="0"/>
              <a:buChar char="•"/>
            </a:pPr>
            <a:r>
              <a:rPr lang="en-US" dirty="0" smtClean="0">
                <a:latin typeface="Arial (Body)"/>
              </a:rPr>
              <a:t>25	H5	Community Goodwill</a:t>
            </a:r>
          </a:p>
          <a:p>
            <a:pPr lvl="2">
              <a:lnSpc>
                <a:spcPct val="90000"/>
              </a:lnSpc>
              <a:buFont typeface="Arial" pitchFamily="34" charset="0"/>
              <a:buChar char="•"/>
            </a:pPr>
            <a:r>
              <a:rPr lang="en-US" dirty="0" smtClean="0">
                <a:latin typeface="Arial (Body)"/>
              </a:rPr>
              <a:t>25	H6	Employee Goodwill</a:t>
            </a:r>
          </a:p>
          <a:p>
            <a:pPr lvl="2">
              <a:lnSpc>
                <a:spcPct val="90000"/>
              </a:lnSpc>
              <a:buFont typeface="Arial" pitchFamily="34" charset="0"/>
              <a:buChar char="•"/>
            </a:pPr>
            <a:r>
              <a:rPr lang="en-US" dirty="0" smtClean="0">
                <a:latin typeface="Arial (Body)"/>
              </a:rPr>
              <a:t>25	H8	Table Purchase – Not Donor Paid</a:t>
            </a:r>
          </a:p>
          <a:p>
            <a:pPr lvl="2">
              <a:lnSpc>
                <a:spcPct val="90000"/>
              </a:lnSpc>
              <a:buFont typeface="Arial" pitchFamily="34" charset="0"/>
              <a:buChar char="•"/>
            </a:pPr>
            <a:r>
              <a:rPr lang="en-US" dirty="0" smtClean="0">
                <a:latin typeface="Arial (Body)"/>
              </a:rPr>
              <a:t>25	H9	Table Purchase – Donor Paid</a:t>
            </a:r>
          </a:p>
          <a:p>
            <a:pPr lvl="2">
              <a:lnSpc>
                <a:spcPct val="90000"/>
              </a:lnSpc>
              <a:buFont typeface="Arial" pitchFamily="34" charset="0"/>
              <a:buChar char="•"/>
            </a:pPr>
            <a:r>
              <a:rPr lang="en-US" dirty="0" smtClean="0">
                <a:latin typeface="Arial (Body)"/>
              </a:rPr>
              <a:t>25	HD	Department Meetings</a:t>
            </a:r>
          </a:p>
          <a:p>
            <a:pPr lvl="2">
              <a:lnSpc>
                <a:spcPct val="90000"/>
              </a:lnSpc>
              <a:buFont typeface="Arial" pitchFamily="34" charset="0"/>
              <a:buChar char="•"/>
            </a:pPr>
            <a:r>
              <a:rPr lang="en-US" dirty="0" smtClean="0">
                <a:latin typeface="Arial (Body)"/>
              </a:rPr>
              <a:t>25	HG	Grant Funded Hosting</a:t>
            </a:r>
          </a:p>
        </p:txBody>
      </p:sp>
      <p:pic>
        <p:nvPicPr>
          <p:cNvPr id="17420" name="Picture 14" descr="MCj041201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9100" y="5081588"/>
            <a:ext cx="2374900"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457200"/>
          </a:xfrm>
          <a:prstGeom prst="rect">
            <a:avLst/>
          </a:prstGeom>
          <a:solidFill>
            <a:schemeClr val="tx1"/>
          </a:solidFill>
          <a:ln w="9525">
            <a:solidFill>
              <a:schemeClr val="tx1"/>
            </a:solidFill>
            <a:miter lim="800000"/>
            <a:headEnd/>
            <a:tailEnd/>
          </a:ln>
        </p:spPr>
        <p:txBody>
          <a:bodyPr wrap="none" anchor="ctr"/>
          <a:lstStyle/>
          <a:p>
            <a:endParaRPr lang="en-US" dirty="0"/>
          </a:p>
        </p:txBody>
      </p:sp>
      <p:sp>
        <p:nvSpPr>
          <p:cNvPr id="18435" name="Rectangle 3"/>
          <p:cNvSpPr>
            <a:spLocks noChangeArrowheads="1"/>
          </p:cNvSpPr>
          <p:nvPr/>
        </p:nvSpPr>
        <p:spPr bwMode="auto">
          <a:xfrm>
            <a:off x="0" y="457200"/>
            <a:ext cx="9144000" cy="304800"/>
          </a:xfrm>
          <a:prstGeom prst="rect">
            <a:avLst/>
          </a:prstGeom>
          <a:solidFill>
            <a:srgbClr val="FF0000"/>
          </a:solidFill>
          <a:ln w="9525">
            <a:solidFill>
              <a:schemeClr val="tx1"/>
            </a:solidFill>
            <a:miter lim="800000"/>
            <a:headEnd/>
            <a:tailEnd/>
          </a:ln>
        </p:spPr>
        <p:txBody>
          <a:bodyPr wrap="none" anchor="ctr"/>
          <a:lstStyle/>
          <a:p>
            <a:endParaRPr lang="en-US" dirty="0"/>
          </a:p>
        </p:txBody>
      </p:sp>
      <p:sp>
        <p:nvSpPr>
          <p:cNvPr id="18436" name="Text Box 4"/>
          <p:cNvSpPr txBox="1">
            <a:spLocks noChangeArrowheads="1"/>
          </p:cNvSpPr>
          <p:nvPr/>
        </p:nvSpPr>
        <p:spPr bwMode="auto">
          <a:xfrm>
            <a:off x="0" y="525463"/>
            <a:ext cx="3124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latin typeface="Verdana" pitchFamily="34" charset="0"/>
              </a:rPr>
              <a:t>University of Nevada Las Vegas</a:t>
            </a:r>
          </a:p>
        </p:txBody>
      </p:sp>
      <p:sp>
        <p:nvSpPr>
          <p:cNvPr id="18437" name="Text Box 5"/>
          <p:cNvSpPr txBox="1">
            <a:spLocks noChangeArrowheads="1"/>
          </p:cNvSpPr>
          <p:nvPr/>
        </p:nvSpPr>
        <p:spPr bwMode="auto">
          <a:xfrm>
            <a:off x="5867400" y="533400"/>
            <a:ext cx="3276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Verdana" pitchFamily="34" charset="0"/>
              </a:rPr>
              <a:t>Accounts Payable Department</a:t>
            </a:r>
          </a:p>
        </p:txBody>
      </p:sp>
      <p:sp>
        <p:nvSpPr>
          <p:cNvPr id="18438" name="Rectangle 6"/>
          <p:cNvSpPr>
            <a:spLocks noChangeArrowheads="1"/>
          </p:cNvSpPr>
          <p:nvPr/>
        </p:nvSpPr>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 typeface="Arial" pitchFamily="34" charset="0"/>
              <a:buChar char="•"/>
            </a:pPr>
            <a:r>
              <a:rPr lang="en-US" sz="2400" dirty="0">
                <a:latin typeface="Arial (Body)"/>
              </a:rPr>
              <a:t>Prizes and Awards are paid out using a form found on the Human Resources website: </a:t>
            </a:r>
            <a:r>
              <a:rPr lang="en-US" sz="2400" dirty="0" smtClean="0">
                <a:latin typeface="Arial (Body)"/>
              </a:rPr>
              <a:t>						</a:t>
            </a:r>
            <a:r>
              <a:rPr lang="en-US" sz="2400" b="1" dirty="0" smtClean="0">
                <a:latin typeface="Arial (Body)"/>
              </a:rPr>
              <a:t>http</a:t>
            </a:r>
            <a:r>
              <a:rPr lang="en-US" sz="2400" b="1" dirty="0">
                <a:latin typeface="Arial (Body)"/>
              </a:rPr>
              <a:t>://hr.unlv.edu/policies/awards.html</a:t>
            </a:r>
          </a:p>
          <a:p>
            <a:pPr marL="342900" indent="-342900">
              <a:lnSpc>
                <a:spcPct val="90000"/>
              </a:lnSpc>
              <a:spcBef>
                <a:spcPts val="1200"/>
              </a:spcBef>
              <a:buFont typeface="Arial" pitchFamily="34" charset="0"/>
              <a:buChar char="•"/>
            </a:pPr>
            <a:r>
              <a:rPr lang="en-US" sz="2400" dirty="0">
                <a:latin typeface="Arial (Body)"/>
              </a:rPr>
              <a:t>Fill out the form and submit it to Human Resources. They will review the form and send them on to Accounts Payable if they are students and to Payroll if they are employees/student workers. </a:t>
            </a:r>
          </a:p>
          <a:p>
            <a:pPr marL="342900" indent="-342900">
              <a:lnSpc>
                <a:spcPct val="90000"/>
              </a:lnSpc>
              <a:spcBef>
                <a:spcPts val="1200"/>
              </a:spcBef>
              <a:buFont typeface="Arial" pitchFamily="34" charset="0"/>
              <a:buChar char="•"/>
            </a:pPr>
            <a:r>
              <a:rPr lang="en-US" sz="2400" dirty="0">
                <a:latin typeface="Arial (Body)"/>
              </a:rPr>
              <a:t>If the award is for a non-UNLV affiliate then you will prepare a payment voucher and attach a W-9 and some kind of backup showing the amount and name for the award.</a:t>
            </a:r>
          </a:p>
          <a:p>
            <a:pPr algn="ctr">
              <a:lnSpc>
                <a:spcPct val="90000"/>
              </a:lnSpc>
              <a:spcBef>
                <a:spcPct val="20000"/>
              </a:spcBef>
            </a:pPr>
            <a:r>
              <a:rPr lang="en-US" sz="2400" b="1" dirty="0" smtClean="0">
                <a:latin typeface="Arial (Body)"/>
              </a:rPr>
              <a:t>	http</a:t>
            </a:r>
            <a:r>
              <a:rPr lang="en-US" sz="2400" b="1" dirty="0">
                <a:latin typeface="Arial (Body)"/>
              </a:rPr>
              <a:t>://accountspayable.unlv.edu/Topics/prizeaward.htm</a:t>
            </a:r>
          </a:p>
          <a:p>
            <a:pPr marL="342900" indent="-342900">
              <a:lnSpc>
                <a:spcPct val="90000"/>
              </a:lnSpc>
              <a:spcBef>
                <a:spcPct val="20000"/>
              </a:spcBef>
              <a:buFontTx/>
              <a:buChar char="•"/>
            </a:pPr>
            <a:endParaRPr lang="en-US" sz="2000" b="1" dirty="0"/>
          </a:p>
        </p:txBody>
      </p:sp>
      <p:sp>
        <p:nvSpPr>
          <p:cNvPr id="11271" name="Rectangle 7"/>
          <p:cNvSpPr>
            <a:spLocks noChangeArrowheads="1"/>
          </p:cNvSpPr>
          <p:nvPr/>
        </p:nvSpPr>
        <p:spPr bwMode="auto">
          <a:xfrm>
            <a:off x="2895600" y="1143000"/>
            <a:ext cx="5334000" cy="914400"/>
          </a:xfrm>
          <a:prstGeom prst="rect">
            <a:avLst/>
          </a:prstGeom>
          <a:noFill/>
          <a:ln w="9525">
            <a:noFill/>
            <a:miter lim="800000"/>
            <a:headEnd/>
            <a:tailEnd/>
          </a:ln>
        </p:spPr>
        <p:txBody>
          <a:bodyPr anchor="ctr"/>
          <a:lstStyle/>
          <a:p>
            <a:pPr algn="ctr">
              <a:defRPr/>
            </a:pPr>
            <a:r>
              <a:rPr lang="en-US" sz="4400" b="1" dirty="0">
                <a:latin typeface="Arial (Headings)"/>
                <a:cs typeface="+mn-cs"/>
              </a:rPr>
              <a:t>Prizes and Awards</a:t>
            </a:r>
            <a:endParaRPr lang="en-US" sz="4400" dirty="0">
              <a:latin typeface="Arial (Headings)"/>
              <a:cs typeface="+mn-cs"/>
            </a:endParaRPr>
          </a:p>
        </p:txBody>
      </p:sp>
      <p:sp>
        <p:nvSpPr>
          <p:cNvPr id="18440" name="Text Box 8"/>
          <p:cNvSpPr txBox="1">
            <a:spLocks noChangeArrowheads="1"/>
          </p:cNvSpPr>
          <p:nvPr/>
        </p:nvSpPr>
        <p:spPr bwMode="auto">
          <a:xfrm>
            <a:off x="0" y="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chemeClr val="bg1"/>
                </a:solidFill>
                <a:latin typeface="Verdana" pitchFamily="34" charset="0"/>
              </a:rPr>
              <a:t>UNLV</a:t>
            </a:r>
          </a:p>
        </p:txBody>
      </p:sp>
      <p:sp>
        <p:nvSpPr>
          <p:cNvPr id="18441" name="Text Box 9"/>
          <p:cNvSpPr txBox="1">
            <a:spLocks noChangeArrowheads="1"/>
          </p:cNvSpPr>
          <p:nvPr/>
        </p:nvSpPr>
        <p:spPr bwMode="auto">
          <a:xfrm>
            <a:off x="4114800" y="0"/>
            <a:ext cx="502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600" b="1" dirty="0">
                <a:solidFill>
                  <a:schemeClr val="bg1"/>
                </a:solidFill>
                <a:latin typeface="Verdana" pitchFamily="34" charset="0"/>
              </a:rPr>
              <a:t>Controller’s Office</a:t>
            </a:r>
          </a:p>
        </p:txBody>
      </p:sp>
      <p:pic>
        <p:nvPicPr>
          <p:cNvPr id="18442" name="Picture 12" descr="MPj039013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914400"/>
            <a:ext cx="1905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7870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457200"/>
          </a:xfrm>
          <a:prstGeom prst="rect">
            <a:avLst/>
          </a:prstGeom>
          <a:solidFill>
            <a:schemeClr val="tx1"/>
          </a:solidFill>
          <a:ln w="9525">
            <a:solidFill>
              <a:schemeClr val="tx1"/>
            </a:solidFill>
            <a:miter lim="800000"/>
            <a:headEnd/>
            <a:tailEnd/>
          </a:ln>
        </p:spPr>
        <p:txBody>
          <a:bodyPr wrap="none" anchor="ctr"/>
          <a:lstStyle/>
          <a:p>
            <a:endParaRPr lang="en-US" dirty="0"/>
          </a:p>
        </p:txBody>
      </p:sp>
      <p:sp>
        <p:nvSpPr>
          <p:cNvPr id="19459" name="Rectangle 3"/>
          <p:cNvSpPr>
            <a:spLocks noChangeArrowheads="1"/>
          </p:cNvSpPr>
          <p:nvPr/>
        </p:nvSpPr>
        <p:spPr bwMode="auto">
          <a:xfrm>
            <a:off x="0" y="457200"/>
            <a:ext cx="9144000" cy="304800"/>
          </a:xfrm>
          <a:prstGeom prst="rect">
            <a:avLst/>
          </a:prstGeom>
          <a:solidFill>
            <a:srgbClr val="FF0000"/>
          </a:solidFill>
          <a:ln w="9525">
            <a:solidFill>
              <a:schemeClr val="tx1"/>
            </a:solidFill>
            <a:miter lim="800000"/>
            <a:headEnd/>
            <a:tailEnd/>
          </a:ln>
        </p:spPr>
        <p:txBody>
          <a:bodyPr wrap="none" anchor="ctr"/>
          <a:lstStyle/>
          <a:p>
            <a:endParaRPr lang="en-US" dirty="0"/>
          </a:p>
        </p:txBody>
      </p:sp>
      <p:sp>
        <p:nvSpPr>
          <p:cNvPr id="19460" name="Text Box 4"/>
          <p:cNvSpPr txBox="1">
            <a:spLocks noChangeArrowheads="1"/>
          </p:cNvSpPr>
          <p:nvPr/>
        </p:nvSpPr>
        <p:spPr bwMode="auto">
          <a:xfrm>
            <a:off x="0" y="525463"/>
            <a:ext cx="3124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latin typeface="Verdana" pitchFamily="34" charset="0"/>
              </a:rPr>
              <a:t>University of Nevada Las Vegas</a:t>
            </a:r>
          </a:p>
        </p:txBody>
      </p:sp>
      <p:sp>
        <p:nvSpPr>
          <p:cNvPr id="19461" name="Text Box 5"/>
          <p:cNvSpPr txBox="1">
            <a:spLocks noChangeArrowheads="1"/>
          </p:cNvSpPr>
          <p:nvPr/>
        </p:nvSpPr>
        <p:spPr bwMode="auto">
          <a:xfrm>
            <a:off x="5867400" y="533400"/>
            <a:ext cx="3276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Verdana" pitchFamily="34" charset="0"/>
              </a:rPr>
              <a:t>Accounts Payable Department</a:t>
            </a:r>
          </a:p>
        </p:txBody>
      </p:sp>
      <p:sp>
        <p:nvSpPr>
          <p:cNvPr id="19462" name="Rectangle 6"/>
          <p:cNvSpPr>
            <a:spLocks noChangeArrowheads="1"/>
          </p:cNvSpPr>
          <p:nvPr/>
        </p:nvSpPr>
        <p:spPr bwMode="auto">
          <a:xfrm>
            <a:off x="228600" y="2057400"/>
            <a:ext cx="8610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0" lvl="2" indent="-228600">
              <a:spcBef>
                <a:spcPct val="20000"/>
              </a:spcBef>
              <a:buFontTx/>
              <a:buChar char="•"/>
            </a:pPr>
            <a:endParaRPr lang="en-US" sz="1600" dirty="0"/>
          </a:p>
        </p:txBody>
      </p:sp>
      <p:sp>
        <p:nvSpPr>
          <p:cNvPr id="19463" name="Text Box 7"/>
          <p:cNvSpPr txBox="1">
            <a:spLocks noChangeArrowheads="1"/>
          </p:cNvSpPr>
          <p:nvPr/>
        </p:nvSpPr>
        <p:spPr bwMode="auto">
          <a:xfrm>
            <a:off x="0" y="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chemeClr val="bg1"/>
                </a:solidFill>
                <a:latin typeface="Verdana" pitchFamily="34" charset="0"/>
              </a:rPr>
              <a:t>UNLV</a:t>
            </a:r>
          </a:p>
        </p:txBody>
      </p:sp>
      <p:sp>
        <p:nvSpPr>
          <p:cNvPr id="19464" name="Text Box 8"/>
          <p:cNvSpPr txBox="1">
            <a:spLocks noChangeArrowheads="1"/>
          </p:cNvSpPr>
          <p:nvPr/>
        </p:nvSpPr>
        <p:spPr bwMode="auto">
          <a:xfrm>
            <a:off x="4114800" y="0"/>
            <a:ext cx="502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600" b="1" dirty="0">
                <a:solidFill>
                  <a:schemeClr val="bg1"/>
                </a:solidFill>
                <a:latin typeface="Verdana" pitchFamily="34" charset="0"/>
              </a:rPr>
              <a:t>Controller’s Office</a:t>
            </a:r>
          </a:p>
        </p:txBody>
      </p:sp>
      <p:sp>
        <p:nvSpPr>
          <p:cNvPr id="12298" name="Rectangle 10"/>
          <p:cNvSpPr>
            <a:spLocks noGrp="1" noChangeArrowheads="1"/>
          </p:cNvSpPr>
          <p:nvPr>
            <p:ph idx="1"/>
          </p:nvPr>
        </p:nvSpPr>
        <p:spPr>
          <a:xfrm>
            <a:off x="0" y="2438400"/>
            <a:ext cx="9144000" cy="4419600"/>
          </a:xfrm>
        </p:spPr>
        <p:txBody>
          <a:bodyPr>
            <a:normAutofit/>
          </a:bodyPr>
          <a:lstStyle/>
          <a:p>
            <a:pPr marL="109728" indent="0" fontAlgn="auto">
              <a:lnSpc>
                <a:spcPct val="90000"/>
              </a:lnSpc>
              <a:spcAft>
                <a:spcPts val="0"/>
              </a:spcAft>
              <a:buNone/>
              <a:defRPr/>
            </a:pPr>
            <a:r>
              <a:rPr lang="en-US" sz="2400" b="1" u="sng" dirty="0" smtClean="0">
                <a:latin typeface="Arial (Body)"/>
              </a:rPr>
              <a:t>Institutional</a:t>
            </a:r>
            <a:r>
              <a:rPr lang="en-US" sz="2400" b="1" dirty="0" smtClean="0">
                <a:latin typeface="Arial (Body)"/>
              </a:rPr>
              <a:t> Memberships, Dues, Licenses &amp; Associations:</a:t>
            </a:r>
          </a:p>
          <a:p>
            <a:pPr lvl="3" fontAlgn="auto">
              <a:lnSpc>
                <a:spcPct val="90000"/>
              </a:lnSpc>
              <a:spcAft>
                <a:spcPts val="0"/>
              </a:spcAft>
              <a:buClrTx/>
              <a:buFont typeface="Arial" pitchFamily="34" charset="0"/>
              <a:buChar char="•"/>
              <a:defRPr/>
            </a:pPr>
            <a:r>
              <a:rPr lang="en-US" sz="1600" dirty="0" smtClean="0">
                <a:latin typeface="Arial (Body)"/>
              </a:rPr>
              <a:t>Held in the name of the University</a:t>
            </a:r>
          </a:p>
          <a:p>
            <a:pPr lvl="3" fontAlgn="auto">
              <a:lnSpc>
                <a:spcPct val="90000"/>
              </a:lnSpc>
              <a:spcAft>
                <a:spcPts val="0"/>
              </a:spcAft>
              <a:buClrTx/>
              <a:buFont typeface="Arial" pitchFamily="34" charset="0"/>
              <a:buChar char="•"/>
              <a:defRPr/>
            </a:pPr>
            <a:r>
              <a:rPr lang="en-US" sz="1600" dirty="0" smtClean="0">
                <a:latin typeface="Arial (Body)"/>
              </a:rPr>
              <a:t>Can be paid using state funds (21XX)</a:t>
            </a:r>
          </a:p>
          <a:p>
            <a:pPr lvl="3" fontAlgn="auto">
              <a:lnSpc>
                <a:spcPct val="90000"/>
              </a:lnSpc>
              <a:spcAft>
                <a:spcPts val="0"/>
              </a:spcAft>
              <a:buClrTx/>
              <a:buFont typeface="Arial" pitchFamily="34" charset="0"/>
              <a:buChar char="•"/>
              <a:defRPr/>
            </a:pPr>
            <a:r>
              <a:rPr lang="en-US" sz="1600" dirty="0" smtClean="0">
                <a:latin typeface="Arial (Body)"/>
              </a:rPr>
              <a:t>Are permitted to be paid for using a payment voucher or P-Card </a:t>
            </a:r>
          </a:p>
          <a:p>
            <a:pPr lvl="3" fontAlgn="auto">
              <a:lnSpc>
                <a:spcPct val="90000"/>
              </a:lnSpc>
              <a:spcAft>
                <a:spcPts val="0"/>
              </a:spcAft>
              <a:buClrTx/>
              <a:buFont typeface="Arial" pitchFamily="34" charset="0"/>
              <a:buChar char="•"/>
              <a:defRPr/>
            </a:pPr>
            <a:r>
              <a:rPr lang="en-US" sz="1600" dirty="0" smtClean="0">
                <a:latin typeface="Arial (Body)"/>
              </a:rPr>
              <a:t>Requires AVP/VP or Dean approval </a:t>
            </a:r>
          </a:p>
          <a:p>
            <a:pPr marL="109728" indent="0" fontAlgn="auto">
              <a:lnSpc>
                <a:spcPct val="90000"/>
              </a:lnSpc>
              <a:spcAft>
                <a:spcPts val="0"/>
              </a:spcAft>
              <a:buNone/>
              <a:defRPr/>
            </a:pPr>
            <a:r>
              <a:rPr lang="en-US" sz="2400" b="1" u="sng" dirty="0" smtClean="0">
                <a:latin typeface="Arial (Body)"/>
              </a:rPr>
              <a:t>Individual</a:t>
            </a:r>
            <a:r>
              <a:rPr lang="en-US" sz="2400" b="1" dirty="0" smtClean="0">
                <a:latin typeface="Arial (Body)"/>
              </a:rPr>
              <a:t> Memberships, Dues, Licenses &amp; Associations:</a:t>
            </a:r>
          </a:p>
          <a:p>
            <a:pPr lvl="3" fontAlgn="auto">
              <a:lnSpc>
                <a:spcPct val="90000"/>
              </a:lnSpc>
              <a:spcAft>
                <a:spcPts val="0"/>
              </a:spcAft>
              <a:buClrTx/>
              <a:buFont typeface="Arial" pitchFamily="34" charset="0"/>
              <a:buChar char="•"/>
              <a:defRPr/>
            </a:pPr>
            <a:r>
              <a:rPr lang="en-US" sz="1600" dirty="0" smtClean="0">
                <a:latin typeface="Arial (Body)"/>
              </a:rPr>
              <a:t>Held in the name of an individual</a:t>
            </a:r>
          </a:p>
          <a:p>
            <a:pPr lvl="3" fontAlgn="auto">
              <a:lnSpc>
                <a:spcPct val="90000"/>
              </a:lnSpc>
              <a:spcAft>
                <a:spcPts val="0"/>
              </a:spcAft>
              <a:buClrTx/>
              <a:buFont typeface="Arial" pitchFamily="34" charset="0"/>
              <a:buChar char="•"/>
              <a:defRPr/>
            </a:pPr>
            <a:r>
              <a:rPr lang="en-US" sz="1600" dirty="0" smtClean="0">
                <a:latin typeface="Arial (Body)"/>
              </a:rPr>
              <a:t>Are </a:t>
            </a:r>
            <a:r>
              <a:rPr lang="en-US" sz="1600" b="1" u="sng" dirty="0" smtClean="0">
                <a:latin typeface="Arial (Body)"/>
              </a:rPr>
              <a:t>not</a:t>
            </a:r>
            <a:r>
              <a:rPr lang="en-US" sz="1600" dirty="0" smtClean="0">
                <a:latin typeface="Arial (Body)"/>
              </a:rPr>
              <a:t> permitted to be paid using state funds (21XX)</a:t>
            </a:r>
          </a:p>
          <a:p>
            <a:pPr lvl="3" fontAlgn="auto">
              <a:lnSpc>
                <a:spcPct val="90000"/>
              </a:lnSpc>
              <a:spcAft>
                <a:spcPts val="0"/>
              </a:spcAft>
              <a:buClrTx/>
              <a:buFont typeface="Arial" pitchFamily="34" charset="0"/>
              <a:buChar char="•"/>
              <a:defRPr/>
            </a:pPr>
            <a:r>
              <a:rPr lang="en-US" sz="1600" dirty="0" smtClean="0">
                <a:latin typeface="Arial (Body)"/>
              </a:rPr>
              <a:t>Are paid on a </a:t>
            </a:r>
            <a:r>
              <a:rPr lang="en-US" sz="1600" u="sng" dirty="0" smtClean="0">
                <a:latin typeface="Arial (Body)"/>
              </a:rPr>
              <a:t>reimbursement basis only</a:t>
            </a:r>
          </a:p>
          <a:p>
            <a:pPr lvl="3" fontAlgn="auto">
              <a:lnSpc>
                <a:spcPct val="90000"/>
              </a:lnSpc>
              <a:spcAft>
                <a:spcPts val="0"/>
              </a:spcAft>
              <a:buClrTx/>
              <a:buFont typeface="Arial" pitchFamily="34" charset="0"/>
              <a:buChar char="•"/>
              <a:defRPr/>
            </a:pPr>
            <a:r>
              <a:rPr lang="en-US" sz="1600" dirty="0" smtClean="0">
                <a:latin typeface="Arial (Body)"/>
              </a:rPr>
              <a:t>Are </a:t>
            </a:r>
            <a:r>
              <a:rPr lang="en-US" sz="1600" b="1" u="sng" dirty="0" smtClean="0">
                <a:latin typeface="Arial (Body)"/>
              </a:rPr>
              <a:t>not</a:t>
            </a:r>
            <a:r>
              <a:rPr lang="en-US" sz="1600" dirty="0" smtClean="0">
                <a:latin typeface="Arial (Body)"/>
              </a:rPr>
              <a:t> permitted to be paid using the P-Card</a:t>
            </a:r>
          </a:p>
          <a:p>
            <a:pPr lvl="3" fontAlgn="auto">
              <a:lnSpc>
                <a:spcPct val="90000"/>
              </a:lnSpc>
              <a:spcAft>
                <a:spcPts val="0"/>
              </a:spcAft>
              <a:buClrTx/>
              <a:buFont typeface="Arial" pitchFamily="34" charset="0"/>
              <a:buChar char="•"/>
              <a:defRPr/>
            </a:pPr>
            <a:r>
              <a:rPr lang="en-US" sz="1600" dirty="0" smtClean="0">
                <a:latin typeface="Arial (Body)"/>
              </a:rPr>
              <a:t>Requires Dean or Director approval</a:t>
            </a:r>
          </a:p>
          <a:p>
            <a:pPr lvl="3" fontAlgn="auto">
              <a:lnSpc>
                <a:spcPct val="90000"/>
              </a:lnSpc>
              <a:spcAft>
                <a:spcPts val="0"/>
              </a:spcAft>
              <a:buClrTx/>
              <a:buFont typeface="Arial" pitchFamily="34" charset="0"/>
              <a:buChar char="•"/>
              <a:defRPr/>
            </a:pPr>
            <a:r>
              <a:rPr lang="en-US" sz="1600" dirty="0" smtClean="0">
                <a:latin typeface="Arial (Body)"/>
              </a:rPr>
              <a:t>Dues assess a qualified individual by education, field or interest</a:t>
            </a:r>
          </a:p>
          <a:p>
            <a:pPr lvl="3" fontAlgn="auto">
              <a:lnSpc>
                <a:spcPct val="90000"/>
              </a:lnSpc>
              <a:spcAft>
                <a:spcPts val="0"/>
              </a:spcAft>
              <a:buClrTx/>
              <a:buFont typeface="Arial" pitchFamily="34" charset="0"/>
              <a:buChar char="•"/>
              <a:defRPr/>
            </a:pPr>
            <a:r>
              <a:rPr lang="en-US" sz="1600" dirty="0" smtClean="0">
                <a:latin typeface="Arial (Body)"/>
              </a:rPr>
              <a:t>Individual licenses must be required in the employee's work position</a:t>
            </a:r>
          </a:p>
          <a:p>
            <a:pPr marL="109728" indent="0" fontAlgn="auto">
              <a:lnSpc>
                <a:spcPct val="90000"/>
              </a:lnSpc>
              <a:spcAft>
                <a:spcPts val="0"/>
              </a:spcAft>
              <a:buNone/>
              <a:defRPr/>
            </a:pPr>
            <a:endParaRPr lang="en-US" sz="1000" b="1" dirty="0" smtClean="0">
              <a:latin typeface="Arial (Body)"/>
            </a:endParaRPr>
          </a:p>
          <a:p>
            <a:pPr marL="109728" indent="0" algn="ctr" fontAlgn="auto">
              <a:lnSpc>
                <a:spcPct val="90000"/>
              </a:lnSpc>
              <a:spcAft>
                <a:spcPts val="0"/>
              </a:spcAft>
              <a:buNone/>
              <a:defRPr/>
            </a:pPr>
            <a:r>
              <a:rPr lang="en-US" sz="1800" b="1" dirty="0" smtClean="0">
                <a:latin typeface="Arial (Body)"/>
              </a:rPr>
              <a:t>http://accountspayable.unlv.edu/Topics/memberships.html</a:t>
            </a:r>
          </a:p>
        </p:txBody>
      </p:sp>
      <p:sp>
        <p:nvSpPr>
          <p:cNvPr id="12297" name="Rectangle 9"/>
          <p:cNvSpPr>
            <a:spLocks noGrp="1" noChangeArrowheads="1"/>
          </p:cNvSpPr>
          <p:nvPr>
            <p:ph type="title"/>
          </p:nvPr>
        </p:nvSpPr>
        <p:spPr>
          <a:xfrm>
            <a:off x="3048000" y="762000"/>
            <a:ext cx="6096000" cy="1447800"/>
          </a:xfrm>
        </p:spPr>
        <p:txBody>
          <a:bodyPr/>
          <a:lstStyle/>
          <a:p>
            <a:pPr fontAlgn="auto">
              <a:spcAft>
                <a:spcPts val="0"/>
              </a:spcAft>
              <a:defRPr/>
            </a:pPr>
            <a:r>
              <a:rPr lang="en-US" dirty="0" smtClean="0">
                <a:solidFill>
                  <a:schemeClr val="tx1"/>
                </a:solidFill>
                <a:latin typeface="Arial (Headings)"/>
              </a:rPr>
              <a:t>Memberships, Dues and Licenses</a:t>
            </a:r>
          </a:p>
        </p:txBody>
      </p:sp>
      <p:pic>
        <p:nvPicPr>
          <p:cNvPr id="19467" name="Picture 11" descr="j02849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3048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0" y="0"/>
            <a:ext cx="9144000" cy="457200"/>
          </a:xfrm>
          <a:prstGeom prst="rect">
            <a:avLst/>
          </a:prstGeom>
          <a:solidFill>
            <a:schemeClr val="tx1"/>
          </a:solidFill>
          <a:ln w="9525">
            <a:solidFill>
              <a:schemeClr val="tx1"/>
            </a:solidFill>
            <a:miter lim="800000"/>
            <a:headEnd/>
            <a:tailEnd/>
          </a:ln>
        </p:spPr>
        <p:txBody>
          <a:bodyPr wrap="none" anchor="ctr"/>
          <a:lstStyle/>
          <a:p>
            <a:pPr>
              <a:spcBef>
                <a:spcPct val="20000"/>
              </a:spcBef>
              <a:buFontTx/>
              <a:buChar char="–"/>
            </a:pPr>
            <a:endParaRPr lang="en-US" sz="2800">
              <a:solidFill>
                <a:srgbClr val="000000"/>
              </a:solidFill>
              <a:cs typeface="+mn-cs"/>
            </a:endParaRPr>
          </a:p>
        </p:txBody>
      </p:sp>
      <p:sp>
        <p:nvSpPr>
          <p:cNvPr id="91139" name="Rectangle 3"/>
          <p:cNvSpPr>
            <a:spLocks noChangeArrowheads="1"/>
          </p:cNvSpPr>
          <p:nvPr/>
        </p:nvSpPr>
        <p:spPr bwMode="auto">
          <a:xfrm>
            <a:off x="0" y="457200"/>
            <a:ext cx="9144000" cy="30480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n-US" sz="2800">
              <a:solidFill>
                <a:srgbClr val="000000"/>
              </a:solidFill>
              <a:cs typeface="+mn-cs"/>
            </a:endParaRPr>
          </a:p>
        </p:txBody>
      </p:sp>
      <p:sp>
        <p:nvSpPr>
          <p:cNvPr id="91140" name="Text Box 4"/>
          <p:cNvSpPr txBox="1">
            <a:spLocks noChangeArrowheads="1"/>
          </p:cNvSpPr>
          <p:nvPr/>
        </p:nvSpPr>
        <p:spPr bwMode="auto">
          <a:xfrm>
            <a:off x="0" y="525464"/>
            <a:ext cx="3124200" cy="246221"/>
          </a:xfrm>
          <a:prstGeom prst="rect">
            <a:avLst/>
          </a:prstGeom>
          <a:noFill/>
          <a:ln w="9525">
            <a:noFill/>
            <a:miter lim="800000"/>
            <a:headEnd/>
            <a:tailEnd/>
          </a:ln>
        </p:spPr>
        <p:txBody>
          <a:bodyPr>
            <a:spAutoFit/>
          </a:bodyPr>
          <a:lstStyle/>
          <a:p>
            <a:pPr>
              <a:spcBef>
                <a:spcPct val="50000"/>
              </a:spcBef>
            </a:pPr>
            <a:r>
              <a:rPr lang="en-US" sz="1000">
                <a:solidFill>
                  <a:srgbClr val="000000"/>
                </a:solidFill>
                <a:latin typeface="Verdana" pitchFamily="34" charset="0"/>
                <a:cs typeface="+mn-cs"/>
              </a:rPr>
              <a:t>University of Nevada Las Vegas</a:t>
            </a:r>
          </a:p>
        </p:txBody>
      </p:sp>
      <p:sp>
        <p:nvSpPr>
          <p:cNvPr id="91141" name="Text Box 5"/>
          <p:cNvSpPr txBox="1">
            <a:spLocks noChangeArrowheads="1"/>
          </p:cNvSpPr>
          <p:nvPr/>
        </p:nvSpPr>
        <p:spPr bwMode="auto">
          <a:xfrm>
            <a:off x="5867400" y="533401"/>
            <a:ext cx="3276600" cy="246221"/>
          </a:xfrm>
          <a:prstGeom prst="rect">
            <a:avLst/>
          </a:prstGeom>
          <a:noFill/>
          <a:ln w="9525">
            <a:noFill/>
            <a:miter lim="800000"/>
            <a:headEnd/>
            <a:tailEnd/>
          </a:ln>
        </p:spPr>
        <p:txBody>
          <a:bodyPr>
            <a:spAutoFit/>
          </a:bodyPr>
          <a:lstStyle/>
          <a:p>
            <a:pPr algn="r">
              <a:spcBef>
                <a:spcPct val="50000"/>
              </a:spcBef>
            </a:pPr>
            <a:r>
              <a:rPr lang="en-US" sz="1000">
                <a:solidFill>
                  <a:srgbClr val="000000"/>
                </a:solidFill>
                <a:latin typeface="Verdana" pitchFamily="34" charset="0"/>
                <a:cs typeface="+mn-cs"/>
              </a:rPr>
              <a:t>Disbursements Department</a:t>
            </a:r>
          </a:p>
        </p:txBody>
      </p:sp>
      <p:sp>
        <p:nvSpPr>
          <p:cNvPr id="91142" name="Rectangle 6"/>
          <p:cNvSpPr>
            <a:spLocks noChangeArrowheads="1"/>
          </p:cNvSpPr>
          <p:nvPr/>
        </p:nvSpPr>
        <p:spPr bwMode="auto">
          <a:xfrm>
            <a:off x="228600" y="2057400"/>
            <a:ext cx="8610600" cy="4495800"/>
          </a:xfrm>
          <a:prstGeom prst="rect">
            <a:avLst/>
          </a:prstGeom>
          <a:noFill/>
          <a:ln w="9525">
            <a:noFill/>
            <a:miter lim="800000"/>
            <a:headEnd/>
            <a:tailEnd/>
          </a:ln>
        </p:spPr>
        <p:txBody>
          <a:bodyPr/>
          <a:lstStyle/>
          <a:p>
            <a:pPr marL="1143000" lvl="2" indent="-228600">
              <a:spcBef>
                <a:spcPct val="20000"/>
              </a:spcBef>
              <a:buFontTx/>
              <a:buChar char="•"/>
            </a:pPr>
            <a:endParaRPr lang="en-US" sz="1600">
              <a:solidFill>
                <a:srgbClr val="000000"/>
              </a:solidFill>
              <a:cs typeface="+mn-cs"/>
            </a:endParaRPr>
          </a:p>
        </p:txBody>
      </p:sp>
      <p:sp>
        <p:nvSpPr>
          <p:cNvPr id="91143" name="Rectangle 7"/>
          <p:cNvSpPr>
            <a:spLocks noChangeArrowheads="1"/>
          </p:cNvSpPr>
          <p:nvPr/>
        </p:nvSpPr>
        <p:spPr bwMode="auto">
          <a:xfrm>
            <a:off x="3124200" y="914400"/>
            <a:ext cx="5867400" cy="838200"/>
          </a:xfrm>
          <a:prstGeom prst="rect">
            <a:avLst/>
          </a:prstGeom>
          <a:noFill/>
          <a:ln w="9525">
            <a:noFill/>
            <a:miter lim="800000"/>
            <a:headEnd/>
            <a:tailEnd/>
          </a:ln>
        </p:spPr>
        <p:txBody>
          <a:bodyPr anchor="ctr"/>
          <a:lstStyle/>
          <a:p>
            <a:pPr algn="ctr"/>
            <a:endParaRPr lang="en-US" sz="4000">
              <a:solidFill>
                <a:srgbClr val="000000"/>
              </a:solidFill>
              <a:latin typeface="Verdana" pitchFamily="34" charset="0"/>
              <a:cs typeface="+mn-cs"/>
            </a:endParaRPr>
          </a:p>
        </p:txBody>
      </p:sp>
      <p:sp>
        <p:nvSpPr>
          <p:cNvPr id="91144" name="Text Box 8"/>
          <p:cNvSpPr txBox="1">
            <a:spLocks noChangeArrowheads="1"/>
          </p:cNvSpPr>
          <p:nvPr/>
        </p:nvSpPr>
        <p:spPr bwMode="auto">
          <a:xfrm>
            <a:off x="0" y="0"/>
            <a:ext cx="2514600" cy="461665"/>
          </a:xfrm>
          <a:prstGeom prst="rect">
            <a:avLst/>
          </a:prstGeom>
          <a:noFill/>
          <a:ln w="9525">
            <a:noFill/>
            <a:miter lim="800000"/>
            <a:headEnd/>
            <a:tailEnd/>
          </a:ln>
        </p:spPr>
        <p:txBody>
          <a:bodyPr>
            <a:spAutoFit/>
          </a:bodyPr>
          <a:lstStyle/>
          <a:p>
            <a:pPr>
              <a:spcBef>
                <a:spcPct val="50000"/>
              </a:spcBef>
            </a:pPr>
            <a:r>
              <a:rPr lang="en-US" sz="2400" b="1">
                <a:solidFill>
                  <a:srgbClr val="FFFFFF"/>
                </a:solidFill>
                <a:latin typeface="Verdana" pitchFamily="34" charset="0"/>
                <a:cs typeface="+mn-cs"/>
              </a:rPr>
              <a:t>UNLV</a:t>
            </a:r>
          </a:p>
        </p:txBody>
      </p:sp>
      <p:sp>
        <p:nvSpPr>
          <p:cNvPr id="91145" name="Text Box 9"/>
          <p:cNvSpPr txBox="1">
            <a:spLocks noChangeArrowheads="1"/>
          </p:cNvSpPr>
          <p:nvPr/>
        </p:nvSpPr>
        <p:spPr bwMode="auto">
          <a:xfrm>
            <a:off x="4114800" y="0"/>
            <a:ext cx="5029200" cy="338554"/>
          </a:xfrm>
          <a:prstGeom prst="rect">
            <a:avLst/>
          </a:prstGeom>
          <a:noFill/>
          <a:ln w="9525">
            <a:noFill/>
            <a:miter lim="800000"/>
            <a:headEnd/>
            <a:tailEnd/>
          </a:ln>
        </p:spPr>
        <p:txBody>
          <a:bodyPr>
            <a:spAutoFit/>
          </a:bodyPr>
          <a:lstStyle/>
          <a:p>
            <a:pPr algn="r">
              <a:spcBef>
                <a:spcPct val="50000"/>
              </a:spcBef>
            </a:pPr>
            <a:r>
              <a:rPr lang="en-US" sz="1600" b="1">
                <a:solidFill>
                  <a:srgbClr val="FFFFFF"/>
                </a:solidFill>
                <a:latin typeface="Verdana" pitchFamily="34" charset="0"/>
                <a:cs typeface="+mn-cs"/>
              </a:rPr>
              <a:t>Controller’s Office</a:t>
            </a:r>
          </a:p>
        </p:txBody>
      </p:sp>
      <p:sp>
        <p:nvSpPr>
          <p:cNvPr id="91146" name="Rectangle 10"/>
          <p:cNvSpPr>
            <a:spLocks noGrp="1" noChangeArrowheads="1"/>
          </p:cNvSpPr>
          <p:nvPr>
            <p:ph type="title"/>
          </p:nvPr>
        </p:nvSpPr>
        <p:spPr>
          <a:xfrm>
            <a:off x="0" y="990600"/>
            <a:ext cx="9144000" cy="533400"/>
          </a:xfrm>
        </p:spPr>
        <p:txBody>
          <a:bodyPr/>
          <a:lstStyle/>
          <a:p>
            <a:pPr eaLnBrk="1" hangingPunct="1"/>
            <a:r>
              <a:rPr lang="en-US" b="1" u="sng" dirty="0" smtClean="0">
                <a:solidFill>
                  <a:schemeClr val="tx1"/>
                </a:solidFill>
              </a:rPr>
              <a:t>Pre-Payment of Conferences</a:t>
            </a:r>
          </a:p>
        </p:txBody>
      </p:sp>
      <p:sp>
        <p:nvSpPr>
          <p:cNvPr id="91147" name="Rectangle 11"/>
          <p:cNvSpPr>
            <a:spLocks noGrp="1" noChangeArrowheads="1"/>
          </p:cNvSpPr>
          <p:nvPr>
            <p:ph idx="1"/>
          </p:nvPr>
        </p:nvSpPr>
        <p:spPr>
          <a:xfrm>
            <a:off x="152400" y="1981200"/>
            <a:ext cx="8991600" cy="4495800"/>
          </a:xfrm>
        </p:spPr>
        <p:txBody>
          <a:bodyPr/>
          <a:lstStyle/>
          <a:p>
            <a:pPr eaLnBrk="1" hangingPunct="1">
              <a:lnSpc>
                <a:spcPct val="80000"/>
              </a:lnSpc>
            </a:pPr>
            <a:r>
              <a:rPr lang="en-US" sz="2400" smtClean="0"/>
              <a:t>Local Conferences (within 75 miles of Las Vegas)- Prepay on a payment voucher or pay using your PCard.  Attach a copy of the conference schedule/brochure and </a:t>
            </a:r>
            <a:r>
              <a:rPr lang="en-US" sz="2400" u="sng" smtClean="0"/>
              <a:t>completed</a:t>
            </a:r>
            <a:r>
              <a:rPr lang="en-US" sz="2400" smtClean="0"/>
              <a:t> registration form.</a:t>
            </a:r>
          </a:p>
          <a:p>
            <a:pPr eaLnBrk="1" hangingPunct="1">
              <a:lnSpc>
                <a:spcPct val="80000"/>
              </a:lnSpc>
            </a:pPr>
            <a:r>
              <a:rPr lang="en-US" sz="2400" smtClean="0"/>
              <a:t>Travel Status Conferences (outside 75 miles of Las Vegas) – Prepay on a payment voucher or pay using your PCard. Attach a copy of the conference schedule/brochure and </a:t>
            </a:r>
            <a:r>
              <a:rPr lang="en-US" sz="2400" u="sng" smtClean="0"/>
              <a:t>completed </a:t>
            </a:r>
            <a:r>
              <a:rPr lang="en-US" sz="2400" smtClean="0"/>
              <a:t>registration form.</a:t>
            </a:r>
          </a:p>
          <a:p>
            <a:pPr eaLnBrk="1" hangingPunct="1">
              <a:lnSpc>
                <a:spcPct val="80000"/>
              </a:lnSpc>
            </a:pPr>
            <a:r>
              <a:rPr lang="en-US" sz="2400" smtClean="0"/>
              <a:t>Meal per diem will not be paid for meals included with the conference while on travel status.</a:t>
            </a:r>
          </a:p>
          <a:p>
            <a:pPr eaLnBrk="1" hangingPunct="1">
              <a:lnSpc>
                <a:spcPct val="80000"/>
              </a:lnSpc>
            </a:pPr>
            <a:r>
              <a:rPr lang="en-US" sz="2400" smtClean="0"/>
              <a:t>While in travel status Departments may pay for conference extras (workshops, luncheons, tours, etc.) if included within conference fees.</a:t>
            </a:r>
          </a:p>
          <a:p>
            <a:pPr eaLnBrk="1" hangingPunct="1">
              <a:lnSpc>
                <a:spcPct val="80000"/>
              </a:lnSpc>
            </a:pPr>
            <a:r>
              <a:rPr lang="en-US" sz="2400" smtClean="0"/>
              <a:t>Please allow ample time for processing as certain vendors may take time to set up.</a:t>
            </a:r>
          </a:p>
          <a:p>
            <a:pPr eaLnBrk="1" hangingPunct="1">
              <a:lnSpc>
                <a:spcPct val="80000"/>
              </a:lnSpc>
              <a:buFontTx/>
              <a:buNone/>
            </a:pPr>
            <a:endParaRPr lang="en-US" sz="2400" smtClean="0"/>
          </a:p>
          <a:p>
            <a:pPr eaLnBrk="1" hangingPunct="1">
              <a:lnSpc>
                <a:spcPct val="80000"/>
              </a:lnSpc>
            </a:pPr>
            <a:endParaRPr lang="en-US" sz="2400" smtClean="0"/>
          </a:p>
          <a:p>
            <a:pPr eaLnBrk="1" hangingPunct="1">
              <a:lnSpc>
                <a:spcPct val="80000"/>
              </a:lnSpc>
            </a:pPr>
            <a:endParaRPr lang="en-US" sz="2400" smtClean="0"/>
          </a:p>
        </p:txBody>
      </p:sp>
    </p:spTree>
    <p:extLst>
      <p:ext uri="{BB962C8B-B14F-4D97-AF65-F5344CB8AC3E}">
        <p14:creationId xmlns:p14="http://schemas.microsoft.com/office/powerpoint/2010/main" val="711892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533400"/>
            <a:ext cx="8229600" cy="1143000"/>
          </a:xfrm>
        </p:spPr>
        <p:txBody>
          <a:bodyPr/>
          <a:lstStyle/>
          <a:p>
            <a:pPr eaLnBrk="1" hangingPunct="1"/>
            <a:r>
              <a:rPr lang="en-US" b="1" u="sng" dirty="0" smtClean="0"/>
              <a:t>Candidate Travel</a:t>
            </a:r>
          </a:p>
        </p:txBody>
      </p:sp>
      <p:sp>
        <p:nvSpPr>
          <p:cNvPr id="88067" name="Rectangle 3"/>
          <p:cNvSpPr>
            <a:spLocks noGrp="1" noChangeArrowheads="1"/>
          </p:cNvSpPr>
          <p:nvPr>
            <p:ph idx="1"/>
          </p:nvPr>
        </p:nvSpPr>
        <p:spPr>
          <a:xfrm>
            <a:off x="457200" y="1905000"/>
            <a:ext cx="8229600" cy="4419600"/>
          </a:xfrm>
        </p:spPr>
        <p:txBody>
          <a:bodyPr/>
          <a:lstStyle/>
          <a:p>
            <a:pPr eaLnBrk="1" hangingPunct="1">
              <a:lnSpc>
                <a:spcPct val="90000"/>
              </a:lnSpc>
              <a:buFont typeface="Arial" pitchFamily="34" charset="0"/>
              <a:buChar char="•"/>
            </a:pPr>
            <a:r>
              <a:rPr lang="en-US" sz="2400" dirty="0" smtClean="0"/>
              <a:t>Expenses incurred by a UNLV Candidate to travel to UNLV for the prospect of employment are reimbursable to the candidate, unless purchased by the UNLV </a:t>
            </a:r>
            <a:r>
              <a:rPr lang="en-US" sz="2400" dirty="0" err="1" smtClean="0"/>
              <a:t>PCard</a:t>
            </a:r>
            <a:r>
              <a:rPr lang="en-US" sz="2400" dirty="0" smtClean="0"/>
              <a:t>.</a:t>
            </a:r>
          </a:p>
          <a:p>
            <a:pPr eaLnBrk="1" hangingPunct="1">
              <a:lnSpc>
                <a:spcPct val="90000"/>
              </a:lnSpc>
              <a:buFont typeface="Arial" pitchFamily="34" charset="0"/>
              <a:buChar char="•"/>
            </a:pPr>
            <a:r>
              <a:rPr lang="en-US" sz="2400" dirty="0" smtClean="0"/>
              <a:t>Candidate travel is arranged by the candidate and/or the responsible UNLV department and can be purchased by candidate and/or the university </a:t>
            </a:r>
            <a:r>
              <a:rPr lang="en-US" sz="2400" dirty="0" err="1" smtClean="0"/>
              <a:t>PCard</a:t>
            </a:r>
            <a:r>
              <a:rPr lang="en-US" sz="2400" dirty="0" smtClean="0"/>
              <a:t>.</a:t>
            </a:r>
          </a:p>
          <a:p>
            <a:pPr eaLnBrk="1" hangingPunct="1">
              <a:lnSpc>
                <a:spcPct val="90000"/>
              </a:lnSpc>
              <a:buFont typeface="Arial" pitchFamily="34" charset="0"/>
              <a:buChar char="•"/>
            </a:pPr>
            <a:r>
              <a:rPr lang="en-US" sz="2400" dirty="0" smtClean="0"/>
              <a:t>Candidate travel is audited and treated like employee out of state travel and are subjected to the same lodging and meal per diem rates via the General Services Administration (GSA).  </a:t>
            </a:r>
            <a:r>
              <a:rPr lang="en-US" sz="2400" dirty="0" smtClean="0">
                <a:solidFill>
                  <a:srgbClr val="FF0000"/>
                </a:solidFill>
              </a:rPr>
              <a:t>No Lodging Exceptions</a:t>
            </a:r>
            <a:endParaRPr lang="en-US" sz="2400" dirty="0" smtClean="0"/>
          </a:p>
          <a:p>
            <a:pPr eaLnBrk="1" hangingPunct="1">
              <a:lnSpc>
                <a:spcPct val="90000"/>
              </a:lnSpc>
              <a:buFont typeface="Arial" pitchFamily="34" charset="0"/>
              <a:buChar char="•"/>
            </a:pPr>
            <a:r>
              <a:rPr lang="en-US" sz="2400" dirty="0" smtClean="0"/>
              <a:t>Candidates cannot use the State Contracted Car Rental Agencies when renting a vehicle.</a:t>
            </a:r>
            <a:endParaRPr lang="en-US" sz="2000" dirty="0" smtClean="0"/>
          </a:p>
          <a:p>
            <a:pPr eaLnBrk="1" hangingPunct="1">
              <a:lnSpc>
                <a:spcPct val="90000"/>
              </a:lnSpc>
            </a:pPr>
            <a:endParaRPr lang="en-US" sz="2400" dirty="0" smtClean="0"/>
          </a:p>
        </p:txBody>
      </p:sp>
    </p:spTree>
    <p:extLst>
      <p:ext uri="{BB962C8B-B14F-4D97-AF65-F5344CB8AC3E}">
        <p14:creationId xmlns:p14="http://schemas.microsoft.com/office/powerpoint/2010/main" val="8602080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533400"/>
            <a:ext cx="8229600" cy="1143000"/>
          </a:xfrm>
        </p:spPr>
        <p:txBody>
          <a:bodyPr/>
          <a:lstStyle/>
          <a:p>
            <a:pPr eaLnBrk="1" hangingPunct="1"/>
            <a:r>
              <a:rPr lang="en-US" sz="3600" b="1" u="sng" dirty="0" smtClean="0"/>
              <a:t>Candidate Travel Reimbursement</a:t>
            </a:r>
          </a:p>
        </p:txBody>
      </p:sp>
      <p:sp>
        <p:nvSpPr>
          <p:cNvPr id="88067" name="Rectangle 3"/>
          <p:cNvSpPr>
            <a:spLocks noGrp="1" noChangeArrowheads="1"/>
          </p:cNvSpPr>
          <p:nvPr>
            <p:ph idx="1"/>
          </p:nvPr>
        </p:nvSpPr>
        <p:spPr>
          <a:xfrm>
            <a:off x="457200" y="1905000"/>
            <a:ext cx="8229600" cy="4419600"/>
          </a:xfrm>
        </p:spPr>
        <p:txBody>
          <a:bodyPr/>
          <a:lstStyle/>
          <a:p>
            <a:pPr marL="0" indent="0" eaLnBrk="1" hangingPunct="1">
              <a:lnSpc>
                <a:spcPct val="90000"/>
              </a:lnSpc>
              <a:buNone/>
            </a:pPr>
            <a:r>
              <a:rPr lang="en-US" sz="2400" dirty="0" smtClean="0"/>
              <a:t>Reimbursements to Candidates are requested on a UNLV Payment Voucher and must include the following:</a:t>
            </a:r>
          </a:p>
          <a:p>
            <a:pPr marL="0" indent="0" eaLnBrk="1" hangingPunct="1">
              <a:lnSpc>
                <a:spcPct val="90000"/>
              </a:lnSpc>
              <a:buNone/>
            </a:pPr>
            <a:endParaRPr lang="en-US" sz="2400" dirty="0" smtClean="0"/>
          </a:p>
          <a:p>
            <a:pPr eaLnBrk="1" hangingPunct="1">
              <a:lnSpc>
                <a:spcPct val="90000"/>
              </a:lnSpc>
              <a:buFont typeface="Arial" pitchFamily="34" charset="0"/>
              <a:buChar char="•"/>
            </a:pPr>
            <a:r>
              <a:rPr lang="en-US" sz="2400" dirty="0"/>
              <a:t>	</a:t>
            </a:r>
            <a:r>
              <a:rPr lang="en-US" sz="2400" dirty="0" smtClean="0"/>
              <a:t>UNLV Search and Position Number</a:t>
            </a:r>
          </a:p>
          <a:p>
            <a:pPr eaLnBrk="1" hangingPunct="1">
              <a:lnSpc>
                <a:spcPct val="90000"/>
              </a:lnSpc>
              <a:buFont typeface="Arial" pitchFamily="34" charset="0"/>
              <a:buChar char="•"/>
            </a:pPr>
            <a:r>
              <a:rPr lang="en-US" sz="2400" dirty="0"/>
              <a:t>	</a:t>
            </a:r>
            <a:r>
              <a:rPr lang="en-US" sz="2400" dirty="0" smtClean="0"/>
              <a:t>Original itemized receipt(s) showing the method of 	payment (UNLV Receipts Policy)</a:t>
            </a:r>
          </a:p>
          <a:p>
            <a:pPr eaLnBrk="1" hangingPunct="1">
              <a:lnSpc>
                <a:spcPct val="90000"/>
              </a:lnSpc>
              <a:buFont typeface="Arial" pitchFamily="34" charset="0"/>
              <a:buChar char="•"/>
            </a:pPr>
            <a:r>
              <a:rPr lang="en-US" sz="2400" dirty="0"/>
              <a:t>	</a:t>
            </a:r>
            <a:r>
              <a:rPr lang="en-US" sz="2400" dirty="0" smtClean="0"/>
              <a:t>Candidate schedule of events such as time of 	interview &amp; time of recruiting meals</a:t>
            </a:r>
          </a:p>
          <a:p>
            <a:pPr eaLnBrk="1" hangingPunct="1">
              <a:lnSpc>
                <a:spcPct val="90000"/>
              </a:lnSpc>
              <a:buFont typeface="Arial" pitchFamily="34" charset="0"/>
              <a:buChar char="•"/>
            </a:pPr>
            <a:r>
              <a:rPr lang="en-US" sz="2400" dirty="0"/>
              <a:t>	</a:t>
            </a:r>
            <a:r>
              <a:rPr lang="en-US" sz="2400" dirty="0" smtClean="0"/>
              <a:t>Travel Itinerary Worksheet</a:t>
            </a:r>
          </a:p>
        </p:txBody>
      </p:sp>
    </p:spTree>
    <p:extLst>
      <p:ext uri="{BB962C8B-B14F-4D97-AF65-F5344CB8AC3E}">
        <p14:creationId xmlns:p14="http://schemas.microsoft.com/office/powerpoint/2010/main" val="22430385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533400"/>
            <a:ext cx="8229600" cy="1143000"/>
          </a:xfrm>
        </p:spPr>
        <p:txBody>
          <a:bodyPr/>
          <a:lstStyle/>
          <a:p>
            <a:pPr eaLnBrk="1" hangingPunct="1"/>
            <a:r>
              <a:rPr lang="en-US" sz="3600" b="1" u="sng" dirty="0" smtClean="0"/>
              <a:t>Candidate Travel Reimbursement</a:t>
            </a:r>
          </a:p>
        </p:txBody>
      </p:sp>
      <p:sp>
        <p:nvSpPr>
          <p:cNvPr id="88067" name="Rectangle 3"/>
          <p:cNvSpPr>
            <a:spLocks noGrp="1" noChangeArrowheads="1"/>
          </p:cNvSpPr>
          <p:nvPr>
            <p:ph idx="1"/>
          </p:nvPr>
        </p:nvSpPr>
        <p:spPr>
          <a:xfrm>
            <a:off x="457200" y="1905000"/>
            <a:ext cx="8229600" cy="4800600"/>
          </a:xfrm>
        </p:spPr>
        <p:txBody>
          <a:bodyPr/>
          <a:lstStyle/>
          <a:p>
            <a:pPr marL="0" indent="0" eaLnBrk="1" hangingPunct="1">
              <a:lnSpc>
                <a:spcPct val="90000"/>
              </a:lnSpc>
              <a:buNone/>
            </a:pPr>
            <a:r>
              <a:rPr lang="en-US" sz="2400" b="1" dirty="0" smtClean="0"/>
              <a:t>Reimbursements may be made for:</a:t>
            </a:r>
          </a:p>
          <a:p>
            <a:pPr marL="0" indent="0" eaLnBrk="1" hangingPunct="1">
              <a:lnSpc>
                <a:spcPct val="90000"/>
              </a:lnSpc>
              <a:buNone/>
            </a:pPr>
            <a:endParaRPr lang="en-US" sz="2400" b="1" dirty="0" smtClean="0"/>
          </a:p>
          <a:p>
            <a:pPr lvl="1" eaLnBrk="1" hangingPunct="1">
              <a:lnSpc>
                <a:spcPct val="90000"/>
              </a:lnSpc>
              <a:buFont typeface="Arial" pitchFamily="34" charset="0"/>
              <a:buChar char="•"/>
            </a:pPr>
            <a:r>
              <a:rPr lang="en-US" sz="1800" dirty="0" smtClean="0">
                <a:solidFill>
                  <a:srgbClr val="FF0000"/>
                </a:solidFill>
              </a:rPr>
              <a:t>Airfare</a:t>
            </a:r>
            <a:r>
              <a:rPr lang="en-US" sz="1800" dirty="0" smtClean="0"/>
              <a:t> – requires airline itinerary showing dates and times of 		departure and arrival and method of payment.</a:t>
            </a:r>
          </a:p>
          <a:p>
            <a:pPr lvl="1" eaLnBrk="1" hangingPunct="1">
              <a:lnSpc>
                <a:spcPct val="90000"/>
              </a:lnSpc>
              <a:buFont typeface="Arial" pitchFamily="34" charset="0"/>
              <a:buChar char="•"/>
            </a:pPr>
            <a:r>
              <a:rPr lang="en-US" sz="1800" dirty="0" smtClean="0">
                <a:solidFill>
                  <a:srgbClr val="FF0000"/>
                </a:solidFill>
              </a:rPr>
              <a:t>Lodging</a:t>
            </a:r>
            <a:r>
              <a:rPr lang="en-US" sz="1800" dirty="0" smtClean="0"/>
              <a:t> – requires detailed hotel bill showing zero dollar balance 	and method of payment.  Lodging nightly rates will be audited 	according to current GSA rates. </a:t>
            </a:r>
            <a:r>
              <a:rPr lang="en-US" sz="1800" dirty="0" smtClean="0">
                <a:solidFill>
                  <a:srgbClr val="FF0000"/>
                </a:solidFill>
              </a:rPr>
              <a:t>No Lodging Exceptions</a:t>
            </a:r>
            <a:endParaRPr lang="en-US" sz="1800" dirty="0" smtClean="0"/>
          </a:p>
          <a:p>
            <a:pPr lvl="1" eaLnBrk="1" hangingPunct="1">
              <a:lnSpc>
                <a:spcPct val="90000"/>
              </a:lnSpc>
              <a:buFont typeface="Arial" pitchFamily="34" charset="0"/>
              <a:buChar char="•"/>
            </a:pPr>
            <a:r>
              <a:rPr lang="en-US" sz="1800" dirty="0" smtClean="0">
                <a:solidFill>
                  <a:srgbClr val="FF0000"/>
                </a:solidFill>
              </a:rPr>
              <a:t>Public ground transportation</a:t>
            </a:r>
            <a:r>
              <a:rPr lang="en-US" sz="1800" dirty="0" smtClean="0"/>
              <a:t> – (i.e. taxi, shuttle, etc.) Valid receipt(s) 	required.</a:t>
            </a:r>
          </a:p>
          <a:p>
            <a:pPr lvl="1" eaLnBrk="1" hangingPunct="1">
              <a:lnSpc>
                <a:spcPct val="90000"/>
              </a:lnSpc>
              <a:buFont typeface="Arial" pitchFamily="34" charset="0"/>
              <a:buChar char="•"/>
            </a:pPr>
            <a:r>
              <a:rPr lang="en-US" sz="1800" dirty="0" smtClean="0">
                <a:solidFill>
                  <a:srgbClr val="FF0000"/>
                </a:solidFill>
              </a:rPr>
              <a:t>Car Rental</a:t>
            </a:r>
            <a:r>
              <a:rPr lang="en-US" sz="1800" dirty="0" smtClean="0"/>
              <a:t> – requires detailed itemized receipt.</a:t>
            </a:r>
          </a:p>
          <a:p>
            <a:pPr lvl="1" eaLnBrk="1" hangingPunct="1">
              <a:lnSpc>
                <a:spcPct val="90000"/>
              </a:lnSpc>
              <a:buFont typeface="Arial" pitchFamily="34" charset="0"/>
              <a:buChar char="•"/>
            </a:pPr>
            <a:r>
              <a:rPr lang="en-US" sz="1800" dirty="0" smtClean="0">
                <a:solidFill>
                  <a:srgbClr val="FF0000"/>
                </a:solidFill>
              </a:rPr>
              <a:t>Personal vehicle mileage</a:t>
            </a:r>
            <a:r>
              <a:rPr lang="en-US" sz="1800" dirty="0" smtClean="0"/>
              <a:t> – will be reimbursed at the standard IRS 	mileage rate for the convenience of 	the university or half the IRS 	mileage rate at the convenience of the candidate.</a:t>
            </a:r>
          </a:p>
          <a:p>
            <a:pPr lvl="1" eaLnBrk="1" hangingPunct="1">
              <a:lnSpc>
                <a:spcPct val="90000"/>
              </a:lnSpc>
              <a:buFont typeface="Arial" pitchFamily="34" charset="0"/>
              <a:buChar char="•"/>
            </a:pPr>
            <a:r>
              <a:rPr lang="en-US" sz="1800" dirty="0" smtClean="0">
                <a:solidFill>
                  <a:srgbClr val="FF0000"/>
                </a:solidFill>
              </a:rPr>
              <a:t>Meal per diem</a:t>
            </a:r>
            <a:r>
              <a:rPr lang="en-US" sz="1800" dirty="0" smtClean="0"/>
              <a:t> </a:t>
            </a:r>
            <a:r>
              <a:rPr lang="en-US" sz="1800" dirty="0"/>
              <a:t>–</a:t>
            </a:r>
            <a:r>
              <a:rPr lang="en-US" sz="1800" dirty="0" smtClean="0"/>
              <a:t> will be given in accordance with UNLV employee travel 	policy. No receipts required.</a:t>
            </a:r>
          </a:p>
        </p:txBody>
      </p:sp>
    </p:spTree>
    <p:extLst>
      <p:ext uri="{BB962C8B-B14F-4D97-AF65-F5344CB8AC3E}">
        <p14:creationId xmlns:p14="http://schemas.microsoft.com/office/powerpoint/2010/main" val="2513100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533400"/>
            <a:ext cx="8229600" cy="1143000"/>
          </a:xfrm>
        </p:spPr>
        <p:txBody>
          <a:bodyPr/>
          <a:lstStyle/>
          <a:p>
            <a:pPr eaLnBrk="1" hangingPunct="1"/>
            <a:r>
              <a:rPr lang="en-US" sz="3600" b="1" u="sng" dirty="0" smtClean="0"/>
              <a:t>Candidate Travel Reimbursement</a:t>
            </a:r>
          </a:p>
        </p:txBody>
      </p:sp>
      <p:sp>
        <p:nvSpPr>
          <p:cNvPr id="88067" name="Rectangle 3"/>
          <p:cNvSpPr>
            <a:spLocks noGrp="1" noChangeArrowheads="1"/>
          </p:cNvSpPr>
          <p:nvPr>
            <p:ph idx="1"/>
          </p:nvPr>
        </p:nvSpPr>
        <p:spPr>
          <a:xfrm>
            <a:off x="457200" y="1905000"/>
            <a:ext cx="8229600" cy="4800600"/>
          </a:xfrm>
        </p:spPr>
        <p:txBody>
          <a:bodyPr/>
          <a:lstStyle/>
          <a:p>
            <a:pPr marL="0" indent="0" eaLnBrk="1" hangingPunct="1">
              <a:lnSpc>
                <a:spcPct val="90000"/>
              </a:lnSpc>
              <a:buNone/>
            </a:pPr>
            <a:r>
              <a:rPr lang="en-US" sz="2400" b="1" dirty="0" smtClean="0"/>
              <a:t>Reimbursements may not be made for:</a:t>
            </a:r>
          </a:p>
          <a:p>
            <a:pPr marL="0" indent="0" eaLnBrk="1" hangingPunct="1">
              <a:lnSpc>
                <a:spcPct val="90000"/>
              </a:lnSpc>
              <a:buNone/>
            </a:pPr>
            <a:endParaRPr lang="en-US" sz="2400" b="1" dirty="0" smtClean="0"/>
          </a:p>
          <a:p>
            <a:pPr lvl="1" eaLnBrk="1" hangingPunct="1">
              <a:lnSpc>
                <a:spcPct val="90000"/>
              </a:lnSpc>
              <a:buFont typeface="Arial" pitchFamily="34" charset="0"/>
              <a:buChar char="•"/>
            </a:pPr>
            <a:r>
              <a:rPr lang="en-US" sz="2400" b="1" dirty="0" smtClean="0">
                <a:solidFill>
                  <a:srgbClr val="FF0000"/>
                </a:solidFill>
              </a:rPr>
              <a:t>Tips or gratuities</a:t>
            </a:r>
          </a:p>
          <a:p>
            <a:pPr lvl="1" eaLnBrk="1" hangingPunct="1">
              <a:lnSpc>
                <a:spcPct val="90000"/>
              </a:lnSpc>
              <a:buFont typeface="Arial" pitchFamily="34" charset="0"/>
              <a:buChar char="•"/>
            </a:pPr>
            <a:r>
              <a:rPr lang="en-US" sz="2400" b="1" dirty="0" smtClean="0">
                <a:solidFill>
                  <a:srgbClr val="FF0000"/>
                </a:solidFill>
              </a:rPr>
              <a:t>Room Service</a:t>
            </a:r>
          </a:p>
          <a:p>
            <a:pPr lvl="1" eaLnBrk="1" hangingPunct="1">
              <a:lnSpc>
                <a:spcPct val="90000"/>
              </a:lnSpc>
              <a:buFont typeface="Arial" pitchFamily="34" charset="0"/>
              <a:buChar char="•"/>
            </a:pPr>
            <a:r>
              <a:rPr lang="en-US" sz="2400" b="1" dirty="0" smtClean="0">
                <a:solidFill>
                  <a:srgbClr val="FF0000"/>
                </a:solidFill>
              </a:rPr>
              <a:t>Personal Phone Charges (non-UNLV business related)</a:t>
            </a:r>
          </a:p>
          <a:p>
            <a:pPr lvl="1" eaLnBrk="1" hangingPunct="1">
              <a:lnSpc>
                <a:spcPct val="90000"/>
              </a:lnSpc>
              <a:buFont typeface="Arial" pitchFamily="34" charset="0"/>
              <a:buChar char="•"/>
            </a:pPr>
            <a:r>
              <a:rPr lang="en-US" sz="2400" b="1" dirty="0" smtClean="0">
                <a:solidFill>
                  <a:srgbClr val="FF0000"/>
                </a:solidFill>
              </a:rPr>
              <a:t>Personal Incidentals</a:t>
            </a:r>
          </a:p>
          <a:p>
            <a:pPr lvl="1" eaLnBrk="1" hangingPunct="1">
              <a:lnSpc>
                <a:spcPct val="90000"/>
              </a:lnSpc>
              <a:buFont typeface="Arial" pitchFamily="34" charset="0"/>
              <a:buChar char="•"/>
            </a:pPr>
            <a:r>
              <a:rPr lang="en-US" sz="2400" b="1" dirty="0" smtClean="0">
                <a:solidFill>
                  <a:srgbClr val="FF0000"/>
                </a:solidFill>
              </a:rPr>
              <a:t>In-flight meals</a:t>
            </a:r>
          </a:p>
          <a:p>
            <a:pPr lvl="1" eaLnBrk="1" hangingPunct="1">
              <a:lnSpc>
                <a:spcPct val="90000"/>
              </a:lnSpc>
              <a:buFont typeface="Arial" pitchFamily="34" charset="0"/>
              <a:buChar char="•"/>
            </a:pPr>
            <a:r>
              <a:rPr lang="en-US" sz="2400" b="1" dirty="0" smtClean="0">
                <a:solidFill>
                  <a:srgbClr val="FF0000"/>
                </a:solidFill>
              </a:rPr>
              <a:t>GPS or Satellite Radio when renting a vehicle.</a:t>
            </a:r>
            <a:endParaRPr lang="en-US" sz="2400" b="1" dirty="0" smtClean="0"/>
          </a:p>
        </p:txBody>
      </p:sp>
    </p:spTree>
    <p:extLst>
      <p:ext uri="{BB962C8B-B14F-4D97-AF65-F5344CB8AC3E}">
        <p14:creationId xmlns:p14="http://schemas.microsoft.com/office/powerpoint/2010/main" val="40779483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en-US" b="1" dirty="0" smtClean="0"/>
              <a:t>Candidate Family Travel</a:t>
            </a:r>
            <a:endParaRPr lang="en-US" b="1" dirty="0"/>
          </a:p>
        </p:txBody>
      </p:sp>
      <p:sp>
        <p:nvSpPr>
          <p:cNvPr id="3" name="Content Placeholder 2"/>
          <p:cNvSpPr>
            <a:spLocks noGrp="1"/>
          </p:cNvSpPr>
          <p:nvPr>
            <p:ph idx="1"/>
          </p:nvPr>
        </p:nvSpPr>
        <p:spPr>
          <a:xfrm>
            <a:off x="457200" y="1600201"/>
            <a:ext cx="8229600" cy="4648199"/>
          </a:xfrm>
        </p:spPr>
        <p:txBody>
          <a:bodyPr/>
          <a:lstStyle/>
          <a:p>
            <a:r>
              <a:rPr lang="en-US" dirty="0" smtClean="0"/>
              <a:t>Candidate family travel reimbursement is only allowed after a Candidate has accepted a University Job Offer.</a:t>
            </a:r>
          </a:p>
          <a:p>
            <a:r>
              <a:rPr lang="en-US" dirty="0" smtClean="0"/>
              <a:t>If requesting reimbursement for Candidate family travel, use a UNLV Payment Voucher and attach travel itinerary worksheet and all related lodging receipts.</a:t>
            </a:r>
          </a:p>
          <a:p>
            <a:r>
              <a:rPr lang="en-US" dirty="0" smtClean="0"/>
              <a:t>Candidate family travel cannot be reimbursed on the 1</a:t>
            </a:r>
            <a:r>
              <a:rPr lang="en-US" baseline="30000" dirty="0" smtClean="0"/>
              <a:t>st</a:t>
            </a:r>
            <a:r>
              <a:rPr lang="en-US" dirty="0" smtClean="0"/>
              <a:t> interview trip.</a:t>
            </a:r>
            <a:endParaRPr lang="en-US" dirty="0"/>
          </a:p>
        </p:txBody>
      </p:sp>
    </p:spTree>
    <p:extLst>
      <p:ext uri="{BB962C8B-B14F-4D97-AF65-F5344CB8AC3E}">
        <p14:creationId xmlns:p14="http://schemas.microsoft.com/office/powerpoint/2010/main" val="4227087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990600"/>
            <a:ext cx="9144000" cy="655638"/>
          </a:xfrm>
        </p:spPr>
        <p:txBody>
          <a:bodyPr/>
          <a:lstStyle/>
          <a:p>
            <a:pPr eaLnBrk="1" hangingPunct="1"/>
            <a:r>
              <a:rPr lang="en-US" b="1" dirty="0" smtClean="0"/>
              <a:t>Accounts Payable Information</a:t>
            </a:r>
          </a:p>
        </p:txBody>
      </p:sp>
      <p:sp>
        <p:nvSpPr>
          <p:cNvPr id="7171" name="Rectangle 3"/>
          <p:cNvSpPr>
            <a:spLocks noGrp="1" noChangeArrowheads="1"/>
          </p:cNvSpPr>
          <p:nvPr>
            <p:ph idx="1"/>
          </p:nvPr>
        </p:nvSpPr>
        <p:spPr>
          <a:xfrm>
            <a:off x="533400" y="1981201"/>
            <a:ext cx="8229600" cy="4449763"/>
          </a:xfrm>
        </p:spPr>
        <p:txBody>
          <a:bodyPr/>
          <a:lstStyle/>
          <a:p>
            <a:pPr eaLnBrk="1" hangingPunct="1">
              <a:lnSpc>
                <a:spcPct val="90000"/>
              </a:lnSpc>
            </a:pPr>
            <a:r>
              <a:rPr lang="en-US" sz="2800" dirty="0" smtClean="0"/>
              <a:t>CAMPUS SERVICES BUILDING</a:t>
            </a:r>
          </a:p>
          <a:p>
            <a:pPr lvl="1" eaLnBrk="1" hangingPunct="1">
              <a:lnSpc>
                <a:spcPct val="90000"/>
              </a:lnSpc>
            </a:pPr>
            <a:r>
              <a:rPr lang="en-US" sz="2400" dirty="0" smtClean="0"/>
              <a:t>Second Floor Room 245</a:t>
            </a:r>
          </a:p>
          <a:p>
            <a:pPr lvl="1" eaLnBrk="1" hangingPunct="1">
              <a:lnSpc>
                <a:spcPct val="90000"/>
              </a:lnSpc>
            </a:pPr>
            <a:r>
              <a:rPr lang="en-US" sz="2400" dirty="0" smtClean="0"/>
              <a:t>Next door to Payroll</a:t>
            </a:r>
          </a:p>
          <a:p>
            <a:pPr eaLnBrk="1" hangingPunct="1">
              <a:lnSpc>
                <a:spcPct val="90000"/>
              </a:lnSpc>
            </a:pPr>
            <a:r>
              <a:rPr lang="en-US" sz="2800" dirty="0" smtClean="0"/>
              <a:t>Mail stop - 1053</a:t>
            </a:r>
          </a:p>
          <a:p>
            <a:pPr eaLnBrk="1" hangingPunct="1">
              <a:lnSpc>
                <a:spcPct val="90000"/>
              </a:lnSpc>
            </a:pPr>
            <a:r>
              <a:rPr lang="en-US" sz="2800" dirty="0" smtClean="0"/>
              <a:t>Important Phone Numbers:</a:t>
            </a:r>
          </a:p>
          <a:p>
            <a:pPr lvl="1" eaLnBrk="1" hangingPunct="1">
              <a:lnSpc>
                <a:spcPct val="90000"/>
              </a:lnSpc>
            </a:pPr>
            <a:r>
              <a:rPr lang="en-US" sz="2000" b="1" dirty="0" smtClean="0">
                <a:solidFill>
                  <a:srgbClr val="FF0000"/>
                </a:solidFill>
              </a:rPr>
              <a:t>Accounts Payable – (702)-895-1157</a:t>
            </a:r>
          </a:p>
          <a:p>
            <a:pPr lvl="1" eaLnBrk="1" hangingPunct="1">
              <a:lnSpc>
                <a:spcPct val="90000"/>
              </a:lnSpc>
            </a:pPr>
            <a:r>
              <a:rPr lang="en-US" sz="2000" dirty="0" smtClean="0"/>
              <a:t>Accounts Payable Supervisor</a:t>
            </a:r>
          </a:p>
          <a:p>
            <a:pPr lvl="2" eaLnBrk="1" hangingPunct="1">
              <a:lnSpc>
                <a:spcPct val="90000"/>
              </a:lnSpc>
            </a:pPr>
            <a:r>
              <a:rPr lang="en-US" sz="1600" dirty="0" smtClean="0"/>
              <a:t>Alo Faleafine</a:t>
            </a:r>
            <a:r>
              <a:rPr lang="en-US" sz="1600" dirty="0"/>
              <a:t> </a:t>
            </a:r>
            <a:r>
              <a:rPr lang="en-US" sz="1600" dirty="0" smtClean="0"/>
              <a:t>– (702) 895 – 1156</a:t>
            </a:r>
          </a:p>
          <a:p>
            <a:pPr lvl="1" eaLnBrk="1" hangingPunct="1">
              <a:lnSpc>
                <a:spcPct val="90000"/>
              </a:lnSpc>
            </a:pPr>
            <a:r>
              <a:rPr lang="en-US" sz="2000" dirty="0" smtClean="0"/>
              <a:t>Accounts Payable Manager</a:t>
            </a:r>
          </a:p>
          <a:p>
            <a:pPr lvl="2" eaLnBrk="1" hangingPunct="1">
              <a:lnSpc>
                <a:spcPct val="90000"/>
              </a:lnSpc>
            </a:pPr>
            <a:r>
              <a:rPr lang="en-US" sz="1600" dirty="0" smtClean="0"/>
              <a:t>Yvette Walton – (702) 895 – 1143</a:t>
            </a:r>
          </a:p>
          <a:p>
            <a:pPr eaLnBrk="1" hangingPunct="1">
              <a:lnSpc>
                <a:spcPct val="90000"/>
              </a:lnSpc>
            </a:pPr>
            <a:r>
              <a:rPr lang="en-US" sz="2800" dirty="0" smtClean="0"/>
              <a:t>Fax Number – (702) 895-1519</a:t>
            </a:r>
          </a:p>
          <a:p>
            <a:pPr lvl="1" eaLnBrk="1" hangingPunct="1">
              <a:lnSpc>
                <a:spcPct val="90000"/>
              </a:lnSpc>
            </a:pPr>
            <a:endParaRPr lang="en-US" sz="2400" dirty="0" smtClean="0"/>
          </a:p>
          <a:p>
            <a:pPr eaLnBrk="1" hangingPunct="1">
              <a:lnSpc>
                <a:spcPct val="90000"/>
              </a:lnSpc>
            </a:pPr>
            <a:endParaRPr lang="en-US" sz="2800" dirty="0" smtClean="0"/>
          </a:p>
        </p:txBody>
      </p:sp>
      <p:pic>
        <p:nvPicPr>
          <p:cNvPr id="7172" name="Picture 5" descr="MCj04156700000[1]"/>
          <p:cNvPicPr>
            <a:picLocks noChangeAspect="1" noChangeArrowheads="1"/>
          </p:cNvPicPr>
          <p:nvPr/>
        </p:nvPicPr>
        <p:blipFill>
          <a:blip r:embed="rId2" cstate="print"/>
          <a:srcRect/>
          <a:stretch>
            <a:fillRect/>
          </a:stretch>
        </p:blipFill>
        <p:spPr bwMode="auto">
          <a:xfrm>
            <a:off x="6019800" y="2743200"/>
            <a:ext cx="2971800" cy="1954213"/>
          </a:xfrm>
          <a:prstGeom prst="rect">
            <a:avLst/>
          </a:prstGeom>
          <a:noFill/>
          <a:ln w="9525">
            <a:noFill/>
            <a:miter lim="800000"/>
            <a:headEnd/>
            <a:tailEnd/>
          </a:ln>
        </p:spPr>
      </p:pic>
    </p:spTree>
    <p:extLst>
      <p:ext uri="{BB962C8B-B14F-4D97-AF65-F5344CB8AC3E}">
        <p14:creationId xmlns:p14="http://schemas.microsoft.com/office/powerpoint/2010/main" val="31662002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en-US" b="1" dirty="0" smtClean="0"/>
              <a:t>Candidate Family Travel</a:t>
            </a:r>
            <a:endParaRPr lang="en-US" b="1" dirty="0"/>
          </a:p>
        </p:txBody>
      </p:sp>
      <p:sp>
        <p:nvSpPr>
          <p:cNvPr id="3" name="Content Placeholder 2"/>
          <p:cNvSpPr>
            <a:spLocks noGrp="1"/>
          </p:cNvSpPr>
          <p:nvPr>
            <p:ph idx="1"/>
          </p:nvPr>
        </p:nvSpPr>
        <p:spPr>
          <a:xfrm>
            <a:off x="457200" y="1600201"/>
            <a:ext cx="8229600" cy="4648199"/>
          </a:xfrm>
        </p:spPr>
        <p:txBody>
          <a:bodyPr/>
          <a:lstStyle/>
          <a:p>
            <a:pPr marL="0" indent="0">
              <a:buNone/>
            </a:pPr>
            <a:r>
              <a:rPr lang="en-US" sz="1200" dirty="0" smtClean="0"/>
              <a:t>Candidate Family Travel will be reimbursed according to The State Administrative Manual, Section 0248 – Per Diem and Subsistence Allowances for Moving:</a:t>
            </a:r>
          </a:p>
          <a:p>
            <a:pPr marL="0" indent="0">
              <a:buNone/>
            </a:pPr>
            <a:endParaRPr lang="en-US" sz="1200" dirty="0"/>
          </a:p>
          <a:p>
            <a:pPr marL="0" indent="0">
              <a:buNone/>
            </a:pPr>
            <a:r>
              <a:rPr lang="en-US" sz="1200" dirty="0"/>
              <a:t>	Allowable per diem and subsistence allowances:</a:t>
            </a:r>
          </a:p>
          <a:p>
            <a:pPr marL="0" indent="0">
              <a:buNone/>
            </a:pPr>
            <a:r>
              <a:rPr lang="en-US" sz="1200" dirty="0"/>
              <a:t>	</a:t>
            </a:r>
            <a:endParaRPr lang="en-US" sz="1200" dirty="0" smtClean="0"/>
          </a:p>
          <a:p>
            <a:pPr marL="0" indent="0">
              <a:buNone/>
            </a:pPr>
            <a:r>
              <a:rPr lang="en-US" sz="1200" dirty="0"/>
              <a:t>	</a:t>
            </a:r>
            <a:r>
              <a:rPr lang="en-US" sz="1200" dirty="0" smtClean="0"/>
              <a:t>1.   </a:t>
            </a:r>
            <a:r>
              <a:rPr lang="en-US" sz="1200" dirty="0"/>
              <a:t>Per Diem will be paid for the actual days in transit not to exceed six days.  The employee may elect to </a:t>
            </a:r>
            <a:r>
              <a:rPr lang="en-US" sz="1200" dirty="0" smtClean="0"/>
              <a:t>	utilize </a:t>
            </a:r>
            <a:r>
              <a:rPr lang="en-US" sz="1200" dirty="0"/>
              <a:t>a portion of the total day allocation to locate suitable housing before the move, with prior approval.</a:t>
            </a:r>
          </a:p>
          <a:p>
            <a:pPr marL="0" indent="0">
              <a:buNone/>
            </a:pPr>
            <a:endParaRPr lang="en-US" sz="1200" dirty="0"/>
          </a:p>
          <a:p>
            <a:pPr marL="0" indent="0">
              <a:buNone/>
            </a:pPr>
            <a:r>
              <a:rPr lang="en-US" sz="1200" dirty="0" smtClean="0"/>
              <a:t>	Per </a:t>
            </a:r>
            <a:r>
              <a:rPr lang="en-US" sz="1200" dirty="0"/>
              <a:t>Diem and mileage rates allowable for location of housing will only apply to the employee and spouse </a:t>
            </a:r>
            <a:r>
              <a:rPr lang="en-US" sz="1200" dirty="0" smtClean="0"/>
              <a:t>	and </a:t>
            </a:r>
            <a:r>
              <a:rPr lang="en-US" sz="1200" dirty="0"/>
              <a:t>will be reimbursed at the established in-State rates.</a:t>
            </a:r>
          </a:p>
          <a:p>
            <a:pPr marL="0" indent="0">
              <a:buNone/>
            </a:pPr>
            <a:endParaRPr lang="en-US" sz="1200" dirty="0"/>
          </a:p>
          <a:p>
            <a:pPr marL="0" indent="0">
              <a:buNone/>
            </a:pPr>
            <a:r>
              <a:rPr lang="en-US" sz="1200" dirty="0" smtClean="0"/>
              <a:t>	2.  Allowable </a:t>
            </a:r>
            <a:r>
              <a:rPr lang="en-US" sz="1200" dirty="0"/>
              <a:t>per diem shall be equal to regular travel status for the employee and family members.</a:t>
            </a:r>
          </a:p>
          <a:p>
            <a:pPr marL="0" indent="0">
              <a:buNone/>
            </a:pPr>
            <a:r>
              <a:rPr lang="en-US" sz="1200" dirty="0" smtClean="0"/>
              <a:t>	3. Allowable </a:t>
            </a:r>
            <a:r>
              <a:rPr lang="en-US" sz="1200" dirty="0"/>
              <a:t>lodging will approved as follows:</a:t>
            </a:r>
          </a:p>
          <a:p>
            <a:pPr marL="0" indent="0">
              <a:buNone/>
            </a:pPr>
            <a:r>
              <a:rPr lang="en-US" sz="1200" dirty="0" smtClean="0"/>
              <a:t>		a. For </a:t>
            </a:r>
            <a:r>
              <a:rPr lang="en-US" sz="1200" dirty="0"/>
              <a:t>the employee: Established in-State rates.</a:t>
            </a:r>
          </a:p>
          <a:p>
            <a:pPr marL="0" indent="0">
              <a:buNone/>
            </a:pPr>
            <a:r>
              <a:rPr lang="en-US" sz="1200" dirty="0" smtClean="0"/>
              <a:t>		b. For </a:t>
            </a:r>
            <a:r>
              <a:rPr lang="en-US" sz="1200" dirty="0"/>
              <a:t>the spouse: Three-fourths the amount allowed the employee up to the actual.</a:t>
            </a:r>
          </a:p>
          <a:p>
            <a:pPr marL="0" indent="0">
              <a:buNone/>
            </a:pPr>
            <a:r>
              <a:rPr lang="en-US" sz="1200" dirty="0" smtClean="0"/>
              <a:t>		c. For </a:t>
            </a:r>
            <a:r>
              <a:rPr lang="en-US" sz="1200" dirty="0"/>
              <a:t>each additional member of the family:  Age twelve or over, three fourths of the </a:t>
            </a:r>
            <a:r>
              <a:rPr lang="en-US" sz="1200" dirty="0" smtClean="0"/>
              <a:t>		employee </a:t>
            </a:r>
            <a:r>
              <a:rPr lang="en-US" sz="1200" dirty="0"/>
              <a:t>allowance up to the actual; under age twelve, one-half the employee allowance up </a:t>
            </a:r>
            <a:r>
              <a:rPr lang="en-US" sz="1200" dirty="0" smtClean="0"/>
              <a:t>		the </a:t>
            </a:r>
            <a:r>
              <a:rPr lang="en-US" sz="1200" dirty="0"/>
              <a:t>actual.</a:t>
            </a:r>
          </a:p>
          <a:p>
            <a:pPr marL="0" indent="0">
              <a:buNone/>
            </a:pPr>
            <a:r>
              <a:rPr lang="en-US" sz="1200" dirty="0" smtClean="0"/>
              <a:t>	4. Receipts </a:t>
            </a:r>
            <a:r>
              <a:rPr lang="en-US" sz="1200" dirty="0"/>
              <a:t>are required for lodging if the family accompanies the employee</a:t>
            </a:r>
          </a:p>
          <a:p>
            <a:pPr marL="0" indent="0">
              <a:buNone/>
            </a:pPr>
            <a:endParaRPr lang="en-US" sz="1200" dirty="0"/>
          </a:p>
        </p:txBody>
      </p:sp>
    </p:spTree>
    <p:extLst>
      <p:ext uri="{BB962C8B-B14F-4D97-AF65-F5344CB8AC3E}">
        <p14:creationId xmlns:p14="http://schemas.microsoft.com/office/powerpoint/2010/main" val="3306543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533400"/>
            <a:ext cx="8229600" cy="1143000"/>
          </a:xfrm>
        </p:spPr>
        <p:txBody>
          <a:bodyPr/>
          <a:lstStyle/>
          <a:p>
            <a:pPr eaLnBrk="1" hangingPunct="1"/>
            <a:r>
              <a:rPr lang="en-US" sz="3600" b="1" u="sng" dirty="0" smtClean="0"/>
              <a:t>Candidate Travel Codes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64189692"/>
              </p:ext>
            </p:extLst>
          </p:nvPr>
        </p:nvGraphicFramePr>
        <p:xfrm>
          <a:off x="457200" y="1905000"/>
          <a:ext cx="8229600" cy="3749040"/>
        </p:xfrm>
        <a:graphic>
          <a:graphicData uri="http://schemas.openxmlformats.org/drawingml/2006/table">
            <a:tbl>
              <a:tblPr firstRow="1" bandRow="1">
                <a:tableStyleId>{D7AC3CCA-C797-4891-BE02-D94E43425B78}</a:tableStyleId>
              </a:tblPr>
              <a:tblGrid>
                <a:gridCol w="2743200"/>
                <a:gridCol w="2743200"/>
                <a:gridCol w="2743200"/>
              </a:tblGrid>
              <a:tr h="370840">
                <a:tc>
                  <a:txBody>
                    <a:bodyPr/>
                    <a:lstStyle/>
                    <a:p>
                      <a:r>
                        <a:rPr lang="en-US" sz="2400" dirty="0" smtClean="0"/>
                        <a:t>EXPENSE</a:t>
                      </a:r>
                      <a:endParaRPr lang="en-US" sz="2400" dirty="0"/>
                    </a:p>
                  </a:txBody>
                  <a:tcPr/>
                </a:tc>
                <a:tc>
                  <a:txBody>
                    <a:bodyPr/>
                    <a:lstStyle/>
                    <a:p>
                      <a:pPr algn="ctr"/>
                      <a:r>
                        <a:rPr lang="en-US" sz="2400" dirty="0" smtClean="0"/>
                        <a:t>OBJECT CODE</a:t>
                      </a:r>
                      <a:endParaRPr lang="en-US" sz="2400" dirty="0"/>
                    </a:p>
                  </a:txBody>
                  <a:tcPr/>
                </a:tc>
                <a:tc>
                  <a:txBody>
                    <a:bodyPr/>
                    <a:lstStyle/>
                    <a:p>
                      <a:pPr algn="ctr"/>
                      <a:r>
                        <a:rPr lang="en-US" sz="2400" dirty="0" smtClean="0"/>
                        <a:t>SUB-OBJECT CODE</a:t>
                      </a:r>
                      <a:endParaRPr lang="en-US" sz="2400" dirty="0"/>
                    </a:p>
                  </a:txBody>
                  <a:tcPr/>
                </a:tc>
              </a:tr>
              <a:tr h="370840">
                <a:tc>
                  <a:txBody>
                    <a:bodyPr/>
                    <a:lstStyle/>
                    <a:p>
                      <a:r>
                        <a:rPr lang="en-US" sz="2400" dirty="0" smtClean="0"/>
                        <a:t>Candidate Airfare</a:t>
                      </a:r>
                      <a:endParaRPr lang="en-US" sz="2400" dirty="0"/>
                    </a:p>
                  </a:txBody>
                  <a:tcPr/>
                </a:tc>
                <a:tc>
                  <a:txBody>
                    <a:bodyPr/>
                    <a:lstStyle/>
                    <a:p>
                      <a:pPr algn="ctr"/>
                      <a:r>
                        <a:rPr lang="en-US" sz="2400" dirty="0" smtClean="0"/>
                        <a:t>30</a:t>
                      </a:r>
                      <a:endParaRPr lang="en-US" sz="2400" dirty="0"/>
                    </a:p>
                  </a:txBody>
                  <a:tcPr/>
                </a:tc>
                <a:tc>
                  <a:txBody>
                    <a:bodyPr/>
                    <a:lstStyle/>
                    <a:p>
                      <a:pPr algn="ctr"/>
                      <a:r>
                        <a:rPr lang="en-US" sz="2400" dirty="0" smtClean="0"/>
                        <a:t>C3</a:t>
                      </a:r>
                      <a:endParaRPr lang="en-US" sz="2400" dirty="0"/>
                    </a:p>
                  </a:txBody>
                  <a:tcPr/>
                </a:tc>
              </a:tr>
              <a:tr h="370840">
                <a:tc>
                  <a:txBody>
                    <a:bodyPr/>
                    <a:lstStyle/>
                    <a:p>
                      <a:r>
                        <a:rPr lang="en-US" sz="2400" dirty="0" smtClean="0"/>
                        <a:t>Candidate Lodging</a:t>
                      </a:r>
                      <a:endParaRPr lang="en-US" sz="2400" dirty="0"/>
                    </a:p>
                  </a:txBody>
                  <a:tcPr/>
                </a:tc>
                <a:tc>
                  <a:txBody>
                    <a:bodyPr/>
                    <a:lstStyle/>
                    <a:p>
                      <a:pPr algn="ctr"/>
                      <a:r>
                        <a:rPr lang="en-US" sz="2400" dirty="0" smtClean="0"/>
                        <a:t>30</a:t>
                      </a:r>
                      <a:endParaRPr lang="en-US" sz="2400" dirty="0"/>
                    </a:p>
                  </a:txBody>
                  <a:tcPr/>
                </a:tc>
                <a:tc>
                  <a:txBody>
                    <a:bodyPr/>
                    <a:lstStyle/>
                    <a:p>
                      <a:pPr algn="ctr"/>
                      <a:r>
                        <a:rPr lang="en-US" sz="2400" dirty="0" smtClean="0"/>
                        <a:t>CL</a:t>
                      </a:r>
                      <a:endParaRPr lang="en-US" sz="2400" dirty="0"/>
                    </a:p>
                  </a:txBody>
                  <a:tcPr/>
                </a:tc>
              </a:tr>
              <a:tr h="370840">
                <a:tc>
                  <a:txBody>
                    <a:bodyPr/>
                    <a:lstStyle/>
                    <a:p>
                      <a:r>
                        <a:rPr lang="en-US" sz="2400" dirty="0" smtClean="0"/>
                        <a:t>Candidate Car Rental</a:t>
                      </a:r>
                      <a:endParaRPr lang="en-US" sz="2400" dirty="0"/>
                    </a:p>
                  </a:txBody>
                  <a:tcPr/>
                </a:tc>
                <a:tc>
                  <a:txBody>
                    <a:bodyPr/>
                    <a:lstStyle/>
                    <a:p>
                      <a:pPr algn="ctr"/>
                      <a:r>
                        <a:rPr lang="en-US" sz="2400" dirty="0" smtClean="0"/>
                        <a:t>30</a:t>
                      </a:r>
                      <a:endParaRPr lang="en-US" sz="2400" dirty="0"/>
                    </a:p>
                  </a:txBody>
                  <a:tcPr/>
                </a:tc>
                <a:tc>
                  <a:txBody>
                    <a:bodyPr/>
                    <a:lstStyle/>
                    <a:p>
                      <a:pPr algn="ctr"/>
                      <a:r>
                        <a:rPr lang="en-US" sz="2400" dirty="0" smtClean="0"/>
                        <a:t>CC</a:t>
                      </a:r>
                      <a:endParaRPr lang="en-US" sz="2400" dirty="0"/>
                    </a:p>
                  </a:txBody>
                  <a:tcPr/>
                </a:tc>
              </a:tr>
              <a:tr h="370840">
                <a:tc>
                  <a:txBody>
                    <a:bodyPr/>
                    <a:lstStyle/>
                    <a:p>
                      <a:r>
                        <a:rPr lang="en-US" sz="2400" dirty="0" smtClean="0"/>
                        <a:t>Candidate Other Expenses</a:t>
                      </a:r>
                      <a:endParaRPr lang="en-US" sz="2400" dirty="0"/>
                    </a:p>
                  </a:txBody>
                  <a:tcPr/>
                </a:tc>
                <a:tc>
                  <a:txBody>
                    <a:bodyPr/>
                    <a:lstStyle/>
                    <a:p>
                      <a:pPr algn="ctr"/>
                      <a:r>
                        <a:rPr lang="en-US" sz="2400" dirty="0" smtClean="0"/>
                        <a:t>30</a:t>
                      </a:r>
                      <a:endParaRPr lang="en-US" sz="2400" dirty="0"/>
                    </a:p>
                  </a:txBody>
                  <a:tcPr/>
                </a:tc>
                <a:tc>
                  <a:txBody>
                    <a:bodyPr/>
                    <a:lstStyle/>
                    <a:p>
                      <a:pPr algn="ctr"/>
                      <a:r>
                        <a:rPr lang="en-US" sz="2400" dirty="0" smtClean="0"/>
                        <a:t>C4</a:t>
                      </a:r>
                      <a:endParaRPr lang="en-US" sz="2400" dirty="0"/>
                    </a:p>
                  </a:txBody>
                  <a:tcPr/>
                </a:tc>
              </a:tr>
            </a:tbl>
          </a:graphicData>
        </a:graphic>
      </p:graphicFrame>
    </p:spTree>
    <p:extLst>
      <p:ext uri="{BB962C8B-B14F-4D97-AF65-F5344CB8AC3E}">
        <p14:creationId xmlns:p14="http://schemas.microsoft.com/office/powerpoint/2010/main" val="1159628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533400"/>
            <a:ext cx="8229600" cy="1143000"/>
          </a:xfrm>
        </p:spPr>
        <p:txBody>
          <a:bodyPr/>
          <a:lstStyle/>
          <a:p>
            <a:pPr eaLnBrk="1" hangingPunct="1"/>
            <a:r>
              <a:rPr lang="en-US" sz="3600" b="1" u="sng" dirty="0" smtClean="0"/>
              <a:t>Candidate Recruitment Expenses</a:t>
            </a:r>
          </a:p>
        </p:txBody>
      </p:sp>
      <p:sp>
        <p:nvSpPr>
          <p:cNvPr id="89091" name="Rectangle 3"/>
          <p:cNvSpPr>
            <a:spLocks noGrp="1" noChangeArrowheads="1"/>
          </p:cNvSpPr>
          <p:nvPr>
            <p:ph idx="1"/>
          </p:nvPr>
        </p:nvSpPr>
        <p:spPr>
          <a:xfrm>
            <a:off x="457200" y="1905000"/>
            <a:ext cx="8229600" cy="4572000"/>
          </a:xfrm>
        </p:spPr>
        <p:txBody>
          <a:bodyPr/>
          <a:lstStyle/>
          <a:p>
            <a:pPr eaLnBrk="1" hangingPunct="1">
              <a:lnSpc>
                <a:spcPct val="90000"/>
              </a:lnSpc>
              <a:buFont typeface="Arial" pitchFamily="34" charset="0"/>
              <a:buChar char="•"/>
            </a:pPr>
            <a:r>
              <a:rPr lang="en-US" sz="1800" dirty="0" smtClean="0"/>
              <a:t>Recruitment expenses are any internally incurred expenses related to the recruitment of prospective employees (or students) that are either purchased by the university </a:t>
            </a:r>
            <a:r>
              <a:rPr lang="en-US" sz="1800" dirty="0" err="1" smtClean="0"/>
              <a:t>PCard</a:t>
            </a:r>
            <a:r>
              <a:rPr lang="en-US" sz="1800" dirty="0" smtClean="0"/>
              <a:t> or a university employee.</a:t>
            </a:r>
          </a:p>
          <a:p>
            <a:pPr eaLnBrk="1" hangingPunct="1">
              <a:lnSpc>
                <a:spcPct val="90000"/>
              </a:lnSpc>
              <a:buFont typeface="Arial" pitchFamily="34" charset="0"/>
              <a:buChar char="•"/>
            </a:pPr>
            <a:r>
              <a:rPr lang="en-US" sz="1800" dirty="0" smtClean="0"/>
              <a:t>Although hosting in nature, these expenses do not need a host account and can be reimbursed using other university accounts.</a:t>
            </a:r>
          </a:p>
          <a:p>
            <a:pPr eaLnBrk="1" hangingPunct="1">
              <a:lnSpc>
                <a:spcPct val="90000"/>
              </a:lnSpc>
              <a:buFont typeface="Arial" pitchFamily="34" charset="0"/>
              <a:buChar char="•"/>
            </a:pPr>
            <a:r>
              <a:rPr lang="en-US" sz="1800" dirty="0" smtClean="0"/>
              <a:t>When reconciling, please use the following candidate recruitment accounting code:</a:t>
            </a:r>
          </a:p>
          <a:p>
            <a:pPr marL="0" indent="0" eaLnBrk="1" hangingPunct="1">
              <a:lnSpc>
                <a:spcPct val="90000"/>
              </a:lnSpc>
              <a:buNone/>
            </a:pPr>
            <a:endParaRPr lang="en-US" sz="1800" dirty="0" smtClean="0"/>
          </a:p>
        </p:txBody>
      </p:sp>
      <p:graphicFrame>
        <p:nvGraphicFramePr>
          <p:cNvPr id="2" name="Table 1"/>
          <p:cNvGraphicFramePr>
            <a:graphicFrameLocks noGrp="1"/>
          </p:cNvGraphicFramePr>
          <p:nvPr>
            <p:extLst>
              <p:ext uri="{D42A27DB-BD31-4B8C-83A1-F6EECF244321}">
                <p14:modId xmlns:p14="http://schemas.microsoft.com/office/powerpoint/2010/main" val="3883483983"/>
              </p:ext>
            </p:extLst>
          </p:nvPr>
        </p:nvGraphicFramePr>
        <p:xfrm>
          <a:off x="914400" y="3962400"/>
          <a:ext cx="6019800" cy="1005840"/>
        </p:xfrm>
        <a:graphic>
          <a:graphicData uri="http://schemas.openxmlformats.org/drawingml/2006/table">
            <a:tbl>
              <a:tblPr firstRow="1" bandRow="1">
                <a:tableStyleId>{8EC20E35-A176-4012-BC5E-935CFFF8708E}</a:tableStyleId>
              </a:tblPr>
              <a:tblGrid>
                <a:gridCol w="2006600"/>
                <a:gridCol w="2006600"/>
                <a:gridCol w="2006600"/>
              </a:tblGrid>
              <a:tr h="0">
                <a:tc>
                  <a:txBody>
                    <a:bodyPr/>
                    <a:lstStyle/>
                    <a:p>
                      <a:r>
                        <a:rPr lang="en-US" dirty="0" smtClean="0"/>
                        <a:t>Expense</a:t>
                      </a:r>
                      <a:endParaRPr lang="en-US" dirty="0"/>
                    </a:p>
                  </a:txBody>
                  <a:tcPr/>
                </a:tc>
                <a:tc>
                  <a:txBody>
                    <a:bodyPr/>
                    <a:lstStyle/>
                    <a:p>
                      <a:pPr algn="ctr"/>
                      <a:r>
                        <a:rPr lang="en-US" dirty="0" smtClean="0"/>
                        <a:t>Object</a:t>
                      </a:r>
                      <a:endParaRPr lang="en-US" dirty="0"/>
                    </a:p>
                  </a:txBody>
                  <a:tcPr/>
                </a:tc>
                <a:tc>
                  <a:txBody>
                    <a:bodyPr/>
                    <a:lstStyle/>
                    <a:p>
                      <a:pPr algn="ctr"/>
                      <a:r>
                        <a:rPr lang="en-US" dirty="0" smtClean="0"/>
                        <a:t>Sub-Object</a:t>
                      </a:r>
                      <a:endParaRPr lang="en-US" dirty="0"/>
                    </a:p>
                  </a:txBody>
                  <a:tcPr/>
                </a:tc>
              </a:tr>
              <a:tr h="0">
                <a:tc>
                  <a:txBody>
                    <a:bodyPr/>
                    <a:lstStyle/>
                    <a:p>
                      <a:r>
                        <a:rPr lang="en-US" dirty="0" smtClean="0"/>
                        <a:t>Candidate Recruitment</a:t>
                      </a:r>
                      <a:endParaRPr lang="en-US" dirty="0"/>
                    </a:p>
                  </a:txBody>
                  <a:tcPr/>
                </a:tc>
                <a:tc>
                  <a:txBody>
                    <a:bodyPr/>
                    <a:lstStyle/>
                    <a:p>
                      <a:pPr algn="ctr"/>
                      <a:r>
                        <a:rPr lang="en-US" dirty="0" smtClean="0"/>
                        <a:t>30</a:t>
                      </a:r>
                      <a:endParaRPr lang="en-US" dirty="0"/>
                    </a:p>
                  </a:txBody>
                  <a:tcPr/>
                </a:tc>
                <a:tc>
                  <a:txBody>
                    <a:bodyPr/>
                    <a:lstStyle/>
                    <a:p>
                      <a:pPr algn="ctr"/>
                      <a:r>
                        <a:rPr lang="en-US" dirty="0" smtClean="0"/>
                        <a:t>RC</a:t>
                      </a:r>
                      <a:endParaRPr lang="en-US" dirty="0"/>
                    </a:p>
                  </a:txBody>
                  <a:tcPr/>
                </a:tc>
              </a:tr>
            </a:tbl>
          </a:graphicData>
        </a:graphic>
      </p:graphicFrame>
    </p:spTree>
    <p:extLst>
      <p:ext uri="{BB962C8B-B14F-4D97-AF65-F5344CB8AC3E}">
        <p14:creationId xmlns:p14="http://schemas.microsoft.com/office/powerpoint/2010/main" val="42396886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533400"/>
            <a:ext cx="8229600" cy="1143000"/>
          </a:xfrm>
        </p:spPr>
        <p:txBody>
          <a:bodyPr/>
          <a:lstStyle/>
          <a:p>
            <a:pPr eaLnBrk="1" hangingPunct="1"/>
            <a:r>
              <a:rPr lang="en-US" sz="3200" b="1" u="sng" dirty="0" smtClean="0"/>
              <a:t>Candidate Recruitment Reimbursements</a:t>
            </a:r>
          </a:p>
        </p:txBody>
      </p:sp>
      <p:sp>
        <p:nvSpPr>
          <p:cNvPr id="89091" name="Rectangle 3"/>
          <p:cNvSpPr>
            <a:spLocks noGrp="1" noChangeArrowheads="1"/>
          </p:cNvSpPr>
          <p:nvPr>
            <p:ph idx="1"/>
          </p:nvPr>
        </p:nvSpPr>
        <p:spPr>
          <a:xfrm>
            <a:off x="457200" y="1905000"/>
            <a:ext cx="8229600" cy="4724400"/>
          </a:xfrm>
        </p:spPr>
        <p:txBody>
          <a:bodyPr/>
          <a:lstStyle/>
          <a:p>
            <a:pPr eaLnBrk="1" hangingPunct="1">
              <a:lnSpc>
                <a:spcPct val="90000"/>
              </a:lnSpc>
              <a:buFont typeface="Arial" pitchFamily="34" charset="0"/>
              <a:buChar char="•"/>
            </a:pPr>
            <a:r>
              <a:rPr lang="en-US" sz="1800" dirty="0" smtClean="0"/>
              <a:t>Reimbursements of recruitment expenses to university employees or students need to be requested on a UNLV payment voucher and must include the following:</a:t>
            </a:r>
          </a:p>
          <a:p>
            <a:pPr eaLnBrk="1" hangingPunct="1">
              <a:lnSpc>
                <a:spcPct val="90000"/>
              </a:lnSpc>
              <a:buFont typeface="Arial" pitchFamily="34" charset="0"/>
              <a:buChar char="•"/>
            </a:pPr>
            <a:endParaRPr lang="en-US" sz="1800" dirty="0" smtClean="0"/>
          </a:p>
          <a:p>
            <a:pPr lvl="1" eaLnBrk="1" hangingPunct="1">
              <a:lnSpc>
                <a:spcPct val="90000"/>
              </a:lnSpc>
              <a:buFont typeface="Arial" pitchFamily="34" charset="0"/>
              <a:buChar char="•"/>
            </a:pPr>
            <a:r>
              <a:rPr lang="en-US" sz="2400" dirty="0" smtClean="0"/>
              <a:t>UNLV search and position number of job vacancy</a:t>
            </a:r>
          </a:p>
          <a:p>
            <a:pPr lvl="1" eaLnBrk="1" hangingPunct="1">
              <a:lnSpc>
                <a:spcPct val="90000"/>
              </a:lnSpc>
              <a:buFont typeface="Arial" pitchFamily="34" charset="0"/>
              <a:buChar char="•"/>
            </a:pPr>
            <a:r>
              <a:rPr lang="en-US" sz="2400" dirty="0" smtClean="0"/>
              <a:t>Original itemized receipt(s) showing the method of payment (UNLV Receipts Policy)</a:t>
            </a:r>
          </a:p>
          <a:p>
            <a:pPr eaLnBrk="1" hangingPunct="1">
              <a:lnSpc>
                <a:spcPct val="90000"/>
              </a:lnSpc>
              <a:buFont typeface="Arial" pitchFamily="34" charset="0"/>
              <a:buChar char="•"/>
            </a:pPr>
            <a:endParaRPr lang="en-US" sz="1800" dirty="0"/>
          </a:p>
          <a:p>
            <a:pPr eaLnBrk="1" hangingPunct="1">
              <a:lnSpc>
                <a:spcPct val="90000"/>
              </a:lnSpc>
              <a:buFont typeface="Arial" pitchFamily="34" charset="0"/>
              <a:buChar char="•"/>
            </a:pPr>
            <a:r>
              <a:rPr lang="en-US" sz="1800" dirty="0" smtClean="0"/>
              <a:t>When reimbursing a candidate recruiting meal, tips are reimbursable up to 20% of the cost of the meal (Subtotal) less any alcohol purchases.  Tips on alcohol purchases are not allowed.  Also, please include a list of people that attended the recruiting meal.</a:t>
            </a:r>
          </a:p>
          <a:p>
            <a:pPr eaLnBrk="1" hangingPunct="1">
              <a:lnSpc>
                <a:spcPct val="90000"/>
              </a:lnSpc>
              <a:buFont typeface="Arial" pitchFamily="34" charset="0"/>
              <a:buChar char="•"/>
            </a:pPr>
            <a:r>
              <a:rPr lang="en-US" sz="1800" dirty="0"/>
              <a:t>Spouses of UNLV Employees are not eligible for reimbursement and their portion of the recruiting meal needs to be deducted.  If paid by </a:t>
            </a:r>
            <a:r>
              <a:rPr lang="en-US" sz="1800" dirty="0" err="1"/>
              <a:t>PCard</a:t>
            </a:r>
            <a:r>
              <a:rPr lang="en-US" sz="1800" dirty="0"/>
              <a:t>, the amount deducted needs to be paid back to UNLV.</a:t>
            </a:r>
          </a:p>
        </p:txBody>
      </p:sp>
    </p:spTree>
    <p:extLst>
      <p:ext uri="{BB962C8B-B14F-4D97-AF65-F5344CB8AC3E}">
        <p14:creationId xmlns:p14="http://schemas.microsoft.com/office/powerpoint/2010/main" val="3187490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8600" y="457200"/>
            <a:ext cx="8686800" cy="1143000"/>
          </a:xfrm>
        </p:spPr>
        <p:txBody>
          <a:bodyPr/>
          <a:lstStyle/>
          <a:p>
            <a:pPr eaLnBrk="1" hangingPunct="1"/>
            <a:r>
              <a:rPr lang="en-US" b="1" smtClean="0"/>
              <a:t>Prepaying Lodging</a:t>
            </a:r>
          </a:p>
        </p:txBody>
      </p:sp>
      <p:sp>
        <p:nvSpPr>
          <p:cNvPr id="33795" name="Rectangle 3"/>
          <p:cNvSpPr>
            <a:spLocks noGrp="1" noChangeArrowheads="1"/>
          </p:cNvSpPr>
          <p:nvPr>
            <p:ph idx="1"/>
          </p:nvPr>
        </p:nvSpPr>
        <p:spPr/>
        <p:txBody>
          <a:bodyPr/>
          <a:lstStyle/>
          <a:p>
            <a:pPr eaLnBrk="1" hangingPunct="1"/>
            <a:r>
              <a:rPr lang="en-US" sz="2800" smtClean="0"/>
              <a:t>Lodging </a:t>
            </a:r>
            <a:r>
              <a:rPr lang="en-US" sz="2800" smtClean="0">
                <a:solidFill>
                  <a:srgbClr val="FF3300"/>
                </a:solidFill>
              </a:rPr>
              <a:t>(make sure to check GSA rates before making lodging reservations)</a:t>
            </a:r>
          </a:p>
          <a:p>
            <a:pPr lvl="1" eaLnBrk="1" hangingPunct="1"/>
            <a:r>
              <a:rPr lang="en-US" sz="2400" smtClean="0"/>
              <a:t>P-card</a:t>
            </a:r>
          </a:p>
          <a:p>
            <a:pPr lvl="2" eaLnBrk="1" hangingPunct="1"/>
            <a:r>
              <a:rPr lang="en-US" sz="2000" smtClean="0"/>
              <a:t>Use credit card authorization form only if room and taxes are to be charged to the P-card</a:t>
            </a:r>
          </a:p>
          <a:p>
            <a:pPr lvl="1" eaLnBrk="1" hangingPunct="1"/>
            <a:r>
              <a:rPr lang="en-US" sz="2400" smtClean="0"/>
              <a:t>Payment Voucher </a:t>
            </a:r>
          </a:p>
          <a:p>
            <a:pPr lvl="2" eaLnBrk="1" hangingPunct="1"/>
            <a:r>
              <a:rPr lang="en-US" sz="2000" smtClean="0"/>
              <a:t>Attach reservation confirmation showing traveler’s name and total amount to be charged with detail (rate per night, taxes, and fees)</a:t>
            </a:r>
          </a:p>
          <a:p>
            <a:pPr eaLnBrk="1" hangingPunct="1"/>
            <a:r>
              <a:rPr lang="en-US" sz="2800" smtClean="0">
                <a:solidFill>
                  <a:srgbClr val="FF3300"/>
                </a:solidFill>
              </a:rPr>
              <a:t>NOTE – W-9 AND VENDOR APPLICATION FORM IS REQUIRED FOR ALL NEW VENDORS.</a:t>
            </a:r>
          </a:p>
        </p:txBody>
      </p:sp>
    </p:spTree>
    <p:extLst>
      <p:ext uri="{BB962C8B-B14F-4D97-AF65-F5344CB8AC3E}">
        <p14:creationId xmlns:p14="http://schemas.microsoft.com/office/powerpoint/2010/main" val="30995885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457200"/>
          </a:xfrm>
          <a:prstGeom prst="rect">
            <a:avLst/>
          </a:prstGeom>
          <a:solidFill>
            <a:schemeClr val="tx1"/>
          </a:solidFill>
          <a:ln w="9525">
            <a:solidFill>
              <a:schemeClr val="tx1"/>
            </a:solidFill>
            <a:miter lim="800000"/>
            <a:headEnd/>
            <a:tailEnd/>
          </a:ln>
        </p:spPr>
        <p:txBody>
          <a:bodyPr wrap="none" anchor="ctr"/>
          <a:lstStyle/>
          <a:p>
            <a:endParaRPr lang="en-US" dirty="0"/>
          </a:p>
        </p:txBody>
      </p:sp>
      <p:sp>
        <p:nvSpPr>
          <p:cNvPr id="12291" name="Rectangle 3"/>
          <p:cNvSpPr>
            <a:spLocks noChangeArrowheads="1"/>
          </p:cNvSpPr>
          <p:nvPr/>
        </p:nvSpPr>
        <p:spPr bwMode="auto">
          <a:xfrm>
            <a:off x="0" y="457200"/>
            <a:ext cx="9144000" cy="304800"/>
          </a:xfrm>
          <a:prstGeom prst="rect">
            <a:avLst/>
          </a:prstGeom>
          <a:solidFill>
            <a:srgbClr val="FF0000"/>
          </a:solidFill>
          <a:ln w="9525">
            <a:solidFill>
              <a:schemeClr val="tx1"/>
            </a:solidFill>
            <a:miter lim="800000"/>
            <a:headEnd/>
            <a:tailEnd/>
          </a:ln>
        </p:spPr>
        <p:txBody>
          <a:bodyPr wrap="none" anchor="ctr"/>
          <a:lstStyle/>
          <a:p>
            <a:endParaRPr lang="en-US" dirty="0"/>
          </a:p>
        </p:txBody>
      </p:sp>
      <p:sp>
        <p:nvSpPr>
          <p:cNvPr id="12292" name="Text Box 4"/>
          <p:cNvSpPr txBox="1">
            <a:spLocks noChangeArrowheads="1"/>
          </p:cNvSpPr>
          <p:nvPr/>
        </p:nvSpPr>
        <p:spPr bwMode="auto">
          <a:xfrm>
            <a:off x="0" y="525463"/>
            <a:ext cx="3124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latin typeface="Verdana" pitchFamily="34" charset="0"/>
              </a:rPr>
              <a:t>University of Nevada Las Vegas</a:t>
            </a:r>
          </a:p>
        </p:txBody>
      </p:sp>
      <p:sp>
        <p:nvSpPr>
          <p:cNvPr id="12293" name="Text Box 5"/>
          <p:cNvSpPr txBox="1">
            <a:spLocks noChangeArrowheads="1"/>
          </p:cNvSpPr>
          <p:nvPr/>
        </p:nvSpPr>
        <p:spPr bwMode="auto">
          <a:xfrm>
            <a:off x="5867400" y="533400"/>
            <a:ext cx="3276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Verdana" pitchFamily="34" charset="0"/>
              </a:rPr>
              <a:t>Accounts Payable Department</a:t>
            </a:r>
          </a:p>
        </p:txBody>
      </p:sp>
      <p:sp>
        <p:nvSpPr>
          <p:cNvPr id="12294" name="Rectangle 6"/>
          <p:cNvSpPr>
            <a:spLocks noChangeArrowheads="1"/>
          </p:cNvSpPr>
          <p:nvPr/>
        </p:nvSpPr>
        <p:spPr bwMode="auto">
          <a:xfrm>
            <a:off x="228600" y="2057400"/>
            <a:ext cx="8610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0" lvl="2" indent="-228600">
              <a:spcBef>
                <a:spcPct val="20000"/>
              </a:spcBef>
              <a:buFontTx/>
              <a:buChar char="•"/>
            </a:pPr>
            <a:endParaRPr lang="en-US" sz="1600" dirty="0"/>
          </a:p>
        </p:txBody>
      </p:sp>
      <p:sp>
        <p:nvSpPr>
          <p:cNvPr id="12295" name="Rectangle 7"/>
          <p:cNvSpPr>
            <a:spLocks noChangeArrowheads="1"/>
          </p:cNvSpPr>
          <p:nvPr/>
        </p:nvSpPr>
        <p:spPr bwMode="auto">
          <a:xfrm>
            <a:off x="2895600" y="838200"/>
            <a:ext cx="5867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000" dirty="0">
              <a:latin typeface="Verdana" pitchFamily="34" charset="0"/>
            </a:endParaRPr>
          </a:p>
        </p:txBody>
      </p:sp>
      <p:sp>
        <p:nvSpPr>
          <p:cNvPr id="12296" name="Text Box 8"/>
          <p:cNvSpPr txBox="1">
            <a:spLocks noChangeArrowheads="1"/>
          </p:cNvSpPr>
          <p:nvPr/>
        </p:nvSpPr>
        <p:spPr bwMode="auto">
          <a:xfrm>
            <a:off x="0" y="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chemeClr val="bg1"/>
                </a:solidFill>
                <a:latin typeface="Verdana" pitchFamily="34" charset="0"/>
              </a:rPr>
              <a:t>UNLV</a:t>
            </a:r>
          </a:p>
        </p:txBody>
      </p:sp>
      <p:sp>
        <p:nvSpPr>
          <p:cNvPr id="12297" name="Text Box 9"/>
          <p:cNvSpPr txBox="1">
            <a:spLocks noChangeArrowheads="1"/>
          </p:cNvSpPr>
          <p:nvPr/>
        </p:nvSpPr>
        <p:spPr bwMode="auto">
          <a:xfrm>
            <a:off x="4114800" y="0"/>
            <a:ext cx="502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600" b="1" dirty="0">
                <a:solidFill>
                  <a:schemeClr val="bg1"/>
                </a:solidFill>
                <a:latin typeface="Verdana" pitchFamily="34" charset="0"/>
              </a:rPr>
              <a:t>Controller’s Office</a:t>
            </a:r>
          </a:p>
        </p:txBody>
      </p:sp>
      <p:sp>
        <p:nvSpPr>
          <p:cNvPr id="12298" name="Rectangle 11"/>
          <p:cNvSpPr>
            <a:spLocks noGrp="1" noChangeArrowheads="1"/>
          </p:cNvSpPr>
          <p:nvPr>
            <p:ph idx="1"/>
          </p:nvPr>
        </p:nvSpPr>
        <p:spPr>
          <a:xfrm>
            <a:off x="228600" y="2209800"/>
            <a:ext cx="8915400" cy="4648200"/>
          </a:xfrm>
        </p:spPr>
        <p:txBody>
          <a:bodyPr/>
          <a:lstStyle/>
          <a:p>
            <a:pPr>
              <a:lnSpc>
                <a:spcPct val="90000"/>
              </a:lnSpc>
            </a:pPr>
            <a:r>
              <a:rPr lang="en-US" sz="2400" dirty="0" smtClean="0">
                <a:latin typeface="Comic Sans MS" pitchFamily="66" charset="0"/>
              </a:rPr>
              <a:t>To determine how to pay an item first determine who you are paying (vendor vs. individual).</a:t>
            </a:r>
          </a:p>
          <a:p>
            <a:pPr>
              <a:lnSpc>
                <a:spcPct val="90000"/>
              </a:lnSpc>
            </a:pPr>
            <a:r>
              <a:rPr lang="en-US" sz="2400" dirty="0" smtClean="0">
                <a:latin typeface="Comic Sans MS" pitchFamily="66" charset="0"/>
              </a:rPr>
              <a:t>To pay a </a:t>
            </a:r>
            <a:r>
              <a:rPr lang="en-US" sz="2400" u="sng" dirty="0" smtClean="0">
                <a:latin typeface="Comic Sans MS" pitchFamily="66" charset="0"/>
              </a:rPr>
              <a:t>vendor</a:t>
            </a:r>
            <a:r>
              <a:rPr lang="en-US" sz="2400" dirty="0" smtClean="0">
                <a:latin typeface="Comic Sans MS" pitchFamily="66" charset="0"/>
              </a:rPr>
              <a:t> for goods or services </a:t>
            </a:r>
            <a:r>
              <a:rPr lang="en-US" sz="2400" b="1" u="sng" dirty="0" smtClean="0">
                <a:latin typeface="Comic Sans MS" pitchFamily="66" charset="0"/>
              </a:rPr>
              <a:t>not yet received</a:t>
            </a:r>
            <a:r>
              <a:rPr lang="en-US" sz="2400" dirty="0" smtClean="0">
                <a:latin typeface="Comic Sans MS" pitchFamily="66" charset="0"/>
              </a:rPr>
              <a:t>, submit a requisition (RX) to Purchasing.</a:t>
            </a:r>
          </a:p>
          <a:p>
            <a:pPr>
              <a:lnSpc>
                <a:spcPct val="90000"/>
              </a:lnSpc>
            </a:pPr>
            <a:r>
              <a:rPr lang="en-US" sz="2400" dirty="0" smtClean="0">
                <a:latin typeface="Comic Sans MS" pitchFamily="66" charset="0"/>
              </a:rPr>
              <a:t>To pay a </a:t>
            </a:r>
            <a:r>
              <a:rPr lang="en-US" sz="2400" u="sng" dirty="0" smtClean="0">
                <a:latin typeface="Comic Sans MS" pitchFamily="66" charset="0"/>
              </a:rPr>
              <a:t>vendor</a:t>
            </a:r>
            <a:r>
              <a:rPr lang="en-US" sz="2400" dirty="0" smtClean="0">
                <a:latin typeface="Comic Sans MS" pitchFamily="66" charset="0"/>
              </a:rPr>
              <a:t> for goods or services </a:t>
            </a:r>
            <a:r>
              <a:rPr lang="en-US" sz="2400" b="1" u="sng" dirty="0" smtClean="0">
                <a:latin typeface="Comic Sans MS" pitchFamily="66" charset="0"/>
              </a:rPr>
              <a:t>already received </a:t>
            </a:r>
            <a:r>
              <a:rPr lang="en-US" sz="2400" dirty="0" smtClean="0">
                <a:latin typeface="Comic Sans MS" pitchFamily="66" charset="0"/>
              </a:rPr>
              <a:t>submit the request on a payment voucher (PV).</a:t>
            </a:r>
          </a:p>
          <a:p>
            <a:pPr>
              <a:lnSpc>
                <a:spcPct val="90000"/>
              </a:lnSpc>
              <a:buFontTx/>
              <a:buNone/>
            </a:pPr>
            <a:r>
              <a:rPr lang="en-US" sz="2400" dirty="0" smtClean="0">
                <a:latin typeface="Comic Sans MS" pitchFamily="66" charset="0"/>
              </a:rPr>
              <a:t>		 - </a:t>
            </a:r>
            <a:r>
              <a:rPr lang="en-US" sz="2400" i="1" dirty="0" smtClean="0">
                <a:latin typeface="Comic Sans MS" pitchFamily="66" charset="0"/>
              </a:rPr>
              <a:t>This is considered an “</a:t>
            </a:r>
            <a:r>
              <a:rPr lang="en-US" sz="2400" i="1" u="sng" dirty="0" smtClean="0">
                <a:latin typeface="Comic Sans MS" pitchFamily="66" charset="0"/>
              </a:rPr>
              <a:t>After-the-fact</a:t>
            </a:r>
            <a:r>
              <a:rPr lang="en-US" sz="2400" i="1" dirty="0" smtClean="0">
                <a:latin typeface="Comic Sans MS" pitchFamily="66" charset="0"/>
              </a:rPr>
              <a:t>” purchase.  </a:t>
            </a:r>
          </a:p>
          <a:p>
            <a:pPr>
              <a:lnSpc>
                <a:spcPct val="90000"/>
              </a:lnSpc>
            </a:pPr>
            <a:r>
              <a:rPr lang="en-US" sz="2400" dirty="0" smtClean="0">
                <a:latin typeface="Comic Sans MS" pitchFamily="66" charset="0"/>
              </a:rPr>
              <a:t>To pay an </a:t>
            </a:r>
            <a:r>
              <a:rPr lang="en-US" sz="2400" u="sng" dirty="0" smtClean="0">
                <a:latin typeface="Comic Sans MS" pitchFamily="66" charset="0"/>
              </a:rPr>
              <a:t>individual</a:t>
            </a:r>
            <a:r>
              <a:rPr lang="en-US" sz="2400" dirty="0" smtClean="0">
                <a:latin typeface="Comic Sans MS" pitchFamily="66" charset="0"/>
              </a:rPr>
              <a:t> (non-UNLV) affiliate for services </a:t>
            </a:r>
            <a:r>
              <a:rPr lang="en-US" sz="2400" u="sng" dirty="0" smtClean="0">
                <a:latin typeface="Comic Sans MS" pitchFamily="66" charset="0"/>
              </a:rPr>
              <a:t>(future or already received)</a:t>
            </a:r>
            <a:r>
              <a:rPr lang="en-US" sz="2400" dirty="0" smtClean="0">
                <a:latin typeface="Comic Sans MS" pitchFamily="66" charset="0"/>
              </a:rPr>
              <a:t>, submit an Independent Service Provider (ISP) contract or Independent Contractor Agreement (ICA).</a:t>
            </a:r>
          </a:p>
        </p:txBody>
      </p:sp>
      <p:sp>
        <p:nvSpPr>
          <p:cNvPr id="5130" name="Rectangle 10"/>
          <p:cNvSpPr>
            <a:spLocks noGrp="1" noChangeArrowheads="1"/>
          </p:cNvSpPr>
          <p:nvPr>
            <p:ph type="title"/>
          </p:nvPr>
        </p:nvSpPr>
        <p:spPr>
          <a:xfrm>
            <a:off x="1905000" y="914400"/>
            <a:ext cx="6172200" cy="533400"/>
          </a:xfrm>
        </p:spPr>
        <p:txBody>
          <a:bodyPr>
            <a:normAutofit fontScale="90000"/>
          </a:bodyPr>
          <a:lstStyle/>
          <a:p>
            <a:pPr fontAlgn="auto">
              <a:spcAft>
                <a:spcPts val="0"/>
              </a:spcAft>
              <a:defRPr/>
            </a:pPr>
            <a:r>
              <a:rPr lang="en-US" sz="3600" dirty="0" smtClean="0">
                <a:solidFill>
                  <a:schemeClr val="tx1"/>
                </a:solidFill>
              </a:rPr>
              <a:t>Which document do I use?</a:t>
            </a:r>
          </a:p>
        </p:txBody>
      </p:sp>
      <p:pic>
        <p:nvPicPr>
          <p:cNvPr id="12300" name="Picture 13" descr="MCj028217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762000"/>
            <a:ext cx="11255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8813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0"/>
            <a:ext cx="9144000" cy="457200"/>
          </a:xfrm>
          <a:prstGeom prst="rect">
            <a:avLst/>
          </a:prstGeom>
          <a:solidFill>
            <a:schemeClr val="tx1"/>
          </a:solidFill>
          <a:ln w="9525">
            <a:solidFill>
              <a:schemeClr val="tx1"/>
            </a:solidFill>
            <a:miter lim="800000"/>
            <a:headEnd/>
            <a:tailEnd/>
          </a:ln>
        </p:spPr>
        <p:txBody>
          <a:bodyPr wrap="none" anchor="ctr"/>
          <a:lstStyle/>
          <a:p>
            <a:endParaRPr lang="en-US" dirty="0"/>
          </a:p>
        </p:txBody>
      </p:sp>
      <p:sp>
        <p:nvSpPr>
          <p:cNvPr id="23555" name="Rectangle 3"/>
          <p:cNvSpPr>
            <a:spLocks noChangeArrowheads="1"/>
          </p:cNvSpPr>
          <p:nvPr/>
        </p:nvSpPr>
        <p:spPr bwMode="auto">
          <a:xfrm>
            <a:off x="0" y="457200"/>
            <a:ext cx="9144000" cy="304800"/>
          </a:xfrm>
          <a:prstGeom prst="rect">
            <a:avLst/>
          </a:prstGeom>
          <a:solidFill>
            <a:srgbClr val="FF0000"/>
          </a:solidFill>
          <a:ln w="9525">
            <a:solidFill>
              <a:schemeClr val="tx1"/>
            </a:solidFill>
            <a:miter lim="800000"/>
            <a:headEnd/>
            <a:tailEnd/>
          </a:ln>
        </p:spPr>
        <p:txBody>
          <a:bodyPr wrap="none" anchor="ctr"/>
          <a:lstStyle/>
          <a:p>
            <a:endParaRPr lang="en-US" dirty="0"/>
          </a:p>
        </p:txBody>
      </p:sp>
      <p:sp>
        <p:nvSpPr>
          <p:cNvPr id="23556" name="Text Box 4"/>
          <p:cNvSpPr txBox="1">
            <a:spLocks noChangeArrowheads="1"/>
          </p:cNvSpPr>
          <p:nvPr/>
        </p:nvSpPr>
        <p:spPr bwMode="auto">
          <a:xfrm>
            <a:off x="0" y="525463"/>
            <a:ext cx="3124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latin typeface="Verdana" pitchFamily="34" charset="0"/>
              </a:rPr>
              <a:t>University of Nevada Las Vegas</a:t>
            </a:r>
          </a:p>
        </p:txBody>
      </p:sp>
      <p:sp>
        <p:nvSpPr>
          <p:cNvPr id="23557" name="Text Box 5"/>
          <p:cNvSpPr txBox="1">
            <a:spLocks noChangeArrowheads="1"/>
          </p:cNvSpPr>
          <p:nvPr/>
        </p:nvSpPr>
        <p:spPr bwMode="auto">
          <a:xfrm>
            <a:off x="5867400" y="533400"/>
            <a:ext cx="3276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Verdana" pitchFamily="34" charset="0"/>
              </a:rPr>
              <a:t>Accounts Payable Department</a:t>
            </a:r>
          </a:p>
        </p:txBody>
      </p:sp>
      <p:sp>
        <p:nvSpPr>
          <p:cNvPr id="23558" name="Rectangle 6"/>
          <p:cNvSpPr>
            <a:spLocks noChangeArrowheads="1"/>
          </p:cNvSpPr>
          <p:nvPr/>
        </p:nvSpPr>
        <p:spPr bwMode="auto">
          <a:xfrm>
            <a:off x="0" y="2057400"/>
            <a:ext cx="8839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057400" lvl="4" indent="-228600">
              <a:spcBef>
                <a:spcPct val="20000"/>
              </a:spcBef>
            </a:pPr>
            <a:r>
              <a:rPr lang="en-US" sz="2000" b="1" dirty="0"/>
              <a:t/>
            </a:r>
            <a:br>
              <a:rPr lang="en-US" sz="2000" b="1" dirty="0"/>
            </a:br>
            <a:r>
              <a:rPr lang="en-US" sz="2000" b="1" dirty="0"/>
              <a:t>						</a:t>
            </a:r>
          </a:p>
          <a:p>
            <a:pPr marL="2057400" lvl="4" indent="-228600">
              <a:spcBef>
                <a:spcPct val="20000"/>
              </a:spcBef>
            </a:pPr>
            <a:endParaRPr lang="en-US" sz="2000" dirty="0"/>
          </a:p>
        </p:txBody>
      </p:sp>
      <p:sp>
        <p:nvSpPr>
          <p:cNvPr id="16391" name="Rectangle 7"/>
          <p:cNvSpPr>
            <a:spLocks noChangeArrowheads="1"/>
          </p:cNvSpPr>
          <p:nvPr/>
        </p:nvSpPr>
        <p:spPr bwMode="auto">
          <a:xfrm>
            <a:off x="2133600" y="777875"/>
            <a:ext cx="6934200" cy="1508125"/>
          </a:xfrm>
          <a:prstGeom prst="rect">
            <a:avLst/>
          </a:prstGeom>
          <a:noFill/>
          <a:ln w="9525">
            <a:noFill/>
            <a:miter lim="800000"/>
            <a:headEnd/>
            <a:tailEnd/>
          </a:ln>
        </p:spPr>
        <p:txBody>
          <a:bodyPr anchor="ctr"/>
          <a:lstStyle/>
          <a:p>
            <a:pPr algn="ctr">
              <a:defRPr/>
            </a:pPr>
            <a:r>
              <a:rPr lang="en-US" sz="4400" b="1" dirty="0">
                <a:latin typeface="Arial (Headings)"/>
                <a:cs typeface="+mn-cs"/>
              </a:rPr>
              <a:t>Reminders on Invoices and Payment Vouchers</a:t>
            </a:r>
          </a:p>
        </p:txBody>
      </p:sp>
      <p:sp>
        <p:nvSpPr>
          <p:cNvPr id="23560" name="Text Box 8"/>
          <p:cNvSpPr txBox="1">
            <a:spLocks noChangeArrowheads="1"/>
          </p:cNvSpPr>
          <p:nvPr/>
        </p:nvSpPr>
        <p:spPr bwMode="auto">
          <a:xfrm>
            <a:off x="0" y="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chemeClr val="bg1"/>
                </a:solidFill>
                <a:latin typeface="Verdana" pitchFamily="34" charset="0"/>
              </a:rPr>
              <a:t>UNLV</a:t>
            </a:r>
          </a:p>
        </p:txBody>
      </p:sp>
      <p:sp>
        <p:nvSpPr>
          <p:cNvPr id="23561" name="Text Box 9"/>
          <p:cNvSpPr txBox="1">
            <a:spLocks noChangeArrowheads="1"/>
          </p:cNvSpPr>
          <p:nvPr/>
        </p:nvSpPr>
        <p:spPr bwMode="auto">
          <a:xfrm>
            <a:off x="4114800" y="0"/>
            <a:ext cx="502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600" b="1" dirty="0">
                <a:solidFill>
                  <a:schemeClr val="bg1"/>
                </a:solidFill>
                <a:latin typeface="Verdana" pitchFamily="34" charset="0"/>
              </a:rPr>
              <a:t>Controller’s Office</a:t>
            </a:r>
          </a:p>
        </p:txBody>
      </p:sp>
      <p:sp>
        <p:nvSpPr>
          <p:cNvPr id="16394" name="Text Box 10"/>
          <p:cNvSpPr txBox="1">
            <a:spLocks noChangeArrowheads="1"/>
          </p:cNvSpPr>
          <p:nvPr/>
        </p:nvSpPr>
        <p:spPr bwMode="auto">
          <a:xfrm>
            <a:off x="0" y="2286000"/>
            <a:ext cx="9144000" cy="4431983"/>
          </a:xfrm>
          <a:prstGeom prst="rect">
            <a:avLst/>
          </a:prstGeom>
          <a:noFill/>
          <a:ln w="9525">
            <a:noFill/>
            <a:miter lim="800000"/>
            <a:headEnd/>
            <a:tailEnd/>
          </a:ln>
        </p:spPr>
        <p:txBody>
          <a:bodyPr wrap="square">
            <a:spAutoFit/>
          </a:bodyPr>
          <a:lstStyle/>
          <a:p>
            <a:pPr>
              <a:buFont typeface="Wingdings" pitchFamily="2" charset="2"/>
              <a:buNone/>
              <a:defRPr/>
            </a:pPr>
            <a:endParaRPr lang="en-US" dirty="0">
              <a:latin typeface="+mn-lt"/>
              <a:cs typeface="+mn-cs"/>
            </a:endParaRPr>
          </a:p>
          <a:p>
            <a:pPr marL="342900" indent="-342900">
              <a:buFont typeface="Arial" pitchFamily="34" charset="0"/>
              <a:buChar char="•"/>
              <a:defRPr/>
            </a:pPr>
            <a:r>
              <a:rPr lang="en-US" sz="2400" dirty="0">
                <a:latin typeface="Arial (Body)"/>
                <a:cs typeface="+mn-cs"/>
              </a:rPr>
              <a:t>We </a:t>
            </a:r>
            <a:r>
              <a:rPr lang="en-US" sz="2400" b="1" u="sng" dirty="0">
                <a:latin typeface="Arial (Body)"/>
                <a:cs typeface="+mn-cs"/>
              </a:rPr>
              <a:t>can not</a:t>
            </a:r>
            <a:r>
              <a:rPr lang="en-US" sz="2400" dirty="0">
                <a:latin typeface="Arial (Body)"/>
                <a:cs typeface="+mn-cs"/>
              </a:rPr>
              <a:t> short pay invoices or pay prior balances due.  We can only pay current charges</a:t>
            </a:r>
            <a:r>
              <a:rPr lang="en-US" sz="2400" dirty="0" smtClean="0">
                <a:latin typeface="Arial (Body)"/>
                <a:cs typeface="+mn-cs"/>
              </a:rPr>
              <a:t>.</a:t>
            </a:r>
            <a:endParaRPr lang="en-US" sz="2400" dirty="0">
              <a:latin typeface="Arial (Body)"/>
              <a:cs typeface="+mn-cs"/>
            </a:endParaRPr>
          </a:p>
          <a:p>
            <a:pPr marL="342900" indent="-342900">
              <a:buFont typeface="Arial" pitchFamily="34" charset="0"/>
              <a:buChar char="•"/>
              <a:defRPr/>
            </a:pPr>
            <a:r>
              <a:rPr lang="en-US" sz="2400" dirty="0">
                <a:latin typeface="Arial (Body)"/>
                <a:cs typeface="+mn-cs"/>
              </a:rPr>
              <a:t>If the vendor does not show in the vendor database, they will need to go online and register with the supplier registration website</a:t>
            </a:r>
            <a:r>
              <a:rPr lang="en-US" sz="2400" dirty="0" smtClean="0">
                <a:latin typeface="Arial (Body)"/>
                <a:cs typeface="+mn-cs"/>
              </a:rPr>
              <a:t>:</a:t>
            </a:r>
          </a:p>
          <a:p>
            <a:pPr>
              <a:defRPr/>
            </a:pPr>
            <a:r>
              <a:rPr lang="en-US" sz="2400" dirty="0">
                <a:latin typeface="Arial (Body)"/>
                <a:cs typeface="+mn-cs"/>
              </a:rPr>
              <a:t>	</a:t>
            </a:r>
            <a:r>
              <a:rPr lang="en-US" sz="2400" dirty="0" smtClean="0">
                <a:latin typeface="Arial (Body)"/>
                <a:cs typeface="+mn-cs"/>
              </a:rPr>
              <a:t> </a:t>
            </a:r>
            <a:r>
              <a:rPr lang="en-US" sz="2400" b="1" dirty="0">
                <a:latin typeface="Arial (Body)"/>
                <a:cs typeface="+mn-cs"/>
              </a:rPr>
              <a:t>https://supplierregistration.purchasing.unlv.edu</a:t>
            </a:r>
            <a:r>
              <a:rPr lang="en-US" sz="2400" b="1" dirty="0" smtClean="0">
                <a:latin typeface="Arial (Body)"/>
                <a:cs typeface="+mn-cs"/>
              </a:rPr>
              <a:t>.</a:t>
            </a:r>
            <a:endParaRPr lang="en-US" sz="2400" b="1" dirty="0">
              <a:latin typeface="Arial (Body)"/>
              <a:cs typeface="+mn-cs"/>
            </a:endParaRPr>
          </a:p>
          <a:p>
            <a:pPr marL="342900" indent="-342900">
              <a:buFont typeface="Arial" pitchFamily="34" charset="0"/>
              <a:buChar char="•"/>
              <a:defRPr/>
            </a:pPr>
            <a:endParaRPr lang="en-US" sz="2400" dirty="0" smtClean="0">
              <a:latin typeface="Arial (Body)"/>
              <a:cs typeface="+mn-cs"/>
            </a:endParaRPr>
          </a:p>
          <a:p>
            <a:pPr marL="342900" indent="-342900">
              <a:buFont typeface="Arial" pitchFamily="34" charset="0"/>
              <a:buChar char="•"/>
              <a:defRPr/>
            </a:pPr>
            <a:r>
              <a:rPr lang="en-US" sz="2400" dirty="0" smtClean="0">
                <a:latin typeface="Arial (Body)"/>
                <a:cs typeface="+mn-cs"/>
              </a:rPr>
              <a:t>Do not use vendor codes that start with “F”.</a:t>
            </a:r>
            <a:endParaRPr lang="en-US" sz="2400" dirty="0">
              <a:latin typeface="Arial (Body)"/>
              <a:cs typeface="+mn-cs"/>
            </a:endParaRPr>
          </a:p>
          <a:p>
            <a:pPr marL="342900" indent="-342900">
              <a:buFont typeface="Arial" pitchFamily="34" charset="0"/>
              <a:buChar char="•"/>
              <a:defRPr/>
            </a:pPr>
            <a:r>
              <a:rPr lang="en-US" sz="2400" dirty="0">
                <a:latin typeface="Arial (Body)"/>
                <a:cs typeface="+mn-cs"/>
              </a:rPr>
              <a:t>All new foreign vendors require a completed W-8BEN and all foreign payments (PV or invoice) must have D.Honrath’s approval.</a:t>
            </a:r>
          </a:p>
        </p:txBody>
      </p:sp>
      <p:pic>
        <p:nvPicPr>
          <p:cNvPr id="23563" name="Picture 11" descr="MCj042482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762000"/>
            <a:ext cx="18415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24200" y="762000"/>
            <a:ext cx="6019800" cy="655638"/>
          </a:xfrm>
        </p:spPr>
        <p:txBody>
          <a:bodyPr/>
          <a:lstStyle/>
          <a:p>
            <a:r>
              <a:rPr lang="en-US" b="1" dirty="0" smtClean="0"/>
              <a:t>Nonresident Aliens</a:t>
            </a:r>
            <a:endParaRPr lang="en-US" b="1" dirty="0"/>
          </a:p>
        </p:txBody>
      </p:sp>
      <p:sp>
        <p:nvSpPr>
          <p:cNvPr id="5" name="Content Placeholder 4"/>
          <p:cNvSpPr>
            <a:spLocks noGrp="1"/>
          </p:cNvSpPr>
          <p:nvPr>
            <p:ph idx="1"/>
          </p:nvPr>
        </p:nvSpPr>
        <p:spPr>
          <a:xfrm>
            <a:off x="0" y="1981200"/>
            <a:ext cx="9144000" cy="4876800"/>
          </a:xfrm>
        </p:spPr>
        <p:txBody>
          <a:bodyPr/>
          <a:lstStyle/>
          <a:p>
            <a:r>
              <a:rPr lang="en-US" sz="2000" b="1" dirty="0" smtClean="0">
                <a:effectLst>
                  <a:outerShdw blurRad="38100" dist="38100" dir="2700000" algn="tl">
                    <a:srgbClr val="000000">
                      <a:alpha val="43137"/>
                    </a:srgbClr>
                  </a:outerShdw>
                </a:effectLst>
              </a:rPr>
              <a:t>Debbie Honrath – (702) 895 - 1243</a:t>
            </a:r>
          </a:p>
          <a:p>
            <a:r>
              <a:rPr lang="en-US" sz="2000" dirty="0" smtClean="0"/>
              <a:t>Contact </a:t>
            </a:r>
            <a:r>
              <a:rPr lang="en-US" sz="2000" dirty="0"/>
              <a:t>the Office of International Students and Scholars when bringing in any foreign nationals to assist with employment, visa and travel issues as well as immigration advising and related documents.</a:t>
            </a:r>
          </a:p>
          <a:p>
            <a:r>
              <a:rPr lang="en-US" sz="2000" dirty="0"/>
              <a:t>It is important that the individual have the correct immigration status for the type of payment requested, or we may not legally be able to pay the individual under immigration law.</a:t>
            </a:r>
          </a:p>
          <a:p>
            <a:r>
              <a:rPr lang="en-US" sz="2000" dirty="0"/>
              <a:t>Accounts Payable handles payments and reimbursements to nonresident alien candidates, volunteers, and independent contractors after approval has been obtained from </a:t>
            </a:r>
            <a:r>
              <a:rPr lang="en-US" sz="2000" b="1" dirty="0">
                <a:effectLst>
                  <a:outerShdw blurRad="38100" dist="38100" dir="2700000" algn="tl">
                    <a:srgbClr val="000000">
                      <a:alpha val="43137"/>
                    </a:srgbClr>
                  </a:outerShdw>
                </a:effectLst>
              </a:rPr>
              <a:t>UNLV’s NRA tax specialist (Debbie Honrath).</a:t>
            </a:r>
          </a:p>
          <a:p>
            <a:r>
              <a:rPr lang="en-US" sz="2000" dirty="0"/>
              <a:t>Check in advance when bringing in a nonresident alien independent contractor or contracting with a foreign company who will be providing services in the U.S.  The nonresident alien will need to complete additional forms in person when they arrive.  </a:t>
            </a:r>
            <a:r>
              <a:rPr lang="en-US" sz="2000" b="1" dirty="0">
                <a:effectLst>
                  <a:outerShdw blurRad="38100" dist="38100" dir="2700000" algn="tl">
                    <a:srgbClr val="000000">
                      <a:alpha val="43137"/>
                    </a:srgbClr>
                  </a:outerShdw>
                </a:effectLst>
              </a:rPr>
              <a:t>Contact Debbie Honrath</a:t>
            </a:r>
            <a:r>
              <a:rPr lang="en-US" sz="2000" dirty="0"/>
              <a:t> to setup any required meetings before the independent contractor leaves the U.S.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2743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234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14450" y="762000"/>
            <a:ext cx="7829550" cy="655638"/>
          </a:xfrm>
        </p:spPr>
        <p:txBody>
          <a:bodyPr/>
          <a:lstStyle/>
          <a:p>
            <a:r>
              <a:rPr lang="en-US" b="1" dirty="0" smtClean="0"/>
              <a:t>ISP’s &amp; ICA’s</a:t>
            </a:r>
            <a:endParaRPr lang="en-US" b="1" dirty="0"/>
          </a:p>
        </p:txBody>
      </p:sp>
      <p:sp>
        <p:nvSpPr>
          <p:cNvPr id="5" name="Content Placeholder 4"/>
          <p:cNvSpPr>
            <a:spLocks noGrp="1"/>
          </p:cNvSpPr>
          <p:nvPr>
            <p:ph idx="1"/>
          </p:nvPr>
        </p:nvSpPr>
        <p:spPr>
          <a:xfrm>
            <a:off x="0" y="2133600"/>
            <a:ext cx="9144000" cy="4724400"/>
          </a:xfrm>
        </p:spPr>
        <p:txBody>
          <a:bodyPr/>
          <a:lstStyle/>
          <a:p>
            <a:pPr>
              <a:buFont typeface="Arial" pitchFamily="34" charset="0"/>
              <a:buChar char="•"/>
            </a:pPr>
            <a:r>
              <a:rPr lang="en-US" sz="2800" dirty="0"/>
              <a:t>When bringing individuals to UNLV, first determine their classification</a:t>
            </a:r>
            <a:r>
              <a:rPr lang="en-US" sz="2800" dirty="0" smtClean="0"/>
              <a:t>.</a:t>
            </a:r>
            <a:endParaRPr lang="en-US" sz="2800" dirty="0"/>
          </a:p>
          <a:p>
            <a:pPr>
              <a:buFont typeface="Arial" pitchFamily="34" charset="0"/>
              <a:buChar char="•"/>
            </a:pPr>
            <a:r>
              <a:rPr lang="en-US" sz="2800" dirty="0"/>
              <a:t>If you are doing business with a non-UNLV affiliated individual their payment will be on an Independent Service Provider Contract </a:t>
            </a:r>
            <a:r>
              <a:rPr lang="en-US" sz="2800" b="1" dirty="0"/>
              <a:t>(ISP) </a:t>
            </a:r>
            <a:r>
              <a:rPr lang="en-US" sz="2800" dirty="0"/>
              <a:t>or Independent Contractor Agreement </a:t>
            </a:r>
            <a:r>
              <a:rPr lang="en-US" sz="2800" b="1" dirty="0"/>
              <a:t>(ICA</a:t>
            </a:r>
            <a:r>
              <a:rPr lang="en-US" sz="2800" b="1" dirty="0" smtClean="0"/>
              <a:t>).</a:t>
            </a:r>
            <a:endParaRPr lang="en-US" sz="2800" b="1" dirty="0"/>
          </a:p>
          <a:p>
            <a:pPr>
              <a:buFont typeface="Arial" pitchFamily="34" charset="0"/>
              <a:buChar char="•"/>
            </a:pPr>
            <a:r>
              <a:rPr lang="en-US" sz="2800" dirty="0"/>
              <a:t>Contracts are available </a:t>
            </a:r>
            <a:r>
              <a:rPr lang="en-US" sz="2800" dirty="0" smtClean="0"/>
              <a:t>thru Accounts Payable.</a:t>
            </a:r>
            <a:endParaRPr lang="en-US"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10858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34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8229600" cy="655638"/>
          </a:xfrm>
        </p:spPr>
        <p:txBody>
          <a:bodyPr/>
          <a:lstStyle/>
          <a:p>
            <a:r>
              <a:rPr lang="en-US" b="1" dirty="0" smtClean="0"/>
              <a:t>Financial Data Warehouse</a:t>
            </a:r>
            <a:endParaRPr lang="en-US" b="1" dirty="0"/>
          </a:p>
        </p:txBody>
      </p:sp>
      <p:sp>
        <p:nvSpPr>
          <p:cNvPr id="5" name="Content Placeholder 4"/>
          <p:cNvSpPr>
            <a:spLocks noGrp="1"/>
          </p:cNvSpPr>
          <p:nvPr>
            <p:ph idx="1"/>
          </p:nvPr>
        </p:nvSpPr>
        <p:spPr>
          <a:xfrm>
            <a:off x="0" y="1600201"/>
            <a:ext cx="9144000" cy="5257799"/>
          </a:xfrm>
        </p:spPr>
        <p:txBody>
          <a:bodyPr/>
          <a:lstStyle/>
          <a:p>
            <a:r>
              <a:rPr lang="en-US" sz="2000" dirty="0"/>
              <a:t>It is a user friendly system that provides multiple sources of information and is a great research tool.  </a:t>
            </a:r>
            <a:r>
              <a:rPr lang="en-US" sz="2000" dirty="0" smtClean="0"/>
              <a:t>Data </a:t>
            </a:r>
            <a:r>
              <a:rPr lang="en-US" sz="2000" dirty="0"/>
              <a:t>warehouse provides a number of reports that are available to you and you are able to check payment status of an invoice, payment voucher, or travel document</a:t>
            </a:r>
            <a:r>
              <a:rPr lang="en-US" sz="2000" dirty="0" smtClean="0"/>
              <a:t>.</a:t>
            </a:r>
            <a:endParaRPr lang="en-US" sz="1800" b="1" dirty="0" smtClean="0"/>
          </a:p>
          <a:p>
            <a:pPr lvl="1"/>
            <a:r>
              <a:rPr lang="en-US" sz="1800" b="1" dirty="0" smtClean="0"/>
              <a:t>https</a:t>
            </a:r>
            <a:r>
              <a:rPr lang="en-US" sz="1800" b="1" dirty="0"/>
              <a:t>://</a:t>
            </a:r>
            <a:r>
              <a:rPr lang="en-US" sz="1800" b="1" dirty="0" smtClean="0"/>
              <a:t>dewey.scsr.nevada.edu:8250/portal/page/portal/BIDSS_Login</a:t>
            </a:r>
            <a:endParaRPr lang="en-US" sz="1800" b="1" dirty="0"/>
          </a:p>
          <a:p>
            <a:endParaRPr lang="en-US" sz="2000" dirty="0" smtClean="0"/>
          </a:p>
          <a:p>
            <a:r>
              <a:rPr lang="en-US" sz="2000" dirty="0" smtClean="0"/>
              <a:t>Several </a:t>
            </a:r>
            <a:r>
              <a:rPr lang="en-US" sz="2000" dirty="0"/>
              <a:t>options provide drill-down features which will help the user to further research a problem or find information without the need to know or understand the complexities of the on-line financials system </a:t>
            </a:r>
            <a:r>
              <a:rPr lang="en-US" sz="2000" dirty="0" smtClean="0"/>
              <a:t>Advantage.</a:t>
            </a:r>
          </a:p>
          <a:p>
            <a:r>
              <a:rPr lang="en-US" sz="2000" dirty="0" smtClean="0"/>
              <a:t>All </a:t>
            </a:r>
            <a:r>
              <a:rPr lang="en-US" sz="2000" dirty="0"/>
              <a:t>the information presented through this system is current as of the close of business the prior night</a:t>
            </a:r>
            <a:r>
              <a:rPr lang="en-US" sz="2000" dirty="0" smtClean="0"/>
              <a:t>.</a:t>
            </a:r>
            <a:endParaRPr lang="en-US" sz="2000" dirty="0"/>
          </a:p>
          <a:p>
            <a:r>
              <a:rPr lang="en-US" sz="2000" dirty="0"/>
              <a:t>Access is granted through The Office of Information Technology.</a:t>
            </a:r>
          </a:p>
          <a:p>
            <a:endParaRPr lang="en-US" dirty="0"/>
          </a:p>
        </p:txBody>
      </p:sp>
    </p:spTree>
    <p:extLst>
      <p:ext uri="{BB962C8B-B14F-4D97-AF65-F5344CB8AC3E}">
        <p14:creationId xmlns:p14="http://schemas.microsoft.com/office/powerpoint/2010/main" val="1611098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15"/>
          <p:cNvSpPr>
            <a:spLocks noGrp="1" noChangeArrowheads="1"/>
          </p:cNvSpPr>
          <p:nvPr>
            <p:ph type="title"/>
          </p:nvPr>
        </p:nvSpPr>
        <p:spPr>
          <a:xfrm>
            <a:off x="457200" y="762000"/>
            <a:ext cx="8229600" cy="838200"/>
          </a:xfrm>
        </p:spPr>
        <p:txBody>
          <a:bodyPr/>
          <a:lstStyle/>
          <a:p>
            <a:pPr eaLnBrk="1" hangingPunct="1"/>
            <a:r>
              <a:rPr lang="en-US" b="1" dirty="0" smtClean="0"/>
              <a:t>accountspayable.unlv.edu</a:t>
            </a:r>
          </a:p>
        </p:txBody>
      </p:sp>
      <p:pic>
        <p:nvPicPr>
          <p:cNvPr id="8196" name="Picture 4"/>
          <p:cNvPicPr>
            <a:picLocks noGrp="1" noChangeAspect="1" noChangeArrowheads="1"/>
          </p:cNvPicPr>
          <p:nvPr>
            <p:ph idx="1"/>
          </p:nvPr>
        </p:nvPicPr>
        <p:blipFill>
          <a:blip r:embed="rId2" cstate="print"/>
          <a:srcRect/>
          <a:stretch>
            <a:fillRect/>
          </a:stretch>
        </p:blipFill>
        <p:spPr bwMode="auto">
          <a:xfrm>
            <a:off x="0" y="1600200"/>
            <a:ext cx="9144000" cy="5257800"/>
          </a:xfrm>
          <a:prstGeom prst="rect">
            <a:avLst/>
          </a:prstGeom>
          <a:noFill/>
          <a:ln w="9525">
            <a:noFill/>
            <a:miter lim="800000"/>
            <a:headEnd/>
            <a:tailEnd/>
          </a:ln>
        </p:spPr>
      </p:pic>
    </p:spTree>
    <p:extLst>
      <p:ext uri="{BB962C8B-B14F-4D97-AF65-F5344CB8AC3E}">
        <p14:creationId xmlns:p14="http://schemas.microsoft.com/office/powerpoint/2010/main" val="2690067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0"/>
            <a:ext cx="9144000" cy="457200"/>
          </a:xfrm>
          <a:prstGeom prst="rect">
            <a:avLst/>
          </a:prstGeom>
          <a:solidFill>
            <a:schemeClr val="tx1"/>
          </a:solidFill>
          <a:ln w="9525">
            <a:solidFill>
              <a:schemeClr val="tx1"/>
            </a:solidFill>
            <a:miter lim="800000"/>
            <a:headEnd/>
            <a:tailEnd/>
          </a:ln>
        </p:spPr>
        <p:txBody>
          <a:bodyPr wrap="none" anchor="ctr"/>
          <a:lstStyle/>
          <a:p>
            <a:endParaRPr lang="en-US" dirty="0"/>
          </a:p>
        </p:txBody>
      </p:sp>
      <p:sp>
        <p:nvSpPr>
          <p:cNvPr id="31747" name="Rectangle 3"/>
          <p:cNvSpPr>
            <a:spLocks noChangeArrowheads="1"/>
          </p:cNvSpPr>
          <p:nvPr/>
        </p:nvSpPr>
        <p:spPr bwMode="auto">
          <a:xfrm>
            <a:off x="0" y="457200"/>
            <a:ext cx="9144000" cy="304800"/>
          </a:xfrm>
          <a:prstGeom prst="rect">
            <a:avLst/>
          </a:prstGeom>
          <a:solidFill>
            <a:srgbClr val="FF0000"/>
          </a:solidFill>
          <a:ln w="9525">
            <a:solidFill>
              <a:schemeClr val="tx1"/>
            </a:solidFill>
            <a:miter lim="800000"/>
            <a:headEnd/>
            <a:tailEnd/>
          </a:ln>
        </p:spPr>
        <p:txBody>
          <a:bodyPr wrap="none" anchor="ctr"/>
          <a:lstStyle/>
          <a:p>
            <a:endParaRPr lang="en-US" dirty="0"/>
          </a:p>
        </p:txBody>
      </p:sp>
      <p:sp>
        <p:nvSpPr>
          <p:cNvPr id="31748" name="Text Box 4"/>
          <p:cNvSpPr txBox="1">
            <a:spLocks noChangeArrowheads="1"/>
          </p:cNvSpPr>
          <p:nvPr/>
        </p:nvSpPr>
        <p:spPr bwMode="auto">
          <a:xfrm>
            <a:off x="0" y="525463"/>
            <a:ext cx="3124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latin typeface="Verdana" pitchFamily="34" charset="0"/>
              </a:rPr>
              <a:t>University of Nevada Las Vegas</a:t>
            </a:r>
          </a:p>
        </p:txBody>
      </p:sp>
      <p:sp>
        <p:nvSpPr>
          <p:cNvPr id="31749" name="Text Box 5"/>
          <p:cNvSpPr txBox="1">
            <a:spLocks noChangeArrowheads="1"/>
          </p:cNvSpPr>
          <p:nvPr/>
        </p:nvSpPr>
        <p:spPr bwMode="auto">
          <a:xfrm>
            <a:off x="5867400" y="533400"/>
            <a:ext cx="3276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Verdana" pitchFamily="34" charset="0"/>
              </a:rPr>
              <a:t>Accounts Payable Department</a:t>
            </a:r>
          </a:p>
        </p:txBody>
      </p:sp>
      <p:sp>
        <p:nvSpPr>
          <p:cNvPr id="25606" name="Rectangle 7"/>
          <p:cNvSpPr>
            <a:spLocks noChangeArrowheads="1"/>
          </p:cNvSpPr>
          <p:nvPr/>
        </p:nvSpPr>
        <p:spPr bwMode="auto">
          <a:xfrm>
            <a:off x="2895600" y="838200"/>
            <a:ext cx="6248400" cy="1371600"/>
          </a:xfrm>
          <a:prstGeom prst="rect">
            <a:avLst/>
          </a:prstGeom>
          <a:noFill/>
          <a:ln w="9525">
            <a:noFill/>
            <a:miter lim="800000"/>
            <a:headEnd/>
            <a:tailEnd/>
          </a:ln>
        </p:spPr>
        <p:txBody>
          <a:bodyPr anchor="ctr"/>
          <a:lstStyle/>
          <a:p>
            <a:pPr algn="ctr">
              <a:defRPr/>
            </a:pPr>
            <a:r>
              <a:rPr lang="en-US" sz="2400" b="1" dirty="0">
                <a:latin typeface="+mn-lt"/>
                <a:cs typeface="+mn-cs"/>
              </a:rPr>
              <a:t>Why does Accounts Payable have so many policies and procedures that we must follow?</a:t>
            </a:r>
          </a:p>
        </p:txBody>
      </p:sp>
      <p:sp>
        <p:nvSpPr>
          <p:cNvPr id="31751" name="Text Box 8"/>
          <p:cNvSpPr txBox="1">
            <a:spLocks noChangeArrowheads="1"/>
          </p:cNvSpPr>
          <p:nvPr/>
        </p:nvSpPr>
        <p:spPr bwMode="auto">
          <a:xfrm>
            <a:off x="0" y="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chemeClr val="bg1"/>
                </a:solidFill>
                <a:latin typeface="Verdana" pitchFamily="34" charset="0"/>
              </a:rPr>
              <a:t>UNLV</a:t>
            </a:r>
          </a:p>
        </p:txBody>
      </p:sp>
      <p:sp>
        <p:nvSpPr>
          <p:cNvPr id="31752" name="Text Box 9"/>
          <p:cNvSpPr txBox="1">
            <a:spLocks noChangeArrowheads="1"/>
          </p:cNvSpPr>
          <p:nvPr/>
        </p:nvSpPr>
        <p:spPr bwMode="auto">
          <a:xfrm>
            <a:off x="4114800" y="0"/>
            <a:ext cx="502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600" b="1" dirty="0">
                <a:solidFill>
                  <a:schemeClr val="bg1"/>
                </a:solidFill>
                <a:latin typeface="Verdana" pitchFamily="34" charset="0"/>
              </a:rPr>
              <a:t>Controller’s Office</a:t>
            </a:r>
          </a:p>
        </p:txBody>
      </p:sp>
      <p:pic>
        <p:nvPicPr>
          <p:cNvPr id="31753" name="Picture 11" descr="j01778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2895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Rectangle 13"/>
          <p:cNvSpPr>
            <a:spLocks noGrp="1" noChangeArrowheads="1"/>
          </p:cNvSpPr>
          <p:nvPr>
            <p:ph idx="1"/>
          </p:nvPr>
        </p:nvSpPr>
        <p:spPr>
          <a:xfrm>
            <a:off x="0" y="1981200"/>
            <a:ext cx="9144000" cy="4724400"/>
          </a:xfrm>
        </p:spPr>
        <p:txBody>
          <a:bodyPr>
            <a:normAutofit fontScale="85000" lnSpcReduction="20000"/>
          </a:bodyPr>
          <a:lstStyle/>
          <a:p>
            <a:pPr marL="365760" indent="-256032" algn="ctr" fontAlgn="auto">
              <a:lnSpc>
                <a:spcPct val="80000"/>
              </a:lnSpc>
              <a:spcAft>
                <a:spcPts val="0"/>
              </a:spcAft>
              <a:buFontTx/>
              <a:buNone/>
              <a:defRPr/>
            </a:pPr>
            <a:r>
              <a:rPr lang="en-US" sz="1600" b="1" dirty="0" smtClean="0"/>
              <a:t>	 </a:t>
            </a:r>
          </a:p>
          <a:p>
            <a:pPr marL="365760" indent="-256032" fontAlgn="auto">
              <a:lnSpc>
                <a:spcPct val="80000"/>
              </a:lnSpc>
              <a:spcAft>
                <a:spcPts val="0"/>
              </a:spcAft>
              <a:buFont typeface="Wingdings" pitchFamily="2" charset="2"/>
              <a:buChar char="Ø"/>
              <a:defRPr/>
            </a:pPr>
            <a:endParaRPr lang="en-US" sz="1800" b="1" dirty="0" smtClean="0">
              <a:latin typeface="Comic Sans MS" pitchFamily="66" charset="0"/>
            </a:endParaRPr>
          </a:p>
          <a:p>
            <a:pPr marL="365760" indent="-256032" fontAlgn="auto">
              <a:lnSpc>
                <a:spcPct val="80000"/>
              </a:lnSpc>
              <a:spcAft>
                <a:spcPts val="0"/>
              </a:spcAft>
              <a:buFont typeface="Wingdings 3"/>
              <a:buNone/>
              <a:defRPr/>
            </a:pPr>
            <a:r>
              <a:rPr lang="en-US" sz="1800" b="1" dirty="0" smtClean="0">
                <a:latin typeface="Comic Sans MS" pitchFamily="66" charset="0"/>
              </a:rPr>
              <a:t>	NRS (Nevada Revised Statutes)</a:t>
            </a:r>
          </a:p>
          <a:p>
            <a:pPr marL="365760" indent="-256032" fontAlgn="auto">
              <a:lnSpc>
                <a:spcPct val="80000"/>
              </a:lnSpc>
              <a:spcAft>
                <a:spcPts val="0"/>
              </a:spcAft>
              <a:buFont typeface="Wingdings" pitchFamily="2" charset="2"/>
              <a:buNone/>
              <a:defRPr/>
            </a:pPr>
            <a:r>
              <a:rPr lang="en-US" sz="1800" b="1" dirty="0" smtClean="0">
                <a:latin typeface="Comic Sans MS" pitchFamily="66" charset="0"/>
              </a:rPr>
              <a:t>		</a:t>
            </a:r>
            <a:r>
              <a:rPr lang="en-US" sz="1400" b="1" dirty="0" smtClean="0">
                <a:latin typeface="Comic Sans MS" pitchFamily="66" charset="0"/>
              </a:rPr>
              <a:t>http://www.leg.state.nv.us/NRS/</a:t>
            </a:r>
          </a:p>
          <a:p>
            <a:pPr marL="365760" indent="-256032" fontAlgn="auto">
              <a:lnSpc>
                <a:spcPct val="80000"/>
              </a:lnSpc>
              <a:spcAft>
                <a:spcPts val="0"/>
              </a:spcAft>
              <a:buFont typeface="Wingdings" pitchFamily="2" charset="2"/>
              <a:buChar char="Ø"/>
              <a:defRPr/>
            </a:pPr>
            <a:endParaRPr lang="en-US" sz="1800" b="1" dirty="0" smtClean="0">
              <a:latin typeface="Comic Sans MS" pitchFamily="66" charset="0"/>
            </a:endParaRPr>
          </a:p>
          <a:p>
            <a:pPr marL="365760" indent="-256032" fontAlgn="auto">
              <a:lnSpc>
                <a:spcPct val="80000"/>
              </a:lnSpc>
              <a:spcAft>
                <a:spcPts val="0"/>
              </a:spcAft>
              <a:buFont typeface="Wingdings" pitchFamily="2" charset="2"/>
              <a:buChar char="Ø"/>
              <a:defRPr/>
            </a:pPr>
            <a:r>
              <a:rPr lang="en-US" sz="1800" b="1" dirty="0" smtClean="0">
                <a:latin typeface="Comic Sans MS" pitchFamily="66" charset="0"/>
              </a:rPr>
              <a:t>NAC (Nevada Administrative Code)</a:t>
            </a:r>
          </a:p>
          <a:p>
            <a:pPr marL="365760" indent="-256032" fontAlgn="auto">
              <a:lnSpc>
                <a:spcPct val="80000"/>
              </a:lnSpc>
              <a:spcAft>
                <a:spcPts val="0"/>
              </a:spcAft>
              <a:buFont typeface="Wingdings" pitchFamily="2" charset="2"/>
              <a:buNone/>
              <a:defRPr/>
            </a:pPr>
            <a:r>
              <a:rPr lang="en-US" sz="1400" b="1" dirty="0" smtClean="0">
                <a:latin typeface="Comic Sans MS" pitchFamily="66" charset="0"/>
              </a:rPr>
              <a:t>		http://www.leg.state.nv.us/NAC/CHAPTERS.HTMl</a:t>
            </a:r>
          </a:p>
          <a:p>
            <a:pPr marL="365760" indent="-256032" fontAlgn="auto">
              <a:lnSpc>
                <a:spcPct val="80000"/>
              </a:lnSpc>
              <a:spcAft>
                <a:spcPts val="0"/>
              </a:spcAft>
              <a:buFont typeface="Wingdings" pitchFamily="2" charset="2"/>
              <a:buChar char="Ø"/>
              <a:defRPr/>
            </a:pPr>
            <a:endParaRPr lang="en-US" sz="1800" b="1" dirty="0" smtClean="0">
              <a:latin typeface="Comic Sans MS" pitchFamily="66" charset="0"/>
            </a:endParaRPr>
          </a:p>
          <a:p>
            <a:pPr marL="365760" indent="-256032" fontAlgn="auto">
              <a:lnSpc>
                <a:spcPct val="80000"/>
              </a:lnSpc>
              <a:spcAft>
                <a:spcPts val="0"/>
              </a:spcAft>
              <a:buFont typeface="Wingdings" pitchFamily="2" charset="2"/>
              <a:buChar char="Ø"/>
              <a:defRPr/>
            </a:pPr>
            <a:r>
              <a:rPr lang="en-US" sz="1800" b="1" dirty="0" smtClean="0">
                <a:latin typeface="Comic Sans MS" pitchFamily="66" charset="0"/>
              </a:rPr>
              <a:t>SAM (State Administrative Manual)</a:t>
            </a:r>
          </a:p>
          <a:p>
            <a:pPr marL="365760" indent="-256032" fontAlgn="auto">
              <a:lnSpc>
                <a:spcPct val="80000"/>
              </a:lnSpc>
              <a:spcAft>
                <a:spcPts val="0"/>
              </a:spcAft>
              <a:buFont typeface="Wingdings" pitchFamily="2" charset="2"/>
              <a:buNone/>
              <a:defRPr/>
            </a:pPr>
            <a:r>
              <a:rPr lang="en-US" sz="1400" b="1" dirty="0" smtClean="0">
                <a:latin typeface="Comic Sans MS" pitchFamily="66" charset="0"/>
              </a:rPr>
              <a:t>		http://budget.state.nv.us/SAM2002.htm</a:t>
            </a:r>
          </a:p>
          <a:p>
            <a:pPr marL="365760" indent="-256032" fontAlgn="auto">
              <a:lnSpc>
                <a:spcPct val="80000"/>
              </a:lnSpc>
              <a:spcAft>
                <a:spcPts val="0"/>
              </a:spcAft>
              <a:buFont typeface="Wingdings" pitchFamily="2" charset="2"/>
              <a:buChar char="Ø"/>
              <a:defRPr/>
            </a:pPr>
            <a:endParaRPr lang="en-US" sz="1800" b="1" dirty="0" smtClean="0">
              <a:latin typeface="Comic Sans MS" pitchFamily="66" charset="0"/>
            </a:endParaRPr>
          </a:p>
          <a:p>
            <a:pPr marL="365760" indent="-256032" fontAlgn="auto">
              <a:lnSpc>
                <a:spcPct val="80000"/>
              </a:lnSpc>
              <a:spcAft>
                <a:spcPts val="0"/>
              </a:spcAft>
              <a:buFont typeface="Wingdings" pitchFamily="2" charset="2"/>
              <a:buChar char="Ø"/>
              <a:defRPr/>
            </a:pPr>
            <a:r>
              <a:rPr lang="en-US" sz="1800" b="1" dirty="0" smtClean="0">
                <a:latin typeface="Comic Sans MS" pitchFamily="66" charset="0"/>
              </a:rPr>
              <a:t>IRS (Internal Revenue Service)</a:t>
            </a:r>
          </a:p>
          <a:p>
            <a:pPr marL="365760" indent="-256032" fontAlgn="auto">
              <a:lnSpc>
                <a:spcPct val="80000"/>
              </a:lnSpc>
              <a:spcAft>
                <a:spcPts val="0"/>
              </a:spcAft>
              <a:buFont typeface="Wingdings" pitchFamily="2" charset="2"/>
              <a:buNone/>
              <a:defRPr/>
            </a:pPr>
            <a:r>
              <a:rPr lang="en-US" sz="1400" b="1" dirty="0" smtClean="0">
                <a:latin typeface="Comic Sans MS" pitchFamily="66" charset="0"/>
              </a:rPr>
              <a:t>	Tax Code, Regulations, Revenue Rulings, Revenue Procedures, Case Law</a:t>
            </a:r>
          </a:p>
          <a:p>
            <a:pPr marL="365760" indent="-256032" fontAlgn="auto">
              <a:lnSpc>
                <a:spcPct val="80000"/>
              </a:lnSpc>
              <a:spcAft>
                <a:spcPts val="0"/>
              </a:spcAft>
              <a:buFont typeface="Wingdings" pitchFamily="2" charset="2"/>
              <a:buNone/>
              <a:defRPr/>
            </a:pPr>
            <a:r>
              <a:rPr lang="en-US" sz="1400" b="1" dirty="0" smtClean="0">
                <a:latin typeface="Comic Sans MS" pitchFamily="66" charset="0"/>
              </a:rPr>
              <a:t>		http://www.irs.ustreas.gov/</a:t>
            </a:r>
          </a:p>
          <a:p>
            <a:pPr marL="365760" indent="-256032" fontAlgn="auto">
              <a:lnSpc>
                <a:spcPct val="80000"/>
              </a:lnSpc>
              <a:spcAft>
                <a:spcPts val="0"/>
              </a:spcAft>
              <a:buFont typeface="Wingdings" pitchFamily="2" charset="2"/>
              <a:buChar char="Ø"/>
              <a:defRPr/>
            </a:pPr>
            <a:endParaRPr lang="en-US" sz="1800" b="1" dirty="0" smtClean="0">
              <a:latin typeface="Comic Sans MS" pitchFamily="66" charset="0"/>
            </a:endParaRPr>
          </a:p>
          <a:p>
            <a:pPr marL="365760" indent="-256032" fontAlgn="auto">
              <a:lnSpc>
                <a:spcPct val="80000"/>
              </a:lnSpc>
              <a:spcAft>
                <a:spcPts val="0"/>
              </a:spcAft>
              <a:buFont typeface="Wingdings" pitchFamily="2" charset="2"/>
              <a:buChar char="Ø"/>
              <a:defRPr/>
            </a:pPr>
            <a:r>
              <a:rPr lang="en-US" sz="1800" b="1" dirty="0" smtClean="0">
                <a:latin typeface="Comic Sans MS" pitchFamily="66" charset="0"/>
              </a:rPr>
              <a:t>USCIS (U.S. Citizenship and Immigration Services)</a:t>
            </a:r>
          </a:p>
          <a:p>
            <a:pPr marL="365760" indent="-256032" fontAlgn="auto">
              <a:lnSpc>
                <a:spcPct val="80000"/>
              </a:lnSpc>
              <a:spcAft>
                <a:spcPts val="0"/>
              </a:spcAft>
              <a:buFont typeface="Wingdings" pitchFamily="2" charset="2"/>
              <a:buNone/>
              <a:defRPr/>
            </a:pPr>
            <a:r>
              <a:rPr lang="en-US" sz="1400" b="1" dirty="0" smtClean="0">
                <a:latin typeface="Comic Sans MS" pitchFamily="66" charset="0"/>
              </a:rPr>
              <a:t>	Legal payments to nonresident aliens</a:t>
            </a:r>
          </a:p>
          <a:p>
            <a:pPr marL="365760" indent="-256032" fontAlgn="auto">
              <a:lnSpc>
                <a:spcPct val="80000"/>
              </a:lnSpc>
              <a:spcAft>
                <a:spcPts val="0"/>
              </a:spcAft>
              <a:buFont typeface="Wingdings" pitchFamily="2" charset="2"/>
              <a:buNone/>
              <a:defRPr/>
            </a:pPr>
            <a:r>
              <a:rPr lang="en-US" sz="1400" b="1" dirty="0" smtClean="0">
                <a:latin typeface="Comic Sans MS" pitchFamily="66" charset="0"/>
              </a:rPr>
              <a:t>		http://uscis.gov/graphics/</a:t>
            </a:r>
          </a:p>
          <a:p>
            <a:pPr marL="365760" indent="-256032" fontAlgn="auto">
              <a:lnSpc>
                <a:spcPct val="80000"/>
              </a:lnSpc>
              <a:spcAft>
                <a:spcPts val="0"/>
              </a:spcAft>
              <a:buFont typeface="Wingdings 3"/>
              <a:buNone/>
              <a:defRPr/>
            </a:pPr>
            <a:endParaRPr lang="en-US" sz="1800" b="1" dirty="0" smtClean="0">
              <a:latin typeface="Comic Sans MS" pitchFamily="66" charset="0"/>
            </a:endParaRPr>
          </a:p>
          <a:p>
            <a:pPr marL="365760" indent="-256032" fontAlgn="auto">
              <a:lnSpc>
                <a:spcPct val="80000"/>
              </a:lnSpc>
              <a:spcAft>
                <a:spcPts val="0"/>
              </a:spcAft>
              <a:buFont typeface="Wingdings 3"/>
              <a:buNone/>
              <a:defRPr/>
            </a:pPr>
            <a:r>
              <a:rPr lang="en-US" sz="1800" b="1" dirty="0" smtClean="0">
                <a:latin typeface="Comic Sans MS" pitchFamily="66" charset="0"/>
              </a:rPr>
              <a:t>	BOARD OF REGENTS and CHANCELLOR’S MEMOS</a:t>
            </a:r>
          </a:p>
          <a:p>
            <a:pPr marL="365760" indent="-256032" fontAlgn="auto">
              <a:lnSpc>
                <a:spcPct val="80000"/>
              </a:lnSpc>
              <a:spcAft>
                <a:spcPts val="0"/>
              </a:spcAft>
              <a:buFont typeface="Wingdings" pitchFamily="2" charset="2"/>
              <a:buNone/>
              <a:defRPr/>
            </a:pPr>
            <a:r>
              <a:rPr lang="en-US" sz="1600" b="1" dirty="0" smtClean="0">
                <a:latin typeface="Comic Sans MS" pitchFamily="66" charset="0"/>
              </a:rPr>
              <a:t>		</a:t>
            </a:r>
            <a:r>
              <a:rPr lang="en-US" sz="1400" b="1" dirty="0" smtClean="0">
                <a:latin typeface="Comic Sans MS" pitchFamily="66" charset="0"/>
              </a:rPr>
              <a:t>http://system.nevada.edu/Board-of-R/Handbook/index.htm</a:t>
            </a:r>
          </a:p>
          <a:p>
            <a:pPr marL="365760" indent="-256032" fontAlgn="auto">
              <a:lnSpc>
                <a:spcPct val="80000"/>
              </a:lnSpc>
              <a:spcAft>
                <a:spcPts val="0"/>
              </a:spcAft>
              <a:buFont typeface="Wingdings" pitchFamily="2" charset="2"/>
              <a:buNone/>
              <a:defRPr/>
            </a:pPr>
            <a:r>
              <a:rPr lang="en-US" sz="1400" b="1" dirty="0" smtClean="0">
                <a:latin typeface="Comic Sans MS" pitchFamily="66" charset="0"/>
              </a:rPr>
              <a:t>		http://system.nevada.edu/Resources/Employees/Chancellor/index.htm</a:t>
            </a:r>
          </a:p>
          <a:p>
            <a:pPr marL="365760" indent="-256032" fontAlgn="auto">
              <a:lnSpc>
                <a:spcPct val="80000"/>
              </a:lnSpc>
              <a:spcAft>
                <a:spcPts val="0"/>
              </a:spcAft>
              <a:buFont typeface="Wingdings" pitchFamily="2" charset="2"/>
              <a:buChar char="ü"/>
              <a:defRPr/>
            </a:pPr>
            <a:r>
              <a:rPr lang="en-US" sz="1600" b="1" dirty="0" smtClean="0">
                <a:latin typeface="Comic Sans MS" pitchFamily="66" charset="0"/>
              </a:rPr>
              <a:t>Accounts Payable payments and documentation are audited by many entities not limited to the Legislative Counsel Bureau, NSHE Internal Audit Dept, Board of Regents, Internal Revenue Service, PWC CPA firm.</a:t>
            </a:r>
          </a:p>
          <a:p>
            <a:pPr marL="365760" indent="-256032" algn="ctr" fontAlgn="auto">
              <a:lnSpc>
                <a:spcPct val="80000"/>
              </a:lnSpc>
              <a:spcAft>
                <a:spcPts val="0"/>
              </a:spcAft>
              <a:buFontTx/>
              <a:buNone/>
              <a:defRPr/>
            </a:pPr>
            <a:endParaRPr lang="en-US" sz="1400" b="1" dirty="0" smtClean="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590800" y="1143000"/>
            <a:ext cx="5334000" cy="3276600"/>
          </a:xfrm>
        </p:spPr>
        <p:txBody>
          <a:bodyPr/>
          <a:lstStyle/>
          <a:p>
            <a:pPr fontAlgn="auto">
              <a:spcAft>
                <a:spcPts val="0"/>
              </a:spcAft>
              <a:defRPr/>
            </a:pPr>
            <a:r>
              <a:rPr lang="en-US" sz="6000" dirty="0" smtClean="0">
                <a:solidFill>
                  <a:schemeClr val="tx1"/>
                </a:solidFill>
              </a:rPr>
              <a:t>Questions</a:t>
            </a:r>
            <a:br>
              <a:rPr lang="en-US" sz="6000" dirty="0" smtClean="0">
                <a:solidFill>
                  <a:schemeClr val="tx1"/>
                </a:solidFill>
              </a:rPr>
            </a:br>
            <a:r>
              <a:rPr lang="en-US" sz="6000" dirty="0" smtClean="0">
                <a:solidFill>
                  <a:schemeClr val="tx1"/>
                </a:solidFill>
              </a:rPr>
              <a:t> </a:t>
            </a:r>
            <a:br>
              <a:rPr lang="en-US" sz="6000" dirty="0" smtClean="0">
                <a:solidFill>
                  <a:schemeClr val="tx1"/>
                </a:solidFill>
              </a:rPr>
            </a:br>
            <a:r>
              <a:rPr lang="en-US" sz="6000" dirty="0" smtClean="0">
                <a:solidFill>
                  <a:schemeClr val="tx1"/>
                </a:solidFill>
              </a:rPr>
              <a:t>Comments</a:t>
            </a:r>
          </a:p>
        </p:txBody>
      </p:sp>
      <p:sp>
        <p:nvSpPr>
          <p:cNvPr id="32771" name="Rectangle 4"/>
          <p:cNvSpPr>
            <a:spLocks noChangeArrowheads="1"/>
          </p:cNvSpPr>
          <p:nvPr/>
        </p:nvSpPr>
        <p:spPr bwMode="auto">
          <a:xfrm>
            <a:off x="0" y="0"/>
            <a:ext cx="9144000" cy="457200"/>
          </a:xfrm>
          <a:prstGeom prst="rect">
            <a:avLst/>
          </a:prstGeom>
          <a:solidFill>
            <a:schemeClr val="tx1"/>
          </a:solidFill>
          <a:ln w="9525">
            <a:solidFill>
              <a:schemeClr val="tx1"/>
            </a:solidFill>
            <a:miter lim="800000"/>
            <a:headEnd/>
            <a:tailEnd/>
          </a:ln>
        </p:spPr>
        <p:txBody>
          <a:bodyPr wrap="none" anchor="ctr"/>
          <a:lstStyle/>
          <a:p>
            <a:endParaRPr lang="en-US" dirty="0"/>
          </a:p>
        </p:txBody>
      </p:sp>
      <p:sp>
        <p:nvSpPr>
          <p:cNvPr id="32772" name="Rectangle 5"/>
          <p:cNvSpPr>
            <a:spLocks noChangeArrowheads="1"/>
          </p:cNvSpPr>
          <p:nvPr/>
        </p:nvSpPr>
        <p:spPr bwMode="auto">
          <a:xfrm>
            <a:off x="0" y="457200"/>
            <a:ext cx="9144000" cy="304800"/>
          </a:xfrm>
          <a:prstGeom prst="rect">
            <a:avLst/>
          </a:prstGeom>
          <a:solidFill>
            <a:srgbClr val="FF0000"/>
          </a:solidFill>
          <a:ln w="9525">
            <a:solidFill>
              <a:schemeClr val="tx1"/>
            </a:solidFill>
            <a:miter lim="800000"/>
            <a:headEnd/>
            <a:tailEnd/>
          </a:ln>
        </p:spPr>
        <p:txBody>
          <a:bodyPr wrap="none" anchor="ctr"/>
          <a:lstStyle/>
          <a:p>
            <a:endParaRPr lang="en-US" dirty="0"/>
          </a:p>
        </p:txBody>
      </p:sp>
      <p:sp>
        <p:nvSpPr>
          <p:cNvPr id="32773" name="Text Box 6"/>
          <p:cNvSpPr txBox="1">
            <a:spLocks noChangeArrowheads="1"/>
          </p:cNvSpPr>
          <p:nvPr/>
        </p:nvSpPr>
        <p:spPr bwMode="auto">
          <a:xfrm>
            <a:off x="0" y="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chemeClr val="bg1"/>
                </a:solidFill>
                <a:latin typeface="Verdana" pitchFamily="34" charset="0"/>
              </a:rPr>
              <a:t>UNLV</a:t>
            </a:r>
          </a:p>
        </p:txBody>
      </p:sp>
      <p:sp>
        <p:nvSpPr>
          <p:cNvPr id="32774" name="Text Box 7"/>
          <p:cNvSpPr txBox="1">
            <a:spLocks noChangeArrowheads="1"/>
          </p:cNvSpPr>
          <p:nvPr/>
        </p:nvSpPr>
        <p:spPr bwMode="auto">
          <a:xfrm>
            <a:off x="4114800" y="0"/>
            <a:ext cx="502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600" b="1" dirty="0">
                <a:solidFill>
                  <a:schemeClr val="bg1"/>
                </a:solidFill>
                <a:latin typeface="Verdana" pitchFamily="34" charset="0"/>
              </a:rPr>
              <a:t>Controller’s Office</a:t>
            </a:r>
          </a:p>
        </p:txBody>
      </p:sp>
      <p:sp>
        <p:nvSpPr>
          <p:cNvPr id="32775" name="Text Box 8"/>
          <p:cNvSpPr txBox="1">
            <a:spLocks noChangeArrowheads="1"/>
          </p:cNvSpPr>
          <p:nvPr/>
        </p:nvSpPr>
        <p:spPr bwMode="auto">
          <a:xfrm>
            <a:off x="0" y="525463"/>
            <a:ext cx="3124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latin typeface="Verdana" pitchFamily="34" charset="0"/>
              </a:rPr>
              <a:t>University of Nevada Las Vegas</a:t>
            </a:r>
          </a:p>
        </p:txBody>
      </p:sp>
      <p:sp>
        <p:nvSpPr>
          <p:cNvPr id="32776" name="Text Box 9"/>
          <p:cNvSpPr txBox="1">
            <a:spLocks noChangeArrowheads="1"/>
          </p:cNvSpPr>
          <p:nvPr/>
        </p:nvSpPr>
        <p:spPr bwMode="auto">
          <a:xfrm>
            <a:off x="5867400" y="533400"/>
            <a:ext cx="3276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Verdana" pitchFamily="34" charset="0"/>
              </a:rPr>
              <a:t>Accounts Payable Department</a:t>
            </a:r>
          </a:p>
        </p:txBody>
      </p:sp>
      <p:pic>
        <p:nvPicPr>
          <p:cNvPr id="32777" name="Picture 11" descr="j03900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2590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2" descr="j038267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33800"/>
            <a:ext cx="2590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3" descr="j017262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52988" y="2290763"/>
            <a:ext cx="800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4" descr="j03155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648200"/>
            <a:ext cx="655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457200"/>
          </a:xfrm>
          <a:prstGeom prst="rect">
            <a:avLst/>
          </a:prstGeom>
          <a:solidFill>
            <a:schemeClr val="tx1"/>
          </a:solidFill>
          <a:ln w="9525">
            <a:solidFill>
              <a:schemeClr val="tx1"/>
            </a:solidFill>
            <a:miter lim="800000"/>
            <a:headEnd/>
            <a:tailEnd/>
          </a:ln>
        </p:spPr>
        <p:txBody>
          <a:bodyPr wrap="none" anchor="ctr"/>
          <a:lstStyle/>
          <a:p>
            <a:endParaRPr lang="en-US" dirty="0"/>
          </a:p>
        </p:txBody>
      </p:sp>
      <p:sp>
        <p:nvSpPr>
          <p:cNvPr id="10243" name="Rectangle 3"/>
          <p:cNvSpPr>
            <a:spLocks noChangeArrowheads="1"/>
          </p:cNvSpPr>
          <p:nvPr/>
        </p:nvSpPr>
        <p:spPr bwMode="auto">
          <a:xfrm>
            <a:off x="0" y="457200"/>
            <a:ext cx="9144000" cy="304800"/>
          </a:xfrm>
          <a:prstGeom prst="rect">
            <a:avLst/>
          </a:prstGeom>
          <a:solidFill>
            <a:srgbClr val="FF0000"/>
          </a:solidFill>
          <a:ln w="9525">
            <a:solidFill>
              <a:schemeClr val="tx1"/>
            </a:solidFill>
            <a:miter lim="800000"/>
            <a:headEnd/>
            <a:tailEnd/>
          </a:ln>
        </p:spPr>
        <p:txBody>
          <a:bodyPr wrap="none" anchor="ctr"/>
          <a:lstStyle/>
          <a:p>
            <a:endParaRPr lang="en-US" dirty="0"/>
          </a:p>
        </p:txBody>
      </p:sp>
      <p:sp>
        <p:nvSpPr>
          <p:cNvPr id="10244" name="Text Box 4"/>
          <p:cNvSpPr txBox="1">
            <a:spLocks noChangeArrowheads="1"/>
          </p:cNvSpPr>
          <p:nvPr/>
        </p:nvSpPr>
        <p:spPr bwMode="auto">
          <a:xfrm>
            <a:off x="0" y="525463"/>
            <a:ext cx="3124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latin typeface="Verdana" pitchFamily="34" charset="0"/>
              </a:rPr>
              <a:t>University of Nevada Las Vegas</a:t>
            </a:r>
          </a:p>
        </p:txBody>
      </p:sp>
      <p:sp>
        <p:nvSpPr>
          <p:cNvPr id="10245" name="Text Box 5"/>
          <p:cNvSpPr txBox="1">
            <a:spLocks noChangeArrowheads="1"/>
          </p:cNvSpPr>
          <p:nvPr/>
        </p:nvSpPr>
        <p:spPr bwMode="auto">
          <a:xfrm>
            <a:off x="5867400" y="533400"/>
            <a:ext cx="3276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Verdana" pitchFamily="34" charset="0"/>
              </a:rPr>
              <a:t>Accounts Payable Department</a:t>
            </a:r>
          </a:p>
        </p:txBody>
      </p:sp>
      <p:sp>
        <p:nvSpPr>
          <p:cNvPr id="10246" name="Rectangle 6"/>
          <p:cNvSpPr>
            <a:spLocks noChangeArrowheads="1"/>
          </p:cNvSpPr>
          <p:nvPr/>
        </p:nvSpPr>
        <p:spPr bwMode="auto">
          <a:xfrm>
            <a:off x="228600" y="2057400"/>
            <a:ext cx="8610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0" lvl="2" indent="-228600">
              <a:spcBef>
                <a:spcPct val="20000"/>
              </a:spcBef>
              <a:buFontTx/>
              <a:buChar char="•"/>
            </a:pPr>
            <a:endParaRPr lang="en-US" sz="1600" dirty="0"/>
          </a:p>
        </p:txBody>
      </p:sp>
      <p:sp>
        <p:nvSpPr>
          <p:cNvPr id="10247" name="Text Box 8"/>
          <p:cNvSpPr txBox="1">
            <a:spLocks noChangeArrowheads="1"/>
          </p:cNvSpPr>
          <p:nvPr/>
        </p:nvSpPr>
        <p:spPr bwMode="auto">
          <a:xfrm>
            <a:off x="0" y="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chemeClr val="bg1"/>
                </a:solidFill>
                <a:latin typeface="Verdana" pitchFamily="34" charset="0"/>
              </a:rPr>
              <a:t>UNLV</a:t>
            </a:r>
          </a:p>
        </p:txBody>
      </p:sp>
      <p:sp>
        <p:nvSpPr>
          <p:cNvPr id="10248" name="Text Box 9"/>
          <p:cNvSpPr txBox="1">
            <a:spLocks noChangeArrowheads="1"/>
          </p:cNvSpPr>
          <p:nvPr/>
        </p:nvSpPr>
        <p:spPr bwMode="auto">
          <a:xfrm>
            <a:off x="4114800" y="0"/>
            <a:ext cx="502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600" b="1" dirty="0">
                <a:solidFill>
                  <a:schemeClr val="bg1"/>
                </a:solidFill>
                <a:latin typeface="Verdana" pitchFamily="34" charset="0"/>
              </a:rPr>
              <a:t>Controller’s Office</a:t>
            </a:r>
          </a:p>
        </p:txBody>
      </p:sp>
      <p:sp>
        <p:nvSpPr>
          <p:cNvPr id="3081" name="Rectangle 12"/>
          <p:cNvSpPr>
            <a:spLocks noGrp="1" noChangeArrowheads="1"/>
          </p:cNvSpPr>
          <p:nvPr>
            <p:ph type="title"/>
          </p:nvPr>
        </p:nvSpPr>
        <p:spPr>
          <a:xfrm>
            <a:off x="457200" y="762000"/>
            <a:ext cx="8229600" cy="838200"/>
          </a:xfrm>
        </p:spPr>
        <p:txBody>
          <a:bodyPr>
            <a:normAutofit/>
          </a:bodyPr>
          <a:lstStyle/>
          <a:p>
            <a:pPr algn="ctr" fontAlgn="auto">
              <a:spcAft>
                <a:spcPts val="0"/>
              </a:spcAft>
              <a:defRPr/>
            </a:pPr>
            <a:r>
              <a:rPr lang="en-US" sz="4400" b="1" dirty="0" smtClean="0">
                <a:solidFill>
                  <a:schemeClr val="tx1"/>
                </a:solidFill>
                <a:effectLst/>
                <a:latin typeface="Arial (Headings)"/>
              </a:rPr>
              <a:t>Team Responsibilities</a:t>
            </a:r>
          </a:p>
        </p:txBody>
      </p:sp>
      <p:sp>
        <p:nvSpPr>
          <p:cNvPr id="10249" name="Rectangle 13"/>
          <p:cNvSpPr>
            <a:spLocks noGrp="1" noChangeArrowheads="1"/>
          </p:cNvSpPr>
          <p:nvPr>
            <p:ph idx="1"/>
          </p:nvPr>
        </p:nvSpPr>
        <p:spPr/>
        <p:txBody>
          <a:bodyPr/>
          <a:lstStyle/>
          <a:p>
            <a:pPr marL="109537" indent="0">
              <a:buNone/>
            </a:pPr>
            <a:r>
              <a:rPr lang="en-US" sz="2400" b="1" dirty="0" smtClean="0">
                <a:latin typeface="Arial (Body)"/>
              </a:rPr>
              <a:t>All vendors are split up alphabetically among AP personnel.  The alphabet distribution is below:</a:t>
            </a:r>
          </a:p>
          <a:p>
            <a:pPr marL="452437">
              <a:buFont typeface="Arial" pitchFamily="34" charset="0"/>
              <a:buChar char="•"/>
            </a:pPr>
            <a:r>
              <a:rPr lang="en-US" sz="2400" b="1" dirty="0" smtClean="0">
                <a:latin typeface="Arial (Body)"/>
              </a:rPr>
              <a:t>Arlene Heine</a:t>
            </a:r>
          </a:p>
          <a:p>
            <a:pPr marL="852487" lvl="1">
              <a:buFont typeface="Arial" pitchFamily="34" charset="0"/>
              <a:buChar char="•"/>
            </a:pPr>
            <a:r>
              <a:rPr lang="en-US" sz="2000" b="1" dirty="0" smtClean="0">
                <a:solidFill>
                  <a:srgbClr val="FF0000"/>
                </a:solidFill>
                <a:latin typeface="Arial (Body)"/>
              </a:rPr>
              <a:t>Assigned Alphabet – A - D</a:t>
            </a:r>
          </a:p>
          <a:p>
            <a:pPr marL="452437">
              <a:buFont typeface="Arial" pitchFamily="34" charset="0"/>
              <a:buChar char="•"/>
            </a:pPr>
            <a:r>
              <a:rPr lang="en-US" sz="2400" b="1" dirty="0" smtClean="0">
                <a:latin typeface="Arial (Body)"/>
              </a:rPr>
              <a:t>Janine Nakazone</a:t>
            </a:r>
          </a:p>
          <a:p>
            <a:pPr marL="852487" lvl="1">
              <a:buFont typeface="Arial" pitchFamily="34" charset="0"/>
              <a:buChar char="•"/>
            </a:pPr>
            <a:r>
              <a:rPr lang="en-US" sz="2000" b="1" dirty="0" smtClean="0">
                <a:solidFill>
                  <a:srgbClr val="FF0000"/>
                </a:solidFill>
                <a:latin typeface="Arial (Body)"/>
              </a:rPr>
              <a:t>Assigned Alphabet – E - M</a:t>
            </a:r>
          </a:p>
          <a:p>
            <a:pPr marL="452437">
              <a:buFont typeface="Arial" pitchFamily="34" charset="0"/>
              <a:buChar char="•"/>
            </a:pPr>
            <a:r>
              <a:rPr lang="en-US" sz="2400" b="1" dirty="0" err="1" smtClean="0">
                <a:latin typeface="Arial (Body)"/>
              </a:rPr>
              <a:t>Bethann</a:t>
            </a:r>
            <a:r>
              <a:rPr lang="en-US" sz="2400" b="1" dirty="0" smtClean="0">
                <a:latin typeface="Arial (Body)"/>
              </a:rPr>
              <a:t> Carrington</a:t>
            </a:r>
          </a:p>
          <a:p>
            <a:pPr marL="852487" lvl="1">
              <a:buFont typeface="Arial" pitchFamily="34" charset="0"/>
              <a:buChar char="•"/>
            </a:pPr>
            <a:r>
              <a:rPr lang="en-US" sz="2000" b="1" dirty="0" smtClean="0">
                <a:solidFill>
                  <a:srgbClr val="FF0000"/>
                </a:solidFill>
                <a:latin typeface="Arial (Body)"/>
              </a:rPr>
              <a:t>Assigned Alphabet – N - S</a:t>
            </a:r>
          </a:p>
          <a:p>
            <a:pPr marL="452437">
              <a:buFont typeface="Arial" pitchFamily="34" charset="0"/>
              <a:buChar char="•"/>
            </a:pPr>
            <a:r>
              <a:rPr lang="en-US" sz="2400" b="1" dirty="0" smtClean="0">
                <a:latin typeface="Arial (Body)"/>
              </a:rPr>
              <a:t>Maryevette Toyama</a:t>
            </a:r>
          </a:p>
          <a:p>
            <a:pPr marL="852487" lvl="1">
              <a:buFont typeface="Arial" pitchFamily="34" charset="0"/>
              <a:buChar char="•"/>
            </a:pPr>
            <a:r>
              <a:rPr lang="en-US" sz="2000" b="1" dirty="0" smtClean="0">
                <a:solidFill>
                  <a:srgbClr val="FF0000"/>
                </a:solidFill>
                <a:latin typeface="Arial (Body)"/>
              </a:rPr>
              <a:t>Assigned Alphabet – T – Z</a:t>
            </a:r>
          </a:p>
          <a:p>
            <a:pPr marL="109537" indent="0" algn="ctr">
              <a:buNone/>
            </a:pPr>
            <a:r>
              <a:rPr lang="en-US" sz="2400" b="1" dirty="0" smtClean="0">
                <a:solidFill>
                  <a:srgbClr val="FF0000"/>
                </a:solidFill>
                <a:effectLst>
                  <a:outerShdw blurRad="38100" dist="38100" dir="2700000" algn="tl">
                    <a:srgbClr val="000000">
                      <a:alpha val="43137"/>
                    </a:srgbClr>
                  </a:outerShdw>
                </a:effectLst>
                <a:latin typeface="Arial (Body)"/>
              </a:rPr>
              <a:t>All AP Staff can be reached at (702) 895 - 1157</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9144000" cy="457200"/>
          </a:xfrm>
          <a:prstGeom prst="rect">
            <a:avLst/>
          </a:prstGeom>
          <a:solidFill>
            <a:schemeClr val="tx1"/>
          </a:solidFill>
          <a:ln w="9525">
            <a:solidFill>
              <a:schemeClr val="tx1"/>
            </a:solidFill>
            <a:miter lim="800000"/>
            <a:headEnd/>
            <a:tailEnd/>
          </a:ln>
        </p:spPr>
        <p:txBody>
          <a:bodyPr wrap="none" anchor="ctr"/>
          <a:lstStyle/>
          <a:p>
            <a:endParaRPr lang="en-US" dirty="0"/>
          </a:p>
        </p:txBody>
      </p:sp>
      <p:sp>
        <p:nvSpPr>
          <p:cNvPr id="11267" name="Rectangle 3"/>
          <p:cNvSpPr>
            <a:spLocks noChangeArrowheads="1"/>
          </p:cNvSpPr>
          <p:nvPr/>
        </p:nvSpPr>
        <p:spPr bwMode="auto">
          <a:xfrm>
            <a:off x="0" y="457200"/>
            <a:ext cx="9144000" cy="304800"/>
          </a:xfrm>
          <a:prstGeom prst="rect">
            <a:avLst/>
          </a:prstGeom>
          <a:solidFill>
            <a:srgbClr val="FF0000"/>
          </a:solidFill>
          <a:ln w="9525">
            <a:solidFill>
              <a:schemeClr val="tx1"/>
            </a:solidFill>
            <a:miter lim="800000"/>
            <a:headEnd/>
            <a:tailEnd/>
          </a:ln>
        </p:spPr>
        <p:txBody>
          <a:bodyPr wrap="none" anchor="ctr"/>
          <a:lstStyle/>
          <a:p>
            <a:endParaRPr lang="en-US" dirty="0"/>
          </a:p>
        </p:txBody>
      </p:sp>
      <p:sp>
        <p:nvSpPr>
          <p:cNvPr id="11268" name="Text Box 4"/>
          <p:cNvSpPr txBox="1">
            <a:spLocks noChangeArrowheads="1"/>
          </p:cNvSpPr>
          <p:nvPr/>
        </p:nvSpPr>
        <p:spPr bwMode="auto">
          <a:xfrm>
            <a:off x="0" y="525463"/>
            <a:ext cx="3124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latin typeface="Verdana" pitchFamily="34" charset="0"/>
              </a:rPr>
              <a:t>University of Nevada Las Vegas</a:t>
            </a:r>
          </a:p>
        </p:txBody>
      </p:sp>
      <p:sp>
        <p:nvSpPr>
          <p:cNvPr id="11269" name="Text Box 5"/>
          <p:cNvSpPr txBox="1">
            <a:spLocks noChangeArrowheads="1"/>
          </p:cNvSpPr>
          <p:nvPr/>
        </p:nvSpPr>
        <p:spPr bwMode="auto">
          <a:xfrm>
            <a:off x="5867400" y="533400"/>
            <a:ext cx="3276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Verdana" pitchFamily="34" charset="0"/>
              </a:rPr>
              <a:t>Accounts Payable Department</a:t>
            </a:r>
          </a:p>
        </p:txBody>
      </p:sp>
      <p:sp>
        <p:nvSpPr>
          <p:cNvPr id="11270" name="Rectangle 6"/>
          <p:cNvSpPr>
            <a:spLocks noChangeArrowheads="1"/>
          </p:cNvSpPr>
          <p:nvPr/>
        </p:nvSpPr>
        <p:spPr bwMode="auto">
          <a:xfrm>
            <a:off x="0" y="1981200"/>
            <a:ext cx="9144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4">
              <a:lnSpc>
                <a:spcPct val="90000"/>
              </a:lnSpc>
              <a:spcBef>
                <a:spcPct val="20000"/>
              </a:spcBef>
            </a:pPr>
            <a:endParaRPr lang="en-US" sz="2100" b="1" dirty="0">
              <a:latin typeface="Comic Sans MS" pitchFamily="66" charset="0"/>
            </a:endParaRPr>
          </a:p>
        </p:txBody>
      </p:sp>
      <p:sp>
        <p:nvSpPr>
          <p:cNvPr id="4103" name="Rectangle 7"/>
          <p:cNvSpPr>
            <a:spLocks noChangeArrowheads="1"/>
          </p:cNvSpPr>
          <p:nvPr/>
        </p:nvSpPr>
        <p:spPr bwMode="auto">
          <a:xfrm>
            <a:off x="2743200" y="838200"/>
            <a:ext cx="6096000" cy="762000"/>
          </a:xfrm>
          <a:prstGeom prst="rect">
            <a:avLst/>
          </a:prstGeom>
          <a:noFill/>
          <a:ln w="9525">
            <a:noFill/>
            <a:miter lim="800000"/>
            <a:headEnd/>
            <a:tailEnd/>
          </a:ln>
        </p:spPr>
        <p:txBody>
          <a:bodyPr anchor="ctr"/>
          <a:lstStyle/>
          <a:p>
            <a:pPr algn="ctr">
              <a:defRPr/>
            </a:pPr>
            <a:endParaRPr lang="en-US" sz="4000" dirty="0">
              <a:latin typeface="+mj-lt"/>
              <a:cs typeface="+mn-cs"/>
            </a:endParaRPr>
          </a:p>
        </p:txBody>
      </p:sp>
      <p:sp>
        <p:nvSpPr>
          <p:cNvPr id="11272" name="Text Box 8"/>
          <p:cNvSpPr txBox="1">
            <a:spLocks noChangeArrowheads="1"/>
          </p:cNvSpPr>
          <p:nvPr/>
        </p:nvSpPr>
        <p:spPr bwMode="auto">
          <a:xfrm>
            <a:off x="0" y="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chemeClr val="bg1"/>
                </a:solidFill>
                <a:latin typeface="Verdana" pitchFamily="34" charset="0"/>
              </a:rPr>
              <a:t>UNLV</a:t>
            </a:r>
          </a:p>
        </p:txBody>
      </p:sp>
      <p:sp>
        <p:nvSpPr>
          <p:cNvPr id="11273" name="Text Box 9"/>
          <p:cNvSpPr txBox="1">
            <a:spLocks noChangeArrowheads="1"/>
          </p:cNvSpPr>
          <p:nvPr/>
        </p:nvSpPr>
        <p:spPr bwMode="auto">
          <a:xfrm>
            <a:off x="4114800" y="0"/>
            <a:ext cx="502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600" b="1" dirty="0">
                <a:solidFill>
                  <a:schemeClr val="bg1"/>
                </a:solidFill>
                <a:latin typeface="Verdana" pitchFamily="34" charset="0"/>
              </a:rPr>
              <a:t>Controller’s Office</a:t>
            </a:r>
          </a:p>
        </p:txBody>
      </p:sp>
      <p:sp>
        <p:nvSpPr>
          <p:cNvPr id="11275" name="Text Box 12"/>
          <p:cNvSpPr txBox="1">
            <a:spLocks noChangeArrowheads="1"/>
          </p:cNvSpPr>
          <p:nvPr/>
        </p:nvSpPr>
        <p:spPr bwMode="auto">
          <a:xfrm>
            <a:off x="381000" y="5105400"/>
            <a:ext cx="876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8" name="Title 7"/>
          <p:cNvSpPr>
            <a:spLocks noGrp="1"/>
          </p:cNvSpPr>
          <p:nvPr>
            <p:ph type="title"/>
          </p:nvPr>
        </p:nvSpPr>
        <p:spPr>
          <a:xfrm>
            <a:off x="457200" y="762000"/>
            <a:ext cx="8229600" cy="838200"/>
          </a:xfrm>
        </p:spPr>
        <p:txBody>
          <a:bodyPr/>
          <a:lstStyle/>
          <a:p>
            <a:r>
              <a:rPr lang="en-US" sz="3600" b="1" dirty="0" smtClean="0"/>
              <a:t>What Does Accounts Payable Do?</a:t>
            </a:r>
            <a:endParaRPr lang="en-US" sz="3600" b="1" dirty="0"/>
          </a:p>
        </p:txBody>
      </p:sp>
      <p:sp>
        <p:nvSpPr>
          <p:cNvPr id="9" name="Content Placeholder 8"/>
          <p:cNvSpPr>
            <a:spLocks noGrp="1"/>
          </p:cNvSpPr>
          <p:nvPr>
            <p:ph idx="1"/>
          </p:nvPr>
        </p:nvSpPr>
        <p:spPr>
          <a:xfrm>
            <a:off x="2133600" y="1600201"/>
            <a:ext cx="6553200" cy="4525963"/>
          </a:xfrm>
        </p:spPr>
        <p:txBody>
          <a:bodyPr/>
          <a:lstStyle/>
          <a:p>
            <a:r>
              <a:rPr lang="en-US" sz="2400" dirty="0" smtClean="0"/>
              <a:t>Processes invoices for payment against purchase orders.</a:t>
            </a:r>
          </a:p>
          <a:p>
            <a:r>
              <a:rPr lang="en-US" sz="2400" dirty="0"/>
              <a:t>Receives and routes invoices to departments for approval</a:t>
            </a:r>
            <a:endParaRPr lang="en-US" sz="2400" dirty="0" smtClean="0"/>
          </a:p>
          <a:p>
            <a:r>
              <a:rPr lang="en-US" sz="2400" dirty="0" smtClean="0"/>
              <a:t>Processes payments to vendors and employees via Payment Voucher.</a:t>
            </a:r>
          </a:p>
          <a:p>
            <a:r>
              <a:rPr lang="en-US" sz="2400" dirty="0" smtClean="0"/>
              <a:t>Disburses checks, EFT files, &amp; Paymode files.</a:t>
            </a:r>
          </a:p>
          <a:p>
            <a:r>
              <a:rPr lang="en-US" sz="2400" dirty="0" smtClean="0"/>
              <a:t>Maintains processed payment documents.</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15668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57200" y="5472113"/>
            <a:ext cx="8305800" cy="923330"/>
          </a:xfrm>
          <a:prstGeom prst="rect">
            <a:avLst/>
          </a:prstGeom>
          <a:noFill/>
        </p:spPr>
        <p:txBody>
          <a:bodyPr wrap="square" rtlCol="0">
            <a:spAutoFit/>
          </a:bodyPr>
          <a:lstStyle/>
          <a:p>
            <a:r>
              <a:rPr lang="en-US" i="1" dirty="0" smtClean="0">
                <a:solidFill>
                  <a:srgbClr val="FF0000"/>
                </a:solidFill>
              </a:rPr>
              <a:t>Accounts Payable does not process RX’s, Purchase Orders, or Purchase Order Modifications.  All of these items are processed in Purchasing and can be contacted at (702) 895 – 3521.</a:t>
            </a:r>
            <a:endParaRPr lang="en-US" i="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1"/>
          <p:cNvSpPr>
            <a:spLocks noChangeArrowheads="1"/>
          </p:cNvSpPr>
          <p:nvPr/>
        </p:nvSpPr>
        <p:spPr bwMode="auto">
          <a:xfrm>
            <a:off x="0" y="0"/>
            <a:ext cx="9144000" cy="457200"/>
          </a:xfrm>
          <a:prstGeom prst="rect">
            <a:avLst/>
          </a:prstGeom>
          <a:solidFill>
            <a:schemeClr val="tx1"/>
          </a:solidFill>
          <a:ln w="9525">
            <a:solidFill>
              <a:schemeClr val="tx1"/>
            </a:solidFill>
            <a:miter lim="800000"/>
            <a:headEnd/>
            <a:tailEnd/>
          </a:ln>
        </p:spPr>
        <p:txBody>
          <a:bodyPr wrap="none" anchor="ctr"/>
          <a:lstStyle/>
          <a:p>
            <a:endParaRPr lang="en-US" dirty="0"/>
          </a:p>
        </p:txBody>
      </p:sp>
      <p:sp>
        <p:nvSpPr>
          <p:cNvPr id="26627" name="Rectangle 12"/>
          <p:cNvSpPr>
            <a:spLocks noChangeArrowheads="1"/>
          </p:cNvSpPr>
          <p:nvPr/>
        </p:nvSpPr>
        <p:spPr bwMode="auto">
          <a:xfrm>
            <a:off x="0" y="457200"/>
            <a:ext cx="9144000" cy="304800"/>
          </a:xfrm>
          <a:prstGeom prst="rect">
            <a:avLst/>
          </a:prstGeom>
          <a:solidFill>
            <a:srgbClr val="FF0000"/>
          </a:solidFill>
          <a:ln w="9525">
            <a:solidFill>
              <a:schemeClr val="tx1"/>
            </a:solidFill>
            <a:miter lim="800000"/>
            <a:headEnd/>
            <a:tailEnd/>
          </a:ln>
        </p:spPr>
        <p:txBody>
          <a:bodyPr wrap="none" anchor="ctr"/>
          <a:lstStyle/>
          <a:p>
            <a:endParaRPr lang="en-US" dirty="0"/>
          </a:p>
        </p:txBody>
      </p:sp>
      <p:sp>
        <p:nvSpPr>
          <p:cNvPr id="26628" name="Text Box 13"/>
          <p:cNvSpPr txBox="1">
            <a:spLocks noChangeArrowheads="1"/>
          </p:cNvSpPr>
          <p:nvPr/>
        </p:nvSpPr>
        <p:spPr bwMode="auto">
          <a:xfrm>
            <a:off x="0" y="525463"/>
            <a:ext cx="3124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latin typeface="Verdana" pitchFamily="34" charset="0"/>
              </a:rPr>
              <a:t>University of Nevada Las Vegas</a:t>
            </a:r>
          </a:p>
        </p:txBody>
      </p:sp>
      <p:sp>
        <p:nvSpPr>
          <p:cNvPr id="26629" name="Text Box 14"/>
          <p:cNvSpPr txBox="1">
            <a:spLocks noChangeArrowheads="1"/>
          </p:cNvSpPr>
          <p:nvPr/>
        </p:nvSpPr>
        <p:spPr bwMode="auto">
          <a:xfrm>
            <a:off x="5867400" y="533400"/>
            <a:ext cx="3276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Verdana" pitchFamily="34" charset="0"/>
              </a:rPr>
              <a:t>Accounts Payable Department</a:t>
            </a:r>
          </a:p>
        </p:txBody>
      </p:sp>
      <p:sp>
        <p:nvSpPr>
          <p:cNvPr id="19462" name="Rectangle 16"/>
          <p:cNvSpPr>
            <a:spLocks noChangeArrowheads="1"/>
          </p:cNvSpPr>
          <p:nvPr/>
        </p:nvSpPr>
        <p:spPr bwMode="auto">
          <a:xfrm>
            <a:off x="0" y="1524000"/>
            <a:ext cx="9144000" cy="5181600"/>
          </a:xfrm>
          <a:prstGeom prst="rect">
            <a:avLst/>
          </a:prstGeom>
          <a:noFill/>
          <a:ln w="9525">
            <a:noFill/>
            <a:miter lim="800000"/>
            <a:headEnd/>
            <a:tailEnd/>
          </a:ln>
        </p:spPr>
        <p:txBody>
          <a:bodyPr/>
          <a:lstStyle/>
          <a:p>
            <a:pPr marL="2057400" lvl="4" indent="-228600">
              <a:lnSpc>
                <a:spcPct val="90000"/>
              </a:lnSpc>
              <a:spcBef>
                <a:spcPct val="20000"/>
              </a:spcBef>
              <a:defRPr/>
            </a:pPr>
            <a:endParaRPr lang="en-US" sz="2400" dirty="0">
              <a:latin typeface="+mn-lt"/>
              <a:cs typeface="+mn-cs"/>
            </a:endParaRPr>
          </a:p>
        </p:txBody>
      </p:sp>
      <p:sp>
        <p:nvSpPr>
          <p:cNvPr id="26633" name="Text Box 21"/>
          <p:cNvSpPr txBox="1">
            <a:spLocks noChangeArrowheads="1"/>
          </p:cNvSpPr>
          <p:nvPr/>
        </p:nvSpPr>
        <p:spPr bwMode="auto">
          <a:xfrm>
            <a:off x="0" y="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chemeClr val="bg1"/>
                </a:solidFill>
                <a:latin typeface="Verdana" pitchFamily="34" charset="0"/>
              </a:rPr>
              <a:t>UNLV</a:t>
            </a:r>
          </a:p>
        </p:txBody>
      </p:sp>
      <p:sp>
        <p:nvSpPr>
          <p:cNvPr id="26634" name="Text Box 22"/>
          <p:cNvSpPr txBox="1">
            <a:spLocks noChangeArrowheads="1"/>
          </p:cNvSpPr>
          <p:nvPr/>
        </p:nvSpPr>
        <p:spPr bwMode="auto">
          <a:xfrm>
            <a:off x="4114800" y="0"/>
            <a:ext cx="502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600" b="1" dirty="0">
                <a:solidFill>
                  <a:schemeClr val="bg1"/>
                </a:solidFill>
                <a:latin typeface="Verdana" pitchFamily="34" charset="0"/>
              </a:rPr>
              <a:t>Controller’s Office</a:t>
            </a:r>
          </a:p>
        </p:txBody>
      </p:sp>
      <p:sp>
        <p:nvSpPr>
          <p:cNvPr id="4" name="Title 3"/>
          <p:cNvSpPr>
            <a:spLocks noGrp="1"/>
          </p:cNvSpPr>
          <p:nvPr>
            <p:ph type="title"/>
          </p:nvPr>
        </p:nvSpPr>
        <p:spPr>
          <a:xfrm>
            <a:off x="457200" y="762000"/>
            <a:ext cx="8229600" cy="655638"/>
          </a:xfrm>
        </p:spPr>
        <p:txBody>
          <a:bodyPr/>
          <a:lstStyle/>
          <a:p>
            <a:r>
              <a:rPr lang="en-US" sz="3600" b="1" dirty="0" smtClean="0"/>
              <a:t>Purchasing Department Documents</a:t>
            </a:r>
            <a:endParaRPr lang="en-US" sz="3600" b="1" dirty="0"/>
          </a:p>
        </p:txBody>
      </p:sp>
      <p:sp>
        <p:nvSpPr>
          <p:cNvPr id="5" name="Content Placeholder 4"/>
          <p:cNvSpPr>
            <a:spLocks noGrp="1"/>
          </p:cNvSpPr>
          <p:nvPr>
            <p:ph idx="1"/>
          </p:nvPr>
        </p:nvSpPr>
        <p:spPr>
          <a:xfrm>
            <a:off x="457200" y="1600201"/>
            <a:ext cx="8229600" cy="5105399"/>
          </a:xfrm>
        </p:spPr>
        <p:txBody>
          <a:bodyPr/>
          <a:lstStyle/>
          <a:p>
            <a:r>
              <a:rPr lang="en-US" sz="2800" dirty="0" smtClean="0"/>
              <a:t>RX (Requisition) used for purchases of goods or services of an amount.  </a:t>
            </a:r>
          </a:p>
          <a:p>
            <a:pPr lvl="1"/>
            <a:r>
              <a:rPr lang="en-US" sz="2400" dirty="0" smtClean="0"/>
              <a:t>RX’s are converted to purchase orders and vendors must invoice UNLV referencing the PO # on the invoice.</a:t>
            </a:r>
          </a:p>
          <a:p>
            <a:pPr lvl="1"/>
            <a:r>
              <a:rPr lang="en-US" sz="2400" dirty="0" smtClean="0"/>
              <a:t>If a “Cash With Order” is requested, obtain a vendor quote/invoice, attach to RX and send to Purchasing.</a:t>
            </a:r>
          </a:p>
          <a:p>
            <a:r>
              <a:rPr lang="en-US" sz="2800" dirty="0" smtClean="0"/>
              <a:t>Copies of Purchase Orders and Modifications are not sent to Accounts Payable.</a:t>
            </a:r>
          </a:p>
          <a:p>
            <a:pPr marL="0" indent="0" algn="ctr">
              <a:buNone/>
            </a:pPr>
            <a:r>
              <a:rPr lang="en-US" sz="2000" i="1" dirty="0" smtClean="0">
                <a:solidFill>
                  <a:srgbClr val="FF0000"/>
                </a:solidFill>
              </a:rPr>
              <a:t>Contact the Purchasing Department for quote limits, bid limits, contract and insurance requirements.</a:t>
            </a:r>
            <a:r>
              <a:rPr lang="en-US" sz="2800" dirty="0" smtClean="0"/>
              <a:t> http://www.unlv.edu/purchasing</a:t>
            </a:r>
          </a:p>
        </p:txBody>
      </p:sp>
    </p:spTree>
    <p:extLst>
      <p:ext uri="{BB962C8B-B14F-4D97-AF65-F5344CB8AC3E}">
        <p14:creationId xmlns:p14="http://schemas.microsoft.com/office/powerpoint/2010/main" val="4199682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VENDOR INVOICES</a:t>
            </a:r>
            <a:endParaRPr lang="en-US" b="1"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79687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457200"/>
          </a:xfrm>
          <a:prstGeom prst="rect">
            <a:avLst/>
          </a:prstGeom>
          <a:solidFill>
            <a:schemeClr val="tx1"/>
          </a:solidFill>
          <a:ln w="9525">
            <a:solidFill>
              <a:schemeClr val="tx1"/>
            </a:solidFill>
            <a:miter lim="800000"/>
            <a:headEnd/>
            <a:tailEnd/>
          </a:ln>
        </p:spPr>
        <p:txBody>
          <a:bodyPr wrap="none" anchor="ctr"/>
          <a:lstStyle/>
          <a:p>
            <a:endParaRPr lang="en-US" dirty="0"/>
          </a:p>
        </p:txBody>
      </p:sp>
      <p:sp>
        <p:nvSpPr>
          <p:cNvPr id="27651" name="Rectangle 3"/>
          <p:cNvSpPr>
            <a:spLocks noChangeArrowheads="1"/>
          </p:cNvSpPr>
          <p:nvPr/>
        </p:nvSpPr>
        <p:spPr bwMode="auto">
          <a:xfrm>
            <a:off x="0" y="457200"/>
            <a:ext cx="9144000" cy="304800"/>
          </a:xfrm>
          <a:prstGeom prst="rect">
            <a:avLst/>
          </a:prstGeom>
          <a:solidFill>
            <a:srgbClr val="FF0000"/>
          </a:solidFill>
          <a:ln w="9525">
            <a:solidFill>
              <a:schemeClr val="tx1"/>
            </a:solidFill>
            <a:miter lim="800000"/>
            <a:headEnd/>
            <a:tailEnd/>
          </a:ln>
        </p:spPr>
        <p:txBody>
          <a:bodyPr wrap="none" anchor="ctr"/>
          <a:lstStyle/>
          <a:p>
            <a:endParaRPr lang="en-US" dirty="0"/>
          </a:p>
        </p:txBody>
      </p:sp>
      <p:sp>
        <p:nvSpPr>
          <p:cNvPr id="27652" name="Text Box 4"/>
          <p:cNvSpPr txBox="1">
            <a:spLocks noChangeArrowheads="1"/>
          </p:cNvSpPr>
          <p:nvPr/>
        </p:nvSpPr>
        <p:spPr bwMode="auto">
          <a:xfrm>
            <a:off x="0" y="525463"/>
            <a:ext cx="3124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latin typeface="Verdana" pitchFamily="34" charset="0"/>
              </a:rPr>
              <a:t>University of Nevada Las Vegas</a:t>
            </a:r>
          </a:p>
        </p:txBody>
      </p:sp>
      <p:sp>
        <p:nvSpPr>
          <p:cNvPr id="27653" name="Text Box 5"/>
          <p:cNvSpPr txBox="1">
            <a:spLocks noChangeArrowheads="1"/>
          </p:cNvSpPr>
          <p:nvPr/>
        </p:nvSpPr>
        <p:spPr bwMode="auto">
          <a:xfrm>
            <a:off x="5867400" y="533400"/>
            <a:ext cx="3276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Verdana" pitchFamily="34" charset="0"/>
              </a:rPr>
              <a:t>Accounts Payable Department</a:t>
            </a:r>
          </a:p>
        </p:txBody>
      </p:sp>
      <p:sp>
        <p:nvSpPr>
          <p:cNvPr id="27654" name="Rectangle 6"/>
          <p:cNvSpPr>
            <a:spLocks noChangeArrowheads="1"/>
          </p:cNvSpPr>
          <p:nvPr/>
        </p:nvSpPr>
        <p:spPr bwMode="auto">
          <a:xfrm>
            <a:off x="0" y="2057400"/>
            <a:ext cx="8839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057400" lvl="4" indent="-228600">
              <a:spcBef>
                <a:spcPct val="20000"/>
              </a:spcBef>
            </a:pPr>
            <a:r>
              <a:rPr lang="en-US" sz="2000" b="1" dirty="0"/>
              <a:t/>
            </a:r>
            <a:br>
              <a:rPr lang="en-US" sz="2000" b="1" dirty="0"/>
            </a:br>
            <a:r>
              <a:rPr lang="en-US" sz="2000" b="1" dirty="0"/>
              <a:t>						</a:t>
            </a:r>
          </a:p>
          <a:p>
            <a:pPr marL="2057400" lvl="4" indent="-228600">
              <a:spcBef>
                <a:spcPct val="20000"/>
              </a:spcBef>
            </a:pPr>
            <a:endParaRPr lang="en-US" sz="2000" dirty="0"/>
          </a:p>
        </p:txBody>
      </p:sp>
      <p:sp>
        <p:nvSpPr>
          <p:cNvPr id="20487" name="Rectangle 7"/>
          <p:cNvSpPr>
            <a:spLocks noChangeArrowheads="1"/>
          </p:cNvSpPr>
          <p:nvPr/>
        </p:nvSpPr>
        <p:spPr bwMode="auto">
          <a:xfrm>
            <a:off x="1676400" y="914400"/>
            <a:ext cx="7162800" cy="990600"/>
          </a:xfrm>
          <a:prstGeom prst="rect">
            <a:avLst/>
          </a:prstGeom>
          <a:noFill/>
          <a:ln w="9525">
            <a:noFill/>
            <a:miter lim="800000"/>
            <a:headEnd/>
            <a:tailEnd/>
          </a:ln>
        </p:spPr>
        <p:txBody>
          <a:bodyPr anchor="ctr"/>
          <a:lstStyle/>
          <a:p>
            <a:pPr algn="ctr">
              <a:defRPr/>
            </a:pPr>
            <a:r>
              <a:rPr lang="en-US" sz="4400" b="1" dirty="0">
                <a:latin typeface="+mj-lt"/>
                <a:cs typeface="+mn-cs"/>
              </a:rPr>
              <a:t>Paying Vendor Invoices</a:t>
            </a:r>
          </a:p>
        </p:txBody>
      </p:sp>
      <p:sp>
        <p:nvSpPr>
          <p:cNvPr id="27656" name="Text Box 8"/>
          <p:cNvSpPr txBox="1">
            <a:spLocks noChangeArrowheads="1"/>
          </p:cNvSpPr>
          <p:nvPr/>
        </p:nvSpPr>
        <p:spPr bwMode="auto">
          <a:xfrm>
            <a:off x="0" y="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chemeClr val="bg1"/>
                </a:solidFill>
                <a:latin typeface="Verdana" pitchFamily="34" charset="0"/>
              </a:rPr>
              <a:t>UNLV</a:t>
            </a:r>
          </a:p>
        </p:txBody>
      </p:sp>
      <p:sp>
        <p:nvSpPr>
          <p:cNvPr id="27657" name="Text Box 9"/>
          <p:cNvSpPr txBox="1">
            <a:spLocks noChangeArrowheads="1"/>
          </p:cNvSpPr>
          <p:nvPr/>
        </p:nvSpPr>
        <p:spPr bwMode="auto">
          <a:xfrm>
            <a:off x="4114800" y="0"/>
            <a:ext cx="502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600" b="1" dirty="0">
                <a:solidFill>
                  <a:schemeClr val="bg1"/>
                </a:solidFill>
                <a:latin typeface="Verdana" pitchFamily="34" charset="0"/>
              </a:rPr>
              <a:t>Controller’s Office</a:t>
            </a:r>
          </a:p>
        </p:txBody>
      </p:sp>
      <p:sp>
        <p:nvSpPr>
          <p:cNvPr id="27658" name="Text Box 11"/>
          <p:cNvSpPr txBox="1">
            <a:spLocks noChangeArrowheads="1"/>
          </p:cNvSpPr>
          <p:nvPr/>
        </p:nvSpPr>
        <p:spPr bwMode="auto">
          <a:xfrm>
            <a:off x="0" y="2200275"/>
            <a:ext cx="9144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endParaRPr lang="en-US" sz="600" dirty="0"/>
          </a:p>
          <a:p>
            <a:pPr eaLnBrk="1" hangingPunct="1"/>
            <a:r>
              <a:rPr lang="en-US" sz="2400" dirty="0">
                <a:latin typeface="Arial (Body)"/>
              </a:rPr>
              <a:t>All Vendor invoices should be mailed </a:t>
            </a:r>
            <a:r>
              <a:rPr lang="en-US" sz="2400" b="1" u="sng" dirty="0">
                <a:latin typeface="Arial (Body)"/>
              </a:rPr>
              <a:t>directly to the department</a:t>
            </a:r>
            <a:r>
              <a:rPr lang="en-US" sz="2400" b="1" u="sng" dirty="0" smtClean="0">
                <a:latin typeface="Arial (Body)"/>
              </a:rPr>
              <a:t>.</a:t>
            </a:r>
            <a:endParaRPr lang="en-US" sz="2400" b="1" u="sng" dirty="0">
              <a:latin typeface="Arial (Body)"/>
            </a:endParaRPr>
          </a:p>
          <a:p>
            <a:pPr marL="1085850" lvl="1" indent="-342900" eaLnBrk="1" hangingPunct="1">
              <a:buFont typeface="Wingdings" pitchFamily="2" charset="2"/>
              <a:buChar char="ü"/>
            </a:pPr>
            <a:endParaRPr lang="en-US" sz="2400" dirty="0" smtClean="0">
              <a:latin typeface="Arial (Body)"/>
            </a:endParaRPr>
          </a:p>
          <a:p>
            <a:pPr marL="1085850" lvl="1" indent="-342900" eaLnBrk="1" hangingPunct="1">
              <a:buFont typeface="Wingdings" pitchFamily="2" charset="2"/>
              <a:buChar char="ü"/>
            </a:pPr>
            <a:r>
              <a:rPr lang="en-US" sz="2400" dirty="0" smtClean="0">
                <a:latin typeface="Arial (Body)"/>
              </a:rPr>
              <a:t>Invoices </a:t>
            </a:r>
            <a:r>
              <a:rPr lang="en-US" sz="2400" dirty="0">
                <a:latin typeface="Arial (Body)"/>
              </a:rPr>
              <a:t>that are sent to A/P by the vendor will be routed to the responsible person listed on the PO.</a:t>
            </a:r>
          </a:p>
          <a:p>
            <a:pPr marL="1085850" lvl="1" indent="-342900" eaLnBrk="1" hangingPunct="1">
              <a:buFont typeface="Wingdings" pitchFamily="2" charset="2"/>
              <a:buChar char="ü"/>
            </a:pPr>
            <a:r>
              <a:rPr lang="en-US" sz="2400" dirty="0" smtClean="0">
                <a:latin typeface="Arial (Body)"/>
              </a:rPr>
              <a:t>If </a:t>
            </a:r>
            <a:r>
              <a:rPr lang="en-US" sz="2400" dirty="0">
                <a:latin typeface="Arial (Body)"/>
              </a:rPr>
              <a:t>invoices are being sent to you from A/P please request that your vendor send the invoices directly to you by contacting the vendor</a:t>
            </a:r>
            <a:r>
              <a:rPr lang="en-US" sz="2400" dirty="0" smtClean="0">
                <a:latin typeface="Arial (Body)"/>
              </a:rPr>
              <a:t>.</a:t>
            </a:r>
            <a:endParaRPr lang="en-US" sz="2400" dirty="0">
              <a:latin typeface="Arial (Body)"/>
            </a:endParaRPr>
          </a:p>
          <a:p>
            <a:pPr marL="1085850" lvl="1" indent="-342900" eaLnBrk="1" hangingPunct="1">
              <a:buFont typeface="Wingdings" pitchFamily="2" charset="2"/>
              <a:buChar char="ü"/>
            </a:pPr>
            <a:r>
              <a:rPr lang="en-US" sz="2400" dirty="0" smtClean="0">
                <a:latin typeface="Arial (Body)"/>
              </a:rPr>
              <a:t>When </a:t>
            </a:r>
            <a:r>
              <a:rPr lang="en-US" sz="2400" dirty="0">
                <a:latin typeface="Arial (Body)"/>
              </a:rPr>
              <a:t>speaking with the vendor be specific to tell them that the billing address change is for your account only and not UNLV as a whole.</a:t>
            </a:r>
          </a:p>
          <a:p>
            <a:pPr eaLnBrk="1" hangingPunct="1">
              <a:buFont typeface="Wingdings" pitchFamily="2" charset="2"/>
              <a:buNone/>
            </a:pPr>
            <a:endParaRPr lang="en-US" sz="2400" dirty="0"/>
          </a:p>
        </p:txBody>
      </p:sp>
      <p:pic>
        <p:nvPicPr>
          <p:cNvPr id="27659" name="Picture 12" descr="MCj012768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62000"/>
            <a:ext cx="152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0914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10411</TotalTime>
  <Words>2461</Words>
  <Application>Microsoft Office PowerPoint</Application>
  <PresentationFormat>On-screen Show (4:3)</PresentationFormat>
  <Paragraphs>402</Paragraphs>
  <Slides>41</Slides>
  <Notes>16</Notes>
  <HiddenSlides>0</HiddenSlides>
  <MMClips>0</MMClips>
  <ScaleCrop>false</ScaleCrop>
  <HeadingPairs>
    <vt:vector size="4" baseType="variant">
      <vt:variant>
        <vt:lpstr>Theme</vt:lpstr>
      </vt:variant>
      <vt:variant>
        <vt:i4>7</vt:i4>
      </vt:variant>
      <vt:variant>
        <vt:lpstr>Slide Titles</vt:lpstr>
      </vt:variant>
      <vt:variant>
        <vt:i4>41</vt:i4>
      </vt:variant>
    </vt:vector>
  </HeadingPairs>
  <TitlesOfParts>
    <vt:vector size="48" baseType="lpstr">
      <vt:lpstr>Concourse</vt:lpstr>
      <vt:lpstr>Default Design</vt:lpstr>
      <vt:lpstr>1_Default Design</vt:lpstr>
      <vt:lpstr>2_Default Design</vt:lpstr>
      <vt:lpstr>4_Default Design</vt:lpstr>
      <vt:lpstr>5_Default Design</vt:lpstr>
      <vt:lpstr>6_Default Design</vt:lpstr>
      <vt:lpstr>PowerPoint Presentation</vt:lpstr>
      <vt:lpstr>Accounts Payable Management</vt:lpstr>
      <vt:lpstr>Accounts Payable Information</vt:lpstr>
      <vt:lpstr>accountspayable.unlv.edu</vt:lpstr>
      <vt:lpstr>Team Responsibilities</vt:lpstr>
      <vt:lpstr>What Does Accounts Payable Do?</vt:lpstr>
      <vt:lpstr>Purchasing Department Documents</vt:lpstr>
      <vt:lpstr>VENDOR INVOICES</vt:lpstr>
      <vt:lpstr>PowerPoint Presentation</vt:lpstr>
      <vt:lpstr>Paying Vendor Invoices (cont)</vt:lpstr>
      <vt:lpstr>After the Fact Purchases</vt:lpstr>
      <vt:lpstr>PowerPoint Presentation</vt:lpstr>
      <vt:lpstr>PAYMENT VOUCHERS</vt:lpstr>
      <vt:lpstr>PowerPoint Presentation</vt:lpstr>
      <vt:lpstr>Payment Vouchers</vt:lpstr>
      <vt:lpstr>Receipts Policy</vt:lpstr>
      <vt:lpstr>PowerPoint Presentation</vt:lpstr>
      <vt:lpstr>Hosting</vt:lpstr>
      <vt:lpstr>PowerPoint Presentation</vt:lpstr>
      <vt:lpstr>Host  Sub-Object Codes</vt:lpstr>
      <vt:lpstr>PowerPoint Presentation</vt:lpstr>
      <vt:lpstr>PowerPoint Presentation</vt:lpstr>
      <vt:lpstr>Memberships, Dues and Licenses</vt:lpstr>
      <vt:lpstr>Pre-Payment of Conferences</vt:lpstr>
      <vt:lpstr>Candidate Travel</vt:lpstr>
      <vt:lpstr>Candidate Travel Reimbursement</vt:lpstr>
      <vt:lpstr>Candidate Travel Reimbursement</vt:lpstr>
      <vt:lpstr>Candidate Travel Reimbursement</vt:lpstr>
      <vt:lpstr>Candidate Family Travel</vt:lpstr>
      <vt:lpstr>Candidate Family Travel</vt:lpstr>
      <vt:lpstr>Candidate Travel Codes</vt:lpstr>
      <vt:lpstr>Candidate Recruitment Expenses</vt:lpstr>
      <vt:lpstr>Candidate Recruitment Reimbursements</vt:lpstr>
      <vt:lpstr>Prepaying Lodging</vt:lpstr>
      <vt:lpstr>Which document do I use?</vt:lpstr>
      <vt:lpstr>PowerPoint Presentation</vt:lpstr>
      <vt:lpstr>Nonresident Aliens</vt:lpstr>
      <vt:lpstr>ISP’s &amp; ICA’s</vt:lpstr>
      <vt:lpstr>Financial Data Warehouse</vt:lpstr>
      <vt:lpstr>PowerPoint Presentation</vt:lpstr>
      <vt:lpstr>Questions   Comments</vt:lpstr>
    </vt:vector>
  </TitlesOfParts>
  <Company>UNLV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UNLV Disbursements</dc:title>
  <dc:creator>Disbursements</dc:creator>
  <cp:lastModifiedBy>Megan Gerke</cp:lastModifiedBy>
  <cp:revision>448</cp:revision>
  <cp:lastPrinted>2013-09-12T15:14:21Z</cp:lastPrinted>
  <dcterms:created xsi:type="dcterms:W3CDTF">2003-05-17T01:02:34Z</dcterms:created>
  <dcterms:modified xsi:type="dcterms:W3CDTF">2014-10-23T18:11:28Z</dcterms:modified>
</cp:coreProperties>
</file>