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98" r:id="rId4"/>
    <p:sldId id="258" r:id="rId5"/>
    <p:sldId id="260" r:id="rId6"/>
    <p:sldId id="297" r:id="rId7"/>
    <p:sldId id="259" r:id="rId8"/>
    <p:sldId id="262" r:id="rId9"/>
    <p:sldId id="265" r:id="rId10"/>
    <p:sldId id="263" r:id="rId11"/>
    <p:sldId id="264" r:id="rId12"/>
    <p:sldId id="268" r:id="rId13"/>
    <p:sldId id="269" r:id="rId14"/>
    <p:sldId id="272" r:id="rId15"/>
    <p:sldId id="284" r:id="rId16"/>
    <p:sldId id="285" r:id="rId17"/>
    <p:sldId id="286" r:id="rId18"/>
    <p:sldId id="287" r:id="rId19"/>
    <p:sldId id="273" r:id="rId20"/>
    <p:sldId id="278" r:id="rId21"/>
    <p:sldId id="295" r:id="rId22"/>
    <p:sldId id="279" r:id="rId23"/>
    <p:sldId id="283" r:id="rId24"/>
    <p:sldId id="288" r:id="rId25"/>
    <p:sldId id="294" r:id="rId26"/>
    <p:sldId id="280" r:id="rId27"/>
    <p:sldId id="289" r:id="rId28"/>
    <p:sldId id="290" r:id="rId29"/>
    <p:sldId id="291" r:id="rId30"/>
    <p:sldId id="293" r:id="rId31"/>
    <p:sldId id="296" r:id="rId32"/>
    <p:sldId id="281" r:id="rId33"/>
    <p:sldId id="28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58BBAE-E0FB-46B9-A2E9-7D4F30D705BD}" type="datetimeFigureOut">
              <a:rPr lang="en-US" smtClean="0"/>
              <a:pPr/>
              <a:t>10/1/2013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160144-CA6D-408E-9324-CE59BB9569C3}" type="slidenum">
              <a:rPr lang="en-US" smtClean="0"/>
              <a:pPr/>
              <a:t>‹#›</a:t>
            </a:fld>
            <a:endParaRPr lang="en-US"/>
          </a:p>
        </p:txBody>
      </p:sp>
    </p:spTree>
    <p:extLst>
      <p:ext uri="{BB962C8B-B14F-4D97-AF65-F5344CB8AC3E}">
        <p14:creationId xmlns:p14="http://schemas.microsoft.com/office/powerpoint/2010/main" val="460661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Received 87 responses, coded 96 chambers.</a:t>
            </a:r>
            <a:endParaRPr lang="en-US" dirty="0"/>
          </a:p>
        </p:txBody>
      </p:sp>
      <p:sp>
        <p:nvSpPr>
          <p:cNvPr id="4" name="Slide Number Placeholder 3"/>
          <p:cNvSpPr>
            <a:spLocks noGrp="1"/>
          </p:cNvSpPr>
          <p:nvPr>
            <p:ph type="sldNum" sz="quarter" idx="10"/>
          </p:nvPr>
        </p:nvSpPr>
        <p:spPr/>
        <p:txBody>
          <a:bodyPr/>
          <a:lstStyle/>
          <a:p>
            <a:fld id="{DD160144-CA6D-408E-9324-CE59BB9569C3}" type="slidenum">
              <a:rPr lang="en-US" smtClean="0"/>
              <a:pPr/>
              <a:t>12</a:t>
            </a:fld>
            <a:endParaRPr lang="en-US"/>
          </a:p>
        </p:txBody>
      </p:sp>
    </p:spTree>
    <p:extLst>
      <p:ext uri="{BB962C8B-B14F-4D97-AF65-F5344CB8AC3E}">
        <p14:creationId xmlns:p14="http://schemas.microsoft.com/office/powerpoint/2010/main" val="1440236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45</a:t>
            </a:r>
            <a:r>
              <a:rPr lang="en-US" baseline="30000" dirty="0" smtClean="0"/>
              <a:t>th</a:t>
            </a:r>
            <a:r>
              <a:rPr lang="en-US" dirty="0" smtClean="0"/>
              <a:t>: 1877-1879</a:t>
            </a:r>
          </a:p>
          <a:p>
            <a:r>
              <a:rPr lang="en-US" dirty="0" smtClean="0"/>
              <a:t>105</a:t>
            </a:r>
            <a:r>
              <a:rPr lang="en-US" baseline="30000" dirty="0" smtClean="0"/>
              <a:t>th</a:t>
            </a:r>
            <a:r>
              <a:rPr lang="en-US" dirty="0" smtClean="0"/>
              <a:t>:</a:t>
            </a:r>
            <a:r>
              <a:rPr lang="en-US" baseline="0" dirty="0" smtClean="0"/>
              <a:t>  1997-1999</a:t>
            </a:r>
            <a:endParaRPr lang="en-US" dirty="0"/>
          </a:p>
        </p:txBody>
      </p:sp>
      <p:sp>
        <p:nvSpPr>
          <p:cNvPr id="4" name="Slide Number Placeholder 3"/>
          <p:cNvSpPr>
            <a:spLocks noGrp="1"/>
          </p:cNvSpPr>
          <p:nvPr>
            <p:ph type="sldNum" sz="quarter" idx="10"/>
          </p:nvPr>
        </p:nvSpPr>
        <p:spPr/>
        <p:txBody>
          <a:bodyPr/>
          <a:lstStyle/>
          <a:p>
            <a:fld id="{DD160144-CA6D-408E-9324-CE59BB9569C3}" type="slidenum">
              <a:rPr lang="en-US" smtClean="0"/>
              <a:pPr/>
              <a:t>21</a:t>
            </a:fld>
            <a:endParaRPr lang="en-US"/>
          </a:p>
        </p:txBody>
      </p:sp>
    </p:spTree>
    <p:extLst>
      <p:ext uri="{BB962C8B-B14F-4D97-AF65-F5344CB8AC3E}">
        <p14:creationId xmlns:p14="http://schemas.microsoft.com/office/powerpoint/2010/main" val="3720204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55E102-174B-5E40-A68F-C289C42F9586}" type="slidenum">
              <a:rPr lang="en-US" smtClean="0"/>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average, chambers with this configuration of rules have roll rates</a:t>
            </a:r>
            <a:r>
              <a:rPr lang="en-US" baseline="0" dirty="0" smtClean="0"/>
              <a:t> = 10.5 %</a:t>
            </a:r>
          </a:p>
          <a:p>
            <a:r>
              <a:rPr lang="en-US" baseline="0" dirty="0" smtClean="0"/>
              <a:t>Majority party size is 57% in </a:t>
            </a:r>
            <a:r>
              <a:rPr lang="en-US" baseline="0" smtClean="0"/>
              <a:t>Vermont Senate</a:t>
            </a:r>
            <a:endParaRPr lang="en-US"/>
          </a:p>
        </p:txBody>
      </p:sp>
      <p:sp>
        <p:nvSpPr>
          <p:cNvPr id="4" name="Slide Number Placeholder 3"/>
          <p:cNvSpPr>
            <a:spLocks noGrp="1"/>
          </p:cNvSpPr>
          <p:nvPr>
            <p:ph type="sldNum" sz="quarter" idx="10"/>
          </p:nvPr>
        </p:nvSpPr>
        <p:spPr/>
        <p:txBody>
          <a:bodyPr/>
          <a:lstStyle/>
          <a:p>
            <a:fld id="{5955E102-174B-5E40-A68F-C289C42F9586}"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148 total passed, 860 failed.</a:t>
            </a:r>
          </a:p>
          <a:p>
            <a:r>
              <a:rPr lang="en-US" dirty="0" smtClean="0"/>
              <a:t>42 laws passed that would weaken gun control, 51 to strengthen it</a:t>
            </a:r>
          </a:p>
          <a:p>
            <a:endParaRPr lang="en-US" dirty="0"/>
          </a:p>
        </p:txBody>
      </p:sp>
      <p:sp>
        <p:nvSpPr>
          <p:cNvPr id="4" name="Slide Number Placeholder 3"/>
          <p:cNvSpPr>
            <a:spLocks noGrp="1"/>
          </p:cNvSpPr>
          <p:nvPr>
            <p:ph type="sldNum" sz="quarter" idx="10"/>
          </p:nvPr>
        </p:nvSpPr>
        <p:spPr/>
        <p:txBody>
          <a:bodyPr/>
          <a:lstStyle/>
          <a:p>
            <a:fld id="{DD160144-CA6D-408E-9324-CE59BB9569C3}" type="slidenum">
              <a:rPr lang="en-US" smtClean="0"/>
              <a:pPr/>
              <a:t>29</a:t>
            </a:fld>
            <a:endParaRPr lang="en-US"/>
          </a:p>
        </p:txBody>
      </p:sp>
    </p:spTree>
    <p:extLst>
      <p:ext uri="{BB962C8B-B14F-4D97-AF65-F5344CB8AC3E}">
        <p14:creationId xmlns:p14="http://schemas.microsoft.com/office/powerpoint/2010/main" val="2515535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160144-CA6D-408E-9324-CE59BB9569C3}" type="slidenum">
              <a:rPr lang="en-US" smtClean="0"/>
              <a:pPr/>
              <a:t>31</a:t>
            </a:fld>
            <a:endParaRPr lang="en-US"/>
          </a:p>
        </p:txBody>
      </p:sp>
    </p:spTree>
    <p:extLst>
      <p:ext uri="{BB962C8B-B14F-4D97-AF65-F5344CB8AC3E}">
        <p14:creationId xmlns:p14="http://schemas.microsoft.com/office/powerpoint/2010/main" val="2627451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If committees can block bills that would roll the majority before they make it to the calendar, the right of the majority to set the calendar may be inconsequential.  In Column 1, we evaluate whether the effect of majority </a:t>
            </a:r>
            <a:r>
              <a:rPr lang="en-US" baseline="0" dirty="0" err="1" smtClean="0"/>
              <a:t>gatekeeping</a:t>
            </a:r>
            <a:r>
              <a:rPr lang="en-US" baseline="0" dirty="0" smtClean="0"/>
              <a:t> at the calendar stage persists if we also account for the right of majority appointed committees to block bills from ever reaching the calendar stage.  The effect of calendar blocking is slightly smaller and less precisely estimated than in the previous model specifications; however, we still find that chambers in which a majority leader or majority appointed committee sets the calendar have majority roll rates that are 2 percent lower in than  chambers where a majority party agent does not set the calendar, significant at the 10 percent level.  We estimate a strong and sizable effect of committee blocking rights: they reduce majority roll rates by 4 percent, significant at the one percent level.</a:t>
            </a:r>
          </a:p>
          <a:p>
            <a:endParaRPr lang="en-US" baseline="0" dirty="0" smtClean="0"/>
          </a:p>
          <a:p>
            <a:r>
              <a:rPr lang="en-US" dirty="0" smtClean="0"/>
              <a:t>Next,</a:t>
            </a:r>
            <a:r>
              <a:rPr lang="en-US" baseline="0" dirty="0" smtClean="0"/>
              <a:t> we evaluate whether </a:t>
            </a:r>
            <a:r>
              <a:rPr lang="en-US" dirty="0" smtClean="0"/>
              <a:t>the right to block bills at both the committee stage and the calendar stage give the majority</a:t>
            </a:r>
            <a:r>
              <a:rPr lang="en-US" baseline="0" dirty="0" smtClean="0"/>
              <a:t> greater negative agenda-setting influence than having the right to block bills at just one of these junctures.  We include an interaction between the committee blocking variable and the calendar blocking variable in our model specification. </a:t>
            </a:r>
            <a:r>
              <a:rPr lang="en-US" sz="1200" kern="1200" baseline="0" dirty="0" smtClean="0">
                <a:solidFill>
                  <a:schemeClr val="tx1"/>
                </a:solidFill>
                <a:latin typeface="+mn-lt"/>
                <a:ea typeface="+mn-ea"/>
                <a:cs typeface="+mn-cs"/>
              </a:rPr>
              <a:t>We find that the committee blocking variable has a negative and significant effect on majority roll rates. The calendar blocking right does not have a significant effect by itself. We do find, however, that the combination of both committee blocking and calendar blocking rights has a negative effect on roll rates above and beyond that of the committee blocking right alone: the combined effect of committee and calendar blocking on majority roll rates is -5.4 percentage points, significant at the 1 percent level. We reject that this combined effect is equivalent to that of the committee blocking variable by itself.</a:t>
            </a:r>
            <a:endParaRPr lang="en-US" dirty="0"/>
          </a:p>
        </p:txBody>
      </p:sp>
      <p:sp>
        <p:nvSpPr>
          <p:cNvPr id="4" name="Slide Number Placeholder 3"/>
          <p:cNvSpPr>
            <a:spLocks noGrp="1"/>
          </p:cNvSpPr>
          <p:nvPr>
            <p:ph type="sldNum" sz="quarter" idx="10"/>
          </p:nvPr>
        </p:nvSpPr>
        <p:spPr/>
        <p:txBody>
          <a:bodyPr/>
          <a:lstStyle/>
          <a:p>
            <a:fld id="{14720A66-AE44-B44E-9F10-C83813AB19EB}"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5C64E3-C897-46BB-91E9-553C8BC8FC6F}"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49937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5C64E3-C897-46BB-91E9-553C8BC8FC6F}"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3443777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5C64E3-C897-46BB-91E9-553C8BC8FC6F}"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2408596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5C64E3-C897-46BB-91E9-553C8BC8FC6F}"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391868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5C64E3-C897-46BB-91E9-553C8BC8FC6F}"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4031723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5C64E3-C897-46BB-91E9-553C8BC8FC6F}"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3704226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5C64E3-C897-46BB-91E9-553C8BC8FC6F}" type="datetimeFigureOut">
              <a:rPr lang="en-US" smtClean="0"/>
              <a:pPr/>
              <a:t>10/1/2013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251347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5C64E3-C897-46BB-91E9-553C8BC8FC6F}" type="datetimeFigureOut">
              <a:rPr lang="en-US" smtClean="0"/>
              <a:pPr/>
              <a:t>10/1/2013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4179551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C64E3-C897-46BB-91E9-553C8BC8FC6F}" type="datetimeFigureOut">
              <a:rPr lang="en-US" smtClean="0"/>
              <a:pPr/>
              <a:t>10/1/2013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186982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5C64E3-C897-46BB-91E9-553C8BC8FC6F}"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309198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5C64E3-C897-46BB-91E9-553C8BC8FC6F}"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8517D8-0FCF-452E-9B86-09FCA3FD3981}" type="slidenum">
              <a:rPr lang="en-US" smtClean="0"/>
              <a:pPr/>
              <a:t>‹#›</a:t>
            </a:fld>
            <a:endParaRPr lang="en-US"/>
          </a:p>
        </p:txBody>
      </p:sp>
    </p:spTree>
    <p:extLst>
      <p:ext uri="{BB962C8B-B14F-4D97-AF65-F5344CB8AC3E}">
        <p14:creationId xmlns:p14="http://schemas.microsoft.com/office/powerpoint/2010/main" val="231007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C64E3-C897-46BB-91E9-553C8BC8FC6F}" type="datetimeFigureOut">
              <a:rPr lang="en-US" smtClean="0"/>
              <a:pPr/>
              <a:t>10/1/2013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517D8-0FCF-452E-9B86-09FCA3FD3981}" type="slidenum">
              <a:rPr lang="en-US" smtClean="0"/>
              <a:pPr/>
              <a:t>‹#›</a:t>
            </a:fld>
            <a:endParaRPr lang="en-US"/>
          </a:p>
        </p:txBody>
      </p:sp>
    </p:spTree>
    <p:extLst>
      <p:ext uri="{BB962C8B-B14F-4D97-AF65-F5344CB8AC3E}">
        <p14:creationId xmlns:p14="http://schemas.microsoft.com/office/powerpoint/2010/main" val="457858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81200"/>
            <a:ext cx="8686800" cy="1470025"/>
          </a:xfrm>
        </p:spPr>
        <p:txBody>
          <a:bodyPr>
            <a:normAutofit fontScale="90000"/>
          </a:bodyPr>
          <a:lstStyle/>
          <a:p>
            <a:r>
              <a:rPr lang="en-US" dirty="0" smtClean="0"/>
              <a:t>Overcoming Legislative Gridlock:</a:t>
            </a:r>
            <a:br>
              <a:rPr lang="en-US" dirty="0" smtClean="0"/>
            </a:br>
            <a:r>
              <a:rPr lang="en-US" sz="4000" dirty="0" smtClean="0"/>
              <a:t>How Procedural Rules Affect Obstructionism</a:t>
            </a:r>
            <a:endParaRPr lang="en-US" sz="4000" dirty="0"/>
          </a:p>
        </p:txBody>
      </p:sp>
      <p:sp>
        <p:nvSpPr>
          <p:cNvPr id="3" name="Subtitle 2"/>
          <p:cNvSpPr>
            <a:spLocks noGrp="1"/>
          </p:cNvSpPr>
          <p:nvPr>
            <p:ph type="subTitle" idx="1"/>
          </p:nvPr>
        </p:nvSpPr>
        <p:spPr/>
        <p:txBody>
          <a:bodyPr/>
          <a:lstStyle/>
          <a:p>
            <a:r>
              <a:rPr lang="en-US" dirty="0" smtClean="0"/>
              <a:t>Molly C. Jackman</a:t>
            </a:r>
          </a:p>
          <a:p>
            <a:r>
              <a:rPr lang="en-US" dirty="0" smtClean="0"/>
              <a:t>Governance Studies</a:t>
            </a:r>
          </a:p>
          <a:p>
            <a:r>
              <a:rPr lang="en-US" dirty="0" smtClean="0"/>
              <a:t>Brookings Institution</a:t>
            </a:r>
          </a:p>
          <a:p>
            <a:endParaRPr lang="en-US" dirty="0"/>
          </a:p>
        </p:txBody>
      </p:sp>
    </p:spTree>
    <p:extLst>
      <p:ext uri="{BB962C8B-B14F-4D97-AF65-F5344CB8AC3E}">
        <p14:creationId xmlns:p14="http://schemas.microsoft.com/office/powerpoint/2010/main" val="2254909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296400" cy="1173162"/>
          </a:xfrm>
        </p:spPr>
        <p:txBody>
          <a:bodyPr>
            <a:noAutofit/>
          </a:bodyPr>
          <a:lstStyle/>
          <a:p>
            <a:r>
              <a:rPr lang="en-US" sz="3800" dirty="0" smtClean="0"/>
              <a:t>Do majority party gatekeeping rights </a:t>
            </a:r>
            <a:r>
              <a:rPr lang="en-US" sz="3800" dirty="0" err="1" smtClean="0">
                <a:sym typeface="Wingdings" panose="05000000000000000000" pitchFamily="2" charset="2"/>
              </a:rPr>
              <a:t></a:t>
            </a:r>
            <a:r>
              <a:rPr lang="en-US" sz="3800" dirty="0" smtClean="0">
                <a:sym typeface="Wingdings" panose="05000000000000000000" pitchFamily="2" charset="2"/>
              </a:rPr>
              <a:t> power?</a:t>
            </a:r>
            <a:endParaRPr lang="en-US" sz="3800" dirty="0"/>
          </a:p>
        </p:txBody>
      </p:sp>
      <p:sp>
        <p:nvSpPr>
          <p:cNvPr id="3" name="Content Placeholder 2"/>
          <p:cNvSpPr>
            <a:spLocks noGrp="1"/>
          </p:cNvSpPr>
          <p:nvPr>
            <p:ph idx="1"/>
          </p:nvPr>
        </p:nvSpPr>
        <p:spPr/>
        <p:txBody>
          <a:bodyPr>
            <a:normAutofit fontScale="92500" lnSpcReduction="20000"/>
          </a:bodyPr>
          <a:lstStyle/>
          <a:p>
            <a:r>
              <a:rPr lang="en-US" dirty="0" smtClean="0"/>
              <a:t>Do majority party gatekeeping rights increase majority party power </a:t>
            </a:r>
            <a:r>
              <a:rPr lang="en-US" i="1" dirty="0" smtClean="0"/>
              <a:t>above and beyond </a:t>
            </a:r>
            <a:r>
              <a:rPr lang="en-US" dirty="0" smtClean="0"/>
              <a:t>the size and heterogeneity of parties?</a:t>
            </a:r>
          </a:p>
          <a:p>
            <a:r>
              <a:rPr lang="en-US" dirty="0" smtClean="0"/>
              <a:t>Ideally, need a baseline model:</a:t>
            </a:r>
          </a:p>
          <a:p>
            <a:pPr lvl="1"/>
            <a:r>
              <a:rPr lang="en-US" dirty="0" smtClean="0"/>
              <a:t>What are legislative outcomes absent majority party gatekeeping rights?</a:t>
            </a:r>
          </a:p>
          <a:p>
            <a:pPr marL="457200" lvl="1" indent="0">
              <a:buNone/>
            </a:pPr>
            <a:r>
              <a:rPr lang="en-US" dirty="0"/>
              <a:t> </a:t>
            </a:r>
            <a:r>
              <a:rPr lang="en-US" dirty="0" smtClean="0"/>
              <a:t> 	</a:t>
            </a:r>
            <a:r>
              <a:rPr lang="en-US" dirty="0" smtClean="0">
                <a:solidFill>
                  <a:srgbClr val="FF0000"/>
                </a:solidFill>
              </a:rPr>
              <a:t>Impossible in U.S. House.</a:t>
            </a:r>
            <a:endParaRPr lang="en-US" dirty="0" smtClean="0"/>
          </a:p>
          <a:p>
            <a:pPr lvl="1"/>
            <a:r>
              <a:rPr lang="en-US" dirty="0" smtClean="0"/>
              <a:t>How does variation in majority party gatekeeping rights explain variation in legislative outcomes?</a:t>
            </a:r>
          </a:p>
          <a:p>
            <a:pPr marL="457200" lvl="1" indent="0">
              <a:buNone/>
            </a:pPr>
            <a:r>
              <a:rPr lang="en-US" dirty="0"/>
              <a:t>	</a:t>
            </a:r>
            <a:r>
              <a:rPr lang="en-US" dirty="0" smtClean="0">
                <a:solidFill>
                  <a:srgbClr val="FF0000"/>
                </a:solidFill>
              </a:rPr>
              <a:t>Rules change infrequently and simultaneously.        	Cannot identify cause and effect.</a:t>
            </a:r>
          </a:p>
        </p:txBody>
      </p:sp>
    </p:spTree>
    <p:extLst>
      <p:ext uri="{BB962C8B-B14F-4D97-AF65-F5344CB8AC3E}">
        <p14:creationId xmlns:p14="http://schemas.microsoft.com/office/powerpoint/2010/main" val="44381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strategy</a:t>
            </a:r>
            <a:endParaRPr lang="en-US" dirty="0"/>
          </a:p>
        </p:txBody>
      </p:sp>
      <p:sp>
        <p:nvSpPr>
          <p:cNvPr id="3" name="Content Placeholder 2"/>
          <p:cNvSpPr>
            <a:spLocks noGrp="1"/>
          </p:cNvSpPr>
          <p:nvPr>
            <p:ph idx="1"/>
          </p:nvPr>
        </p:nvSpPr>
        <p:spPr/>
        <p:txBody>
          <a:bodyPr>
            <a:normAutofit lnSpcReduction="10000"/>
          </a:bodyPr>
          <a:lstStyle/>
          <a:p>
            <a:r>
              <a:rPr lang="en-US" dirty="0" smtClean="0"/>
              <a:t>Look at the states!</a:t>
            </a:r>
          </a:p>
          <a:p>
            <a:r>
              <a:rPr lang="en-US" dirty="0" smtClean="0"/>
              <a:t>Tons of variation in legislative outcomes.</a:t>
            </a:r>
          </a:p>
          <a:p>
            <a:pPr lvl="1"/>
            <a:r>
              <a:rPr lang="en-US" dirty="0" smtClean="0"/>
              <a:t>In the 2011-2012 legislative session, 1008 bills introduced in the states to amend gun laws.  </a:t>
            </a:r>
          </a:p>
          <a:p>
            <a:pPr lvl="2"/>
            <a:r>
              <a:rPr lang="en-US" dirty="0" smtClean="0"/>
              <a:t>284 to strengthen gun rights, 425 to strengthen gun control.</a:t>
            </a:r>
          </a:p>
          <a:p>
            <a:pPr lvl="2"/>
            <a:r>
              <a:rPr lang="en-US" dirty="0" smtClean="0"/>
              <a:t>148 bills passed.</a:t>
            </a:r>
          </a:p>
          <a:p>
            <a:r>
              <a:rPr lang="en-US" dirty="0" smtClean="0"/>
              <a:t>Tons of variation in procedural rules/majority party </a:t>
            </a:r>
            <a:r>
              <a:rPr lang="en-US" dirty="0" err="1" smtClean="0"/>
              <a:t>gatekeeping</a:t>
            </a:r>
            <a:r>
              <a:rPr lang="en-US" dirty="0" smtClean="0"/>
              <a:t> rights?</a:t>
            </a:r>
          </a:p>
          <a:p>
            <a:pPr lvl="3"/>
            <a:endParaRPr lang="en-US" dirty="0" smtClean="0"/>
          </a:p>
        </p:txBody>
      </p:sp>
    </p:spTree>
    <p:extLst>
      <p:ext uri="{BB962C8B-B14F-4D97-AF65-F5344CB8AC3E}">
        <p14:creationId xmlns:p14="http://schemas.microsoft.com/office/powerpoint/2010/main" val="278003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rules in the states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Consider two main junctures in the legislative process for majority party </a:t>
            </a:r>
            <a:r>
              <a:rPr lang="en-US" dirty="0" err="1" smtClean="0"/>
              <a:t>gatekeeping</a:t>
            </a:r>
            <a:r>
              <a:rPr lang="en-US" dirty="0" smtClean="0"/>
              <a:t>: (1) committee stage and (2) calendar stage.</a:t>
            </a:r>
          </a:p>
          <a:p>
            <a:r>
              <a:rPr lang="en-US" dirty="0" smtClean="0"/>
              <a:t>NCSL survey of committee procedures.</a:t>
            </a:r>
          </a:p>
          <a:p>
            <a:r>
              <a:rPr lang="en-US" dirty="0" smtClean="0"/>
              <a:t>Survey of state legislative clerks and secretaries (with Sarah </a:t>
            </a:r>
            <a:r>
              <a:rPr lang="en-US" dirty="0" err="1" smtClean="0"/>
              <a:t>Anzia</a:t>
            </a:r>
            <a:r>
              <a:rPr lang="en-US" dirty="0" smtClean="0"/>
              <a:t>):</a:t>
            </a:r>
          </a:p>
          <a:p>
            <a:pPr lvl="1"/>
            <a:r>
              <a:rPr lang="en-US" dirty="0" smtClean="0"/>
              <a:t>How bills are placed on the chamber’s floor calendars.</a:t>
            </a:r>
          </a:p>
          <a:p>
            <a:pPr lvl="1"/>
            <a:r>
              <a:rPr lang="en-US" dirty="0" smtClean="0"/>
              <a:t>Who appoints committee members and chairs.</a:t>
            </a:r>
          </a:p>
          <a:p>
            <a:pPr lvl="1"/>
            <a:r>
              <a:rPr lang="en-US" dirty="0" smtClean="0"/>
              <a:t>Whether the full chamber votes on committee assignments.</a:t>
            </a:r>
          </a:p>
          <a:p>
            <a:endParaRPr lang="en-US" dirty="0"/>
          </a:p>
        </p:txBody>
      </p:sp>
    </p:spTree>
    <p:extLst>
      <p:ext uri="{BB962C8B-B14F-4D97-AF65-F5344CB8AC3E}">
        <p14:creationId xmlns:p14="http://schemas.microsoft.com/office/powerpoint/2010/main" val="94654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a:bodyPr>
          <a:lstStyle/>
          <a:p>
            <a:r>
              <a:rPr lang="en-US" dirty="0" smtClean="0"/>
              <a:t>Variation in state gatekeeping rights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Committee gatekeeping:</a:t>
            </a:r>
          </a:p>
          <a:p>
            <a:pPr marL="0" indent="0">
              <a:buNone/>
            </a:pPr>
            <a:r>
              <a:rPr lang="en-US" dirty="0"/>
              <a:t>	</a:t>
            </a:r>
            <a:r>
              <a:rPr lang="en-US" dirty="0" smtClean="0"/>
              <a:t>Can a majority party appointed committee 	decline to hear bills?</a:t>
            </a:r>
          </a:p>
          <a:p>
            <a:pPr marL="0" indent="0">
              <a:buNone/>
            </a:pPr>
            <a:r>
              <a:rPr lang="en-US" dirty="0">
                <a:solidFill>
                  <a:srgbClr val="FF0000"/>
                </a:solidFill>
              </a:rPr>
              <a:t>	</a:t>
            </a:r>
            <a:r>
              <a:rPr lang="en-US" dirty="0" smtClean="0">
                <a:solidFill>
                  <a:srgbClr val="FF0000"/>
                </a:solidFill>
              </a:rPr>
              <a:t>	</a:t>
            </a:r>
            <a:r>
              <a:rPr lang="en-US" u="sng" dirty="0" smtClean="0">
                <a:solidFill>
                  <a:srgbClr val="FF0000"/>
                </a:solidFill>
              </a:rPr>
              <a:t>Yes</a:t>
            </a:r>
            <a:r>
              <a:rPr lang="en-US" dirty="0" smtClean="0">
                <a:solidFill>
                  <a:srgbClr val="FF0000"/>
                </a:solidFill>
              </a:rPr>
              <a:t> in 72 chambers.</a:t>
            </a:r>
          </a:p>
          <a:p>
            <a:pPr marL="0" indent="0">
              <a:buNone/>
            </a:pPr>
            <a:r>
              <a:rPr lang="en-US" dirty="0">
                <a:solidFill>
                  <a:srgbClr val="FF0000"/>
                </a:solidFill>
              </a:rPr>
              <a:t>	</a:t>
            </a:r>
            <a:r>
              <a:rPr lang="en-US" dirty="0" smtClean="0"/>
              <a:t>Can a majority party appointed committee 	decline to report bills?</a:t>
            </a:r>
          </a:p>
          <a:p>
            <a:pPr marL="0" indent="0">
              <a:buNone/>
            </a:pPr>
            <a:r>
              <a:rPr lang="en-US" dirty="0">
                <a:solidFill>
                  <a:srgbClr val="FF0000"/>
                </a:solidFill>
              </a:rPr>
              <a:t>	</a:t>
            </a:r>
            <a:r>
              <a:rPr lang="en-US" dirty="0" smtClean="0">
                <a:solidFill>
                  <a:srgbClr val="FF0000"/>
                </a:solidFill>
              </a:rPr>
              <a:t>	</a:t>
            </a:r>
            <a:r>
              <a:rPr lang="en-US" u="sng" dirty="0" smtClean="0">
                <a:solidFill>
                  <a:srgbClr val="FF0000"/>
                </a:solidFill>
              </a:rPr>
              <a:t>Yes</a:t>
            </a:r>
            <a:r>
              <a:rPr lang="en-US" dirty="0" smtClean="0">
                <a:solidFill>
                  <a:srgbClr val="FF0000"/>
                </a:solidFill>
              </a:rPr>
              <a:t> in 74 chambers.</a:t>
            </a:r>
          </a:p>
          <a:p>
            <a:pPr marL="0" indent="0">
              <a:buNone/>
            </a:pPr>
            <a:r>
              <a:rPr lang="en-US" dirty="0"/>
              <a:t>	</a:t>
            </a:r>
            <a:r>
              <a:rPr lang="en-US" dirty="0" smtClean="0"/>
              <a:t> Can a majority party appointed committee 	 either decline to hear or to report bills?</a:t>
            </a:r>
          </a:p>
          <a:p>
            <a:pPr marL="0" indent="0">
              <a:buNone/>
            </a:pPr>
            <a:r>
              <a:rPr lang="en-US" dirty="0"/>
              <a:t>	</a:t>
            </a:r>
            <a:r>
              <a:rPr lang="en-US" dirty="0" smtClean="0"/>
              <a:t>	</a:t>
            </a:r>
            <a:r>
              <a:rPr lang="en-US" b="1" dirty="0" smtClean="0">
                <a:solidFill>
                  <a:srgbClr val="FF0000"/>
                </a:solidFill>
              </a:rPr>
              <a:t>Majority party committee gatekeeping 		exists in 79 chambers.</a:t>
            </a:r>
            <a:endParaRPr lang="en-US" b="1" dirty="0">
              <a:solidFill>
                <a:srgbClr val="FF0000"/>
              </a:solidFill>
            </a:endParaRPr>
          </a:p>
        </p:txBody>
      </p:sp>
    </p:spTree>
    <p:extLst>
      <p:ext uri="{BB962C8B-B14F-4D97-AF65-F5344CB8AC3E}">
        <p14:creationId xmlns:p14="http://schemas.microsoft.com/office/powerpoint/2010/main" val="691630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Variation in state gatekeeping rights (cont.)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Calendar gatekeeping:</a:t>
            </a:r>
          </a:p>
          <a:p>
            <a:pPr marL="0" indent="0">
              <a:buNone/>
            </a:pPr>
            <a:r>
              <a:rPr lang="en-US" dirty="0"/>
              <a:t>	</a:t>
            </a:r>
            <a:r>
              <a:rPr lang="en-US" dirty="0" smtClean="0"/>
              <a:t>Does a majority leader set the calendar?</a:t>
            </a:r>
          </a:p>
          <a:p>
            <a:pPr marL="0" indent="0">
              <a:buNone/>
            </a:pPr>
            <a:r>
              <a:rPr lang="en-US" dirty="0"/>
              <a:t>	</a:t>
            </a:r>
            <a:r>
              <a:rPr lang="en-US" dirty="0" smtClean="0"/>
              <a:t>	</a:t>
            </a:r>
            <a:r>
              <a:rPr lang="en-US" u="sng" dirty="0" smtClean="0">
                <a:solidFill>
                  <a:srgbClr val="FF0000"/>
                </a:solidFill>
              </a:rPr>
              <a:t>Yes</a:t>
            </a:r>
            <a:r>
              <a:rPr lang="en-US" dirty="0" smtClean="0">
                <a:solidFill>
                  <a:srgbClr val="FF0000"/>
                </a:solidFill>
              </a:rPr>
              <a:t> in 45 chambers.</a:t>
            </a:r>
          </a:p>
          <a:p>
            <a:pPr marL="0" indent="0">
              <a:buNone/>
            </a:pPr>
            <a:r>
              <a:rPr lang="en-US" dirty="0"/>
              <a:t>	</a:t>
            </a:r>
            <a:r>
              <a:rPr lang="en-US" dirty="0" smtClean="0"/>
              <a:t> Can majority party appointed committee 	 set the calendar?</a:t>
            </a:r>
          </a:p>
          <a:p>
            <a:pPr marL="0" indent="0">
              <a:buNone/>
            </a:pPr>
            <a:r>
              <a:rPr lang="en-US" dirty="0"/>
              <a:t>	</a:t>
            </a:r>
            <a:r>
              <a:rPr lang="en-US" dirty="0" smtClean="0"/>
              <a:t>	</a:t>
            </a:r>
            <a:r>
              <a:rPr lang="en-US" u="sng" dirty="0" smtClean="0">
                <a:solidFill>
                  <a:srgbClr val="FF0000"/>
                </a:solidFill>
              </a:rPr>
              <a:t>Yes</a:t>
            </a:r>
            <a:r>
              <a:rPr lang="en-US" dirty="0" smtClean="0">
                <a:solidFill>
                  <a:srgbClr val="FF0000"/>
                </a:solidFill>
              </a:rPr>
              <a:t> in 16 chambers.</a:t>
            </a:r>
          </a:p>
          <a:p>
            <a:pPr marL="0" indent="0">
              <a:buNone/>
            </a:pPr>
            <a:r>
              <a:rPr lang="en-US" dirty="0">
                <a:solidFill>
                  <a:srgbClr val="FF0000"/>
                </a:solidFill>
              </a:rPr>
              <a:t>	</a:t>
            </a:r>
            <a:r>
              <a:rPr lang="en-US" dirty="0" smtClean="0"/>
              <a:t>Does a majority party leader or committee set 	the calendar?</a:t>
            </a:r>
          </a:p>
          <a:p>
            <a:pPr marL="0" indent="0">
              <a:buNone/>
            </a:pPr>
            <a:r>
              <a:rPr lang="en-US" dirty="0">
                <a:solidFill>
                  <a:srgbClr val="FF0000"/>
                </a:solidFill>
              </a:rPr>
              <a:t>	</a:t>
            </a:r>
            <a:r>
              <a:rPr lang="en-US" dirty="0" smtClean="0">
                <a:solidFill>
                  <a:srgbClr val="FF0000"/>
                </a:solidFill>
              </a:rPr>
              <a:t>	</a:t>
            </a:r>
            <a:r>
              <a:rPr lang="en-US" u="sng" dirty="0" smtClean="0">
                <a:solidFill>
                  <a:srgbClr val="FF0000"/>
                </a:solidFill>
              </a:rPr>
              <a:t>Yes</a:t>
            </a:r>
            <a:r>
              <a:rPr lang="en-US" dirty="0" smtClean="0">
                <a:solidFill>
                  <a:srgbClr val="FF0000"/>
                </a:solidFill>
              </a:rPr>
              <a:t> in 61 chambers.</a:t>
            </a:r>
          </a:p>
        </p:txBody>
      </p:sp>
    </p:spTree>
    <p:extLst>
      <p:ext uri="{BB962C8B-B14F-4D97-AF65-F5344CB8AC3E}">
        <p14:creationId xmlns:p14="http://schemas.microsoft.com/office/powerpoint/2010/main" val="409289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33" y="274638"/>
            <a:ext cx="8964967" cy="1143000"/>
          </a:xfrm>
        </p:spPr>
        <p:txBody>
          <a:bodyPr>
            <a:normAutofit fontScale="90000"/>
          </a:bodyPr>
          <a:lstStyle/>
          <a:p>
            <a:r>
              <a:rPr lang="en-US" dirty="0" smtClean="0"/>
              <a:t>Nevada Assembly: </a:t>
            </a:r>
            <a:r>
              <a:rPr lang="en-US" dirty="0"/>
              <a:t>c</a:t>
            </a:r>
            <a:r>
              <a:rPr lang="en-US" dirty="0" smtClean="0"/>
              <a:t>ommittee gatekeeping</a:t>
            </a:r>
            <a:endParaRPr lang="en-US" dirty="0"/>
          </a:p>
        </p:txBody>
      </p:sp>
      <p:sp>
        <p:nvSpPr>
          <p:cNvPr id="3" name="Content Placeholder 2"/>
          <p:cNvSpPr>
            <a:spLocks noGrp="1"/>
          </p:cNvSpPr>
          <p:nvPr>
            <p:ph idx="1"/>
          </p:nvPr>
        </p:nvSpPr>
        <p:spPr>
          <a:xfrm>
            <a:off x="304800" y="1600200"/>
            <a:ext cx="8458200" cy="4648200"/>
          </a:xfrm>
        </p:spPr>
        <p:txBody>
          <a:bodyPr>
            <a:normAutofit fontScale="92500" lnSpcReduction="20000"/>
          </a:bodyPr>
          <a:lstStyle/>
          <a:p>
            <a:r>
              <a:rPr lang="en-US" dirty="0" smtClean="0"/>
              <a:t>The majority party appoints committee members and chairs.</a:t>
            </a:r>
          </a:p>
          <a:p>
            <a:pPr lvl="1"/>
            <a:r>
              <a:rPr lang="en-US" dirty="0" smtClean="0"/>
              <a:t>Susan Furlong (clerk): “Committee chairmanship and membership appointments are determined by the Speaker.”</a:t>
            </a:r>
          </a:p>
          <a:p>
            <a:r>
              <a:rPr lang="en-US" dirty="0" smtClean="0"/>
              <a:t>Can committees can decline to hear bills? Yes! (NCSL).</a:t>
            </a:r>
          </a:p>
          <a:p>
            <a:r>
              <a:rPr lang="en-US" dirty="0" smtClean="0"/>
              <a:t>Committees can decline to report bills? Yes! (NCSL).</a:t>
            </a:r>
          </a:p>
          <a:p>
            <a:pPr marL="0" indent="0">
              <a:buNone/>
            </a:pPr>
            <a:endParaRPr lang="en-US" dirty="0"/>
          </a:p>
          <a:p>
            <a:pPr marL="0" indent="0">
              <a:buNone/>
            </a:pPr>
            <a:r>
              <a:rPr lang="en-US" dirty="0" smtClean="0">
                <a:solidFill>
                  <a:srgbClr val="FF0000"/>
                </a:solidFill>
              </a:rPr>
              <a:t>Majority party has committee gatekeeping rights.</a:t>
            </a:r>
          </a:p>
        </p:txBody>
      </p:sp>
    </p:spTree>
    <p:extLst>
      <p:ext uri="{BB962C8B-B14F-4D97-AF65-F5344CB8AC3E}">
        <p14:creationId xmlns:p14="http://schemas.microsoft.com/office/powerpoint/2010/main" val="325817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33" y="274638"/>
            <a:ext cx="8964967" cy="1143000"/>
          </a:xfrm>
        </p:spPr>
        <p:txBody>
          <a:bodyPr>
            <a:normAutofit fontScale="90000"/>
          </a:bodyPr>
          <a:lstStyle/>
          <a:p>
            <a:r>
              <a:rPr lang="en-US" dirty="0" smtClean="0"/>
              <a:t>Nevada Assembly: calendar gatekeeping</a:t>
            </a:r>
            <a:endParaRPr lang="en-US" dirty="0"/>
          </a:p>
        </p:txBody>
      </p:sp>
      <p:sp>
        <p:nvSpPr>
          <p:cNvPr id="3" name="Content Placeholder 2"/>
          <p:cNvSpPr>
            <a:spLocks noGrp="1"/>
          </p:cNvSpPr>
          <p:nvPr>
            <p:ph idx="1"/>
          </p:nvPr>
        </p:nvSpPr>
        <p:spPr>
          <a:xfrm>
            <a:off x="0" y="1600200"/>
            <a:ext cx="9220200" cy="4648200"/>
          </a:xfrm>
        </p:spPr>
        <p:txBody>
          <a:bodyPr>
            <a:normAutofit fontScale="92500" lnSpcReduction="20000"/>
          </a:bodyPr>
          <a:lstStyle/>
          <a:p>
            <a:r>
              <a:rPr lang="en-US" dirty="0" smtClean="0"/>
              <a:t>What person, committee or process determines the order in which bills are heard by the floor?</a:t>
            </a:r>
          </a:p>
          <a:p>
            <a:pPr lvl="1"/>
            <a:r>
              <a:rPr lang="en-US" dirty="0" smtClean="0"/>
              <a:t>Susan Furlong (clerk): “Once bills are reported out of committee, they are placed on second or third reading, as appropriate, in numerical order in accordance with our house rules and custom and precedence.  A member may make a motion to place a bill in a different position on second or third reading or to put a bill on hold by moving it to the desk.”</a:t>
            </a:r>
          </a:p>
          <a:p>
            <a:pPr marL="457200" lvl="1" indent="0">
              <a:buNone/>
            </a:pPr>
            <a:endParaRPr lang="en-US" dirty="0"/>
          </a:p>
          <a:p>
            <a:pPr marL="0" indent="0">
              <a:buNone/>
            </a:pPr>
            <a:r>
              <a:rPr lang="en-US" dirty="0" smtClean="0">
                <a:solidFill>
                  <a:srgbClr val="00B050"/>
                </a:solidFill>
              </a:rPr>
              <a:t>Majority party does not have calendar gatekeeping rights.</a:t>
            </a:r>
          </a:p>
        </p:txBody>
      </p:sp>
    </p:spTree>
    <p:extLst>
      <p:ext uri="{BB962C8B-B14F-4D97-AF65-F5344CB8AC3E}">
        <p14:creationId xmlns:p14="http://schemas.microsoft.com/office/powerpoint/2010/main" val="354314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33" y="274638"/>
            <a:ext cx="8964967" cy="1143000"/>
          </a:xfrm>
        </p:spPr>
        <p:txBody>
          <a:bodyPr>
            <a:normAutofit fontScale="90000"/>
          </a:bodyPr>
          <a:lstStyle/>
          <a:p>
            <a:r>
              <a:rPr lang="en-US" dirty="0" smtClean="0"/>
              <a:t>Nevada Senate: </a:t>
            </a:r>
            <a:r>
              <a:rPr lang="en-US" dirty="0"/>
              <a:t>c</a:t>
            </a:r>
            <a:r>
              <a:rPr lang="en-US" dirty="0" smtClean="0"/>
              <a:t>ommittee gatekeeping</a:t>
            </a:r>
            <a:endParaRPr lang="en-US" dirty="0"/>
          </a:p>
        </p:txBody>
      </p:sp>
      <p:sp>
        <p:nvSpPr>
          <p:cNvPr id="3" name="Content Placeholder 2"/>
          <p:cNvSpPr>
            <a:spLocks noGrp="1"/>
          </p:cNvSpPr>
          <p:nvPr>
            <p:ph idx="1"/>
          </p:nvPr>
        </p:nvSpPr>
        <p:spPr>
          <a:xfrm>
            <a:off x="304800" y="1600200"/>
            <a:ext cx="8686800" cy="5257800"/>
          </a:xfrm>
        </p:spPr>
        <p:txBody>
          <a:bodyPr>
            <a:normAutofit fontScale="77500" lnSpcReduction="20000"/>
          </a:bodyPr>
          <a:lstStyle/>
          <a:p>
            <a:r>
              <a:rPr lang="en-US" dirty="0" smtClean="0"/>
              <a:t>Who determines the appointment of committee members and chairs?</a:t>
            </a:r>
          </a:p>
          <a:p>
            <a:pPr lvl="1"/>
            <a:r>
              <a:rPr lang="en-US" dirty="0" smtClean="0"/>
              <a:t>Sherry Rodriguez (Assistant Secretary): The Chair of each committee is chosen by the majority caucus (majority leader).  Standing committees are ALWAYS Chaired by a member of the majority party.  The members for each committee are assigned the same way, by the Majority Leader, except the Minority members are chosen and placed on each Standing Committee by the minority caucus (minority leader).”</a:t>
            </a:r>
          </a:p>
          <a:p>
            <a:pPr lvl="2"/>
            <a:r>
              <a:rPr lang="en-US" dirty="0" smtClean="0"/>
              <a:t>Note: Committee appointments based on proportional representation (NCSL).</a:t>
            </a:r>
          </a:p>
          <a:p>
            <a:r>
              <a:rPr lang="en-US" dirty="0" smtClean="0"/>
              <a:t>Can committees decline to hear bills?  Yes! (NCSL).</a:t>
            </a:r>
          </a:p>
          <a:p>
            <a:r>
              <a:rPr lang="en-US" dirty="0" smtClean="0"/>
              <a:t>Can committees can decline to report bills? Yes! (NCSL).</a:t>
            </a:r>
          </a:p>
          <a:p>
            <a:pPr marL="0" indent="0">
              <a:buNone/>
            </a:pPr>
            <a:endParaRPr lang="en-US" dirty="0"/>
          </a:p>
          <a:p>
            <a:pPr marL="0" indent="0">
              <a:buNone/>
            </a:pPr>
            <a:r>
              <a:rPr lang="en-US" dirty="0" smtClean="0">
                <a:solidFill>
                  <a:srgbClr val="FF0000"/>
                </a:solidFill>
              </a:rPr>
              <a:t>Majority party has committee gatekeeping rights.</a:t>
            </a:r>
          </a:p>
        </p:txBody>
      </p:sp>
    </p:spTree>
    <p:extLst>
      <p:ext uri="{BB962C8B-B14F-4D97-AF65-F5344CB8AC3E}">
        <p14:creationId xmlns:p14="http://schemas.microsoft.com/office/powerpoint/2010/main" val="148461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33" y="274638"/>
            <a:ext cx="8964967" cy="1143000"/>
          </a:xfrm>
        </p:spPr>
        <p:txBody>
          <a:bodyPr>
            <a:normAutofit fontScale="90000"/>
          </a:bodyPr>
          <a:lstStyle/>
          <a:p>
            <a:r>
              <a:rPr lang="en-US" dirty="0" smtClean="0"/>
              <a:t>Nevada Senate: calendar gatekeeping</a:t>
            </a:r>
            <a:endParaRPr lang="en-US" dirty="0"/>
          </a:p>
        </p:txBody>
      </p:sp>
      <p:sp>
        <p:nvSpPr>
          <p:cNvPr id="3" name="Content Placeholder 2"/>
          <p:cNvSpPr>
            <a:spLocks noGrp="1"/>
          </p:cNvSpPr>
          <p:nvPr>
            <p:ph idx="1"/>
          </p:nvPr>
        </p:nvSpPr>
        <p:spPr>
          <a:xfrm>
            <a:off x="0" y="1600200"/>
            <a:ext cx="9220200" cy="4648200"/>
          </a:xfrm>
        </p:spPr>
        <p:txBody>
          <a:bodyPr>
            <a:normAutofit fontScale="85000" lnSpcReduction="20000"/>
          </a:bodyPr>
          <a:lstStyle/>
          <a:p>
            <a:r>
              <a:rPr lang="en-US" dirty="0" smtClean="0"/>
              <a:t>What person, committee or process determines the order in which bills are heard by the floor?</a:t>
            </a:r>
          </a:p>
          <a:p>
            <a:pPr lvl="1"/>
            <a:r>
              <a:rPr lang="en-US" dirty="0" smtClean="0"/>
              <a:t>Sherry Rodriguez (Assistant Secretary): “After a bill has been passed out of a Standing Committee, the bill comes to the Senate Front Desk with the committee’s recommendation on the bill.  The bill is then placed on the Daily Agenda in numerical order placing Senate bills first and the Assembly bills following in their numerical order.  A Senator may stand during the floor session and request that any bill on the Daily Agenda be moved to another position if they give the purpose for their request such as possibly waiting for an amendment.”</a:t>
            </a:r>
          </a:p>
          <a:p>
            <a:pPr marL="457200" lvl="1" indent="0">
              <a:buNone/>
            </a:pPr>
            <a:endParaRPr lang="en-US" dirty="0"/>
          </a:p>
          <a:p>
            <a:pPr marL="0" indent="0">
              <a:buNone/>
            </a:pPr>
            <a:r>
              <a:rPr lang="en-US" dirty="0" smtClean="0">
                <a:solidFill>
                  <a:srgbClr val="00B050"/>
                </a:solidFill>
              </a:rPr>
              <a:t>Majority party does not have calendar gatekeeping rights.</a:t>
            </a:r>
          </a:p>
        </p:txBody>
      </p:sp>
    </p:spTree>
    <p:extLst>
      <p:ext uri="{BB962C8B-B14F-4D97-AF65-F5344CB8AC3E}">
        <p14:creationId xmlns:p14="http://schemas.microsoft.com/office/powerpoint/2010/main" val="33324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a:t>
            </a:r>
            <a:r>
              <a:rPr lang="en-US" dirty="0"/>
              <a:t>l</a:t>
            </a:r>
            <a:r>
              <a:rPr lang="en-US" dirty="0" smtClean="0"/>
              <a:t>egislative outcomes</a:t>
            </a:r>
            <a:endParaRPr lang="en-US" dirty="0"/>
          </a:p>
        </p:txBody>
      </p:sp>
      <p:sp>
        <p:nvSpPr>
          <p:cNvPr id="3" name="Content Placeholder 2"/>
          <p:cNvSpPr>
            <a:spLocks noGrp="1"/>
          </p:cNvSpPr>
          <p:nvPr>
            <p:ph idx="1"/>
          </p:nvPr>
        </p:nvSpPr>
        <p:spPr/>
        <p:txBody>
          <a:bodyPr>
            <a:normAutofit lnSpcReduction="10000"/>
          </a:bodyPr>
          <a:lstStyle/>
          <a:p>
            <a:r>
              <a:rPr lang="en-US" dirty="0" smtClean="0"/>
              <a:t>If the majority party has gatekeeping rights, no bill should come to a vote that the leadership opposes.</a:t>
            </a:r>
          </a:p>
          <a:p>
            <a:r>
              <a:rPr lang="en-US" dirty="0" smtClean="0"/>
              <a:t>What bills might the majority party oppose?</a:t>
            </a:r>
          </a:p>
          <a:p>
            <a:pPr lvl="1"/>
            <a:r>
              <a:rPr lang="en-US" dirty="0" smtClean="0"/>
              <a:t>Majority rolls: passing bills on which a majority of the majority party votes in opposition.</a:t>
            </a:r>
          </a:p>
          <a:p>
            <a:pPr lvl="1"/>
            <a:r>
              <a:rPr lang="en-US" dirty="0" smtClean="0"/>
              <a:t>Majority party rolls should be low/zero in chambers where the majority party has gatekeeping rights.</a:t>
            </a:r>
          </a:p>
        </p:txBody>
      </p:sp>
    </p:spTree>
    <p:extLst>
      <p:ext uri="{BB962C8B-B14F-4D97-AF65-F5344CB8AC3E}">
        <p14:creationId xmlns:p14="http://schemas.microsoft.com/office/powerpoint/2010/main" val="392380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Obama and gun </a:t>
            </a:r>
            <a:r>
              <a:rPr lang="en-US" dirty="0"/>
              <a:t>c</a:t>
            </a:r>
            <a:r>
              <a:rPr lang="en-US" dirty="0" smtClean="0"/>
              <a:t>ontrol</a:t>
            </a:r>
            <a:endParaRPr lang="en-US" dirty="0"/>
          </a:p>
        </p:txBody>
      </p:sp>
      <p:sp>
        <p:nvSpPr>
          <p:cNvPr id="3" name="Content Placeholder 2"/>
          <p:cNvSpPr>
            <a:spLocks noGrp="1"/>
          </p:cNvSpPr>
          <p:nvPr>
            <p:ph idx="1"/>
          </p:nvPr>
        </p:nvSpPr>
        <p:spPr>
          <a:xfrm>
            <a:off x="457200" y="1600200"/>
            <a:ext cx="8382000" cy="5410200"/>
          </a:xfrm>
        </p:spPr>
        <p:txBody>
          <a:bodyPr>
            <a:normAutofit fontScale="70000" lnSpcReduction="20000"/>
          </a:bodyPr>
          <a:lstStyle/>
          <a:p>
            <a:r>
              <a:rPr lang="en-US" dirty="0" smtClean="0"/>
              <a:t>Acceptance speech, 2008:  </a:t>
            </a:r>
          </a:p>
          <a:p>
            <a:pPr lvl="1"/>
            <a:r>
              <a:rPr lang="en-US" dirty="0" smtClean="0"/>
              <a:t>“Don’t tell me we can’t uphold the 2nd Amendment while keeping AK-47s out of the hands of criminals.”</a:t>
            </a:r>
          </a:p>
          <a:p>
            <a:r>
              <a:rPr lang="en-US" dirty="0" smtClean="0"/>
              <a:t>January 2011 (after </a:t>
            </a:r>
            <a:r>
              <a:rPr lang="en-US" dirty="0" err="1" smtClean="0"/>
              <a:t>Tuscon</a:t>
            </a:r>
            <a:r>
              <a:rPr lang="en-US" dirty="0" smtClean="0"/>
              <a:t> shooting): </a:t>
            </a:r>
          </a:p>
          <a:p>
            <a:pPr lvl="1"/>
            <a:r>
              <a:rPr lang="en-US" dirty="0" smtClean="0"/>
              <a:t>“That's why our focus right now should be on sound and effective steps that will actually keep those irresponsible, law-breaking few from getting their hands on a gun in the first place.”</a:t>
            </a:r>
          </a:p>
          <a:p>
            <a:r>
              <a:rPr lang="en-US" dirty="0" smtClean="0"/>
              <a:t>July 2012 (after Aurora shooting): </a:t>
            </a:r>
          </a:p>
          <a:p>
            <a:pPr lvl="1"/>
            <a:r>
              <a:rPr lang="en-US" dirty="0" smtClean="0"/>
              <a:t>“I…believe that a lot of gun owners would agree that AK-47s belong in the hands of soldiers, not in the hands of criminals. </a:t>
            </a:r>
          </a:p>
          <a:p>
            <a:r>
              <a:rPr lang="en-US" dirty="0" smtClean="0"/>
              <a:t>January 2013 (after Newton shooting): </a:t>
            </a:r>
          </a:p>
          <a:p>
            <a:pPr lvl="1"/>
            <a:r>
              <a:rPr lang="en-US" dirty="0" smtClean="0"/>
              <a:t>“in the coming weeks I’ll use whatever power this office holds” in an effort “aimed at preventing more tragedies like this.” </a:t>
            </a:r>
          </a:p>
          <a:p>
            <a:r>
              <a:rPr lang="en-US" dirty="0" smtClean="0"/>
              <a:t>September 2013 (after Naval Yard shooting):</a:t>
            </a:r>
          </a:p>
          <a:p>
            <a:pPr lvl="1"/>
            <a:r>
              <a:rPr lang="en-US" dirty="0" smtClean="0"/>
              <a:t>“No other advanced nation endures this kind of violence — none…And there is nothing inevitable about it. It comes about because of decisions we make or fail to make. And it falls upon us to make it different.”</a:t>
            </a:r>
          </a:p>
        </p:txBody>
      </p:sp>
    </p:spTree>
    <p:extLst>
      <p:ext uri="{BB962C8B-B14F-4D97-AF65-F5344CB8AC3E}">
        <p14:creationId xmlns:p14="http://schemas.microsoft.com/office/powerpoint/2010/main" val="406321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a:t>i</a:t>
            </a:r>
            <a:r>
              <a:rPr lang="en-US" dirty="0" smtClean="0"/>
              <a:t>mmigration reform</a:t>
            </a:r>
            <a:endParaRPr lang="en-US" dirty="0"/>
          </a:p>
        </p:txBody>
      </p:sp>
      <p:sp>
        <p:nvSpPr>
          <p:cNvPr id="3" name="Content Placeholder 2"/>
          <p:cNvSpPr>
            <a:spLocks noGrp="1"/>
          </p:cNvSpPr>
          <p:nvPr>
            <p:ph idx="1"/>
          </p:nvPr>
        </p:nvSpPr>
        <p:spPr/>
        <p:txBody>
          <a:bodyPr>
            <a:normAutofit lnSpcReduction="10000"/>
          </a:bodyPr>
          <a:lstStyle/>
          <a:p>
            <a:r>
              <a:rPr lang="en-US" dirty="0" smtClean="0"/>
              <a:t>Stuck in committee.</a:t>
            </a:r>
          </a:p>
          <a:p>
            <a:r>
              <a:rPr lang="en-US" dirty="0" smtClean="0"/>
              <a:t>Boehner invoked the Hastert Rule: “I don’t see any way of bringing an immigration reform bill to the floor that doesn’t have the majority support of Republicans.”</a:t>
            </a:r>
          </a:p>
          <a:p>
            <a:r>
              <a:rPr lang="en-US" dirty="0" smtClean="0"/>
              <a:t>In other words, he will not allow a vote on a bill that would result in a roll (i.e., pass against the wishes of a majority of the majority party).</a:t>
            </a:r>
            <a:endParaRPr lang="en-US" dirty="0"/>
          </a:p>
        </p:txBody>
      </p:sp>
    </p:spTree>
    <p:extLst>
      <p:ext uri="{BB962C8B-B14F-4D97-AF65-F5344CB8AC3E}">
        <p14:creationId xmlns:p14="http://schemas.microsoft.com/office/powerpoint/2010/main" val="1888611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2854"/>
            <a:ext cx="8077200" cy="6076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91164" y="6061019"/>
            <a:ext cx="7462236" cy="646331"/>
          </a:xfrm>
          <a:prstGeom prst="rect">
            <a:avLst/>
          </a:prstGeom>
          <a:noFill/>
        </p:spPr>
        <p:txBody>
          <a:bodyPr wrap="none" rtlCol="0">
            <a:spAutoFit/>
          </a:bodyPr>
          <a:lstStyle/>
          <a:p>
            <a:r>
              <a:rPr lang="en-US" dirty="0" smtClean="0"/>
              <a:t>Source: Cox, Gary W. and Mathew D. </a:t>
            </a:r>
            <a:r>
              <a:rPr lang="en-US" dirty="0" err="1" smtClean="0"/>
              <a:t>McCubbins</a:t>
            </a:r>
            <a:r>
              <a:rPr lang="en-US" dirty="0" smtClean="0"/>
              <a:t>.  2005.  </a:t>
            </a:r>
            <a:r>
              <a:rPr lang="en-US" i="1" dirty="0" smtClean="0"/>
              <a:t>Setting the Agenda</a:t>
            </a:r>
            <a:r>
              <a:rPr lang="en-US" dirty="0" smtClean="0"/>
              <a:t>.  </a:t>
            </a:r>
          </a:p>
          <a:p>
            <a:r>
              <a:rPr lang="en-US" dirty="0" smtClean="0"/>
              <a:t>New York: Cambridge University Press.</a:t>
            </a:r>
            <a:endParaRPr lang="en-US" dirty="0"/>
          </a:p>
        </p:txBody>
      </p:sp>
    </p:spTree>
    <p:extLst>
      <p:ext uri="{BB962C8B-B14F-4D97-AF65-F5344CB8AC3E}">
        <p14:creationId xmlns:p14="http://schemas.microsoft.com/office/powerpoint/2010/main" val="3567372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40311" y="-63063"/>
            <a:ext cx="9677400" cy="7082341"/>
          </a:xfrm>
          <a:prstGeom prst="rect">
            <a:avLst/>
          </a:prstGeom>
          <a:noFill/>
          <a:ln w="9525">
            <a:noFill/>
            <a:miter lim="800000"/>
            <a:headEnd/>
            <a:tailEnd/>
          </a:ln>
          <a:effectLst/>
        </p:spPr>
      </p:pic>
      <p:cxnSp>
        <p:nvCxnSpPr>
          <p:cNvPr id="10" name="Straight Arrow Connector 9"/>
          <p:cNvCxnSpPr/>
          <p:nvPr/>
        </p:nvCxnSpPr>
        <p:spPr>
          <a:xfrm>
            <a:off x="1828800" y="5486400"/>
            <a:ext cx="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276600" y="5181600"/>
            <a:ext cx="0" cy="533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90600" y="4699337"/>
            <a:ext cx="1416670" cy="1015663"/>
          </a:xfrm>
          <a:prstGeom prst="rect">
            <a:avLst/>
          </a:prstGeom>
          <a:noFill/>
        </p:spPr>
        <p:txBody>
          <a:bodyPr wrap="none" rtlCol="0">
            <a:spAutoFit/>
          </a:bodyPr>
          <a:lstStyle/>
          <a:p>
            <a:pPr algn="ctr"/>
            <a:r>
              <a:rPr lang="en-US" sz="1200" dirty="0" smtClean="0">
                <a:solidFill>
                  <a:srgbClr val="FF0000"/>
                </a:solidFill>
              </a:rPr>
              <a:t>NV Senate</a:t>
            </a:r>
          </a:p>
          <a:p>
            <a:r>
              <a:rPr lang="en-US" sz="1200" dirty="0" smtClean="0">
                <a:solidFill>
                  <a:srgbClr val="FF0000"/>
                </a:solidFill>
              </a:rPr>
              <a:t>Total votes: 129</a:t>
            </a:r>
          </a:p>
          <a:p>
            <a:r>
              <a:rPr lang="en-US" sz="1200" dirty="0" smtClean="0">
                <a:solidFill>
                  <a:srgbClr val="FF0000"/>
                </a:solidFill>
              </a:rPr>
              <a:t>Majority rolls: 1</a:t>
            </a:r>
          </a:p>
          <a:p>
            <a:r>
              <a:rPr lang="en-US" sz="1200" dirty="0" smtClean="0">
                <a:solidFill>
                  <a:srgbClr val="FF0000"/>
                </a:solidFill>
              </a:rPr>
              <a:t>Maj. roll rate: 0.008</a:t>
            </a:r>
          </a:p>
          <a:p>
            <a:endParaRPr lang="en-US" sz="1200" dirty="0">
              <a:solidFill>
                <a:srgbClr val="FF0000"/>
              </a:solidFill>
            </a:endParaRPr>
          </a:p>
        </p:txBody>
      </p:sp>
      <p:sp>
        <p:nvSpPr>
          <p:cNvPr id="14" name="TextBox 13"/>
          <p:cNvSpPr txBox="1"/>
          <p:nvPr/>
        </p:nvSpPr>
        <p:spPr>
          <a:xfrm>
            <a:off x="2545730" y="4394537"/>
            <a:ext cx="1416670" cy="1015663"/>
          </a:xfrm>
          <a:prstGeom prst="rect">
            <a:avLst/>
          </a:prstGeom>
          <a:noFill/>
        </p:spPr>
        <p:txBody>
          <a:bodyPr wrap="none" rtlCol="0">
            <a:spAutoFit/>
          </a:bodyPr>
          <a:lstStyle/>
          <a:p>
            <a:pPr algn="ctr"/>
            <a:r>
              <a:rPr lang="en-US" sz="1200" dirty="0" smtClean="0">
                <a:solidFill>
                  <a:srgbClr val="FF0000"/>
                </a:solidFill>
              </a:rPr>
              <a:t>NV House</a:t>
            </a:r>
          </a:p>
          <a:p>
            <a:r>
              <a:rPr lang="en-US" sz="1200" dirty="0" smtClean="0">
                <a:solidFill>
                  <a:srgbClr val="FF0000"/>
                </a:solidFill>
              </a:rPr>
              <a:t>Total votes: 138</a:t>
            </a:r>
          </a:p>
          <a:p>
            <a:r>
              <a:rPr lang="en-US" sz="1200" dirty="0" smtClean="0">
                <a:solidFill>
                  <a:srgbClr val="FF0000"/>
                </a:solidFill>
              </a:rPr>
              <a:t>Majority rolls: 3</a:t>
            </a:r>
          </a:p>
          <a:p>
            <a:r>
              <a:rPr lang="en-US" sz="1200" dirty="0" smtClean="0">
                <a:solidFill>
                  <a:srgbClr val="FF0000"/>
                </a:solidFill>
              </a:rPr>
              <a:t>Maj. roll rate: 0.023</a:t>
            </a:r>
          </a:p>
          <a:p>
            <a:endParaRPr lang="en-US" sz="1200" dirty="0">
              <a:solidFill>
                <a:srgbClr val="FF0000"/>
              </a:solidFill>
            </a:endParaRPr>
          </a:p>
        </p:txBody>
      </p:sp>
    </p:spTree>
    <p:extLst>
      <p:ext uri="{BB962C8B-B14F-4D97-AF65-F5344CB8AC3E}">
        <p14:creationId xmlns:p14="http://schemas.microsoft.com/office/powerpoint/2010/main" val="64934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 of committee gatekeeping rights on majority roll rates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22730014"/>
              </p:ext>
            </p:extLst>
          </p:nvPr>
        </p:nvGraphicFramePr>
        <p:xfrm>
          <a:off x="990601" y="2133600"/>
          <a:ext cx="7010400" cy="1010920"/>
        </p:xfrm>
        <a:graphic>
          <a:graphicData uri="http://schemas.openxmlformats.org/drawingml/2006/table">
            <a:tbl>
              <a:tblPr firstRow="1" bandRow="1">
                <a:tableStyleId>{2D5ABB26-0587-4C30-8999-92F81FD0307C}</a:tableStyleId>
              </a:tblPr>
              <a:tblGrid>
                <a:gridCol w="2486140"/>
                <a:gridCol w="888694"/>
                <a:gridCol w="888694"/>
                <a:gridCol w="2746872"/>
              </a:tblGrid>
              <a:tr h="370840">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No</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Effect</a:t>
                      </a:r>
                      <a:r>
                        <a:rPr lang="en-US" baseline="0" dirty="0" smtClean="0"/>
                        <a:t> of gatekeeping right</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Non-hearing right</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7.7%</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5.4%</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2.3</a:t>
                      </a:r>
                      <a:r>
                        <a:rPr lang="en-US" baseline="0" dirty="0" smtClean="0"/>
                        <a:t> percentage points</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214182"/>
              </p:ext>
            </p:extLst>
          </p:nvPr>
        </p:nvGraphicFramePr>
        <p:xfrm>
          <a:off x="990600" y="3210560"/>
          <a:ext cx="7010400" cy="370840"/>
        </p:xfrm>
        <a:graphic>
          <a:graphicData uri="http://schemas.openxmlformats.org/drawingml/2006/table">
            <a:tbl>
              <a:tblPr firstRow="1" bandRow="1">
                <a:tableStyleId>{2D5ABB26-0587-4C30-8999-92F81FD0307C}</a:tableStyleId>
              </a:tblPr>
              <a:tblGrid>
                <a:gridCol w="2486140"/>
                <a:gridCol w="888694"/>
                <a:gridCol w="888694"/>
                <a:gridCol w="2746872"/>
              </a:tblGrid>
              <a:tr h="370840">
                <a:tc>
                  <a:txBody>
                    <a:bodyPr/>
                    <a:lstStyle/>
                    <a:p>
                      <a:r>
                        <a:rPr lang="en-US" dirty="0" smtClean="0"/>
                        <a:t>Non-reporting right</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7.7%</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5.6%</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2.1</a:t>
                      </a:r>
                      <a:r>
                        <a:rPr lang="en-US" baseline="0" dirty="0" smtClean="0"/>
                        <a:t> percentage points</a:t>
                      </a:r>
                      <a:endParaRPr lang="en-US" dirty="0"/>
                    </a:p>
                  </a:txBody>
                  <a:tcPr>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30575905"/>
              </p:ext>
            </p:extLst>
          </p:nvPr>
        </p:nvGraphicFramePr>
        <p:xfrm>
          <a:off x="990600" y="3581400"/>
          <a:ext cx="7010400" cy="640080"/>
        </p:xfrm>
        <a:graphic>
          <a:graphicData uri="http://schemas.openxmlformats.org/drawingml/2006/table">
            <a:tbl>
              <a:tblPr firstRow="1" bandRow="1">
                <a:tableStyleId>{2D5ABB26-0587-4C30-8999-92F81FD0307C}</a:tableStyleId>
              </a:tblPr>
              <a:tblGrid>
                <a:gridCol w="2486140"/>
                <a:gridCol w="888694"/>
                <a:gridCol w="888694"/>
                <a:gridCol w="2746872"/>
              </a:tblGrid>
              <a:tr h="370840">
                <a:tc>
                  <a:txBody>
                    <a:bodyPr/>
                    <a:lstStyle/>
                    <a:p>
                      <a:r>
                        <a:rPr lang="en-US" dirty="0" smtClean="0"/>
                        <a:t>Committee</a:t>
                      </a:r>
                      <a:r>
                        <a:rPr lang="en-US" baseline="0" dirty="0" smtClean="0"/>
                        <a:t> gatekeeping</a:t>
                      </a:r>
                      <a:r>
                        <a:rPr lang="en-US" dirty="0" smtClean="0"/>
                        <a:t> right</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7.7%</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5.4%</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2.3</a:t>
                      </a:r>
                      <a:r>
                        <a:rPr lang="en-US" baseline="0" dirty="0" smtClean="0"/>
                        <a:t> percentage points</a:t>
                      </a:r>
                      <a:endParaRPr lang="en-US" dirty="0"/>
                    </a:p>
                  </a:txBody>
                  <a:tcPr>
                    <a:lnB w="12700" cap="flat" cmpd="sng" algn="ctr">
                      <a:solidFill>
                        <a:schemeClr val="tx1"/>
                      </a:solidFill>
                      <a:prstDash val="solid"/>
                      <a:round/>
                      <a:headEnd type="none" w="med" len="med"/>
                      <a:tailEnd type="none" w="med" len="med"/>
                    </a:lnB>
                  </a:tcPr>
                </a:tc>
              </a:tr>
            </a:tbl>
          </a:graphicData>
        </a:graphic>
      </p:graphicFrame>
      <p:sp>
        <p:nvSpPr>
          <p:cNvPr id="9" name="TextBox 8"/>
          <p:cNvSpPr txBox="1"/>
          <p:nvPr/>
        </p:nvSpPr>
        <p:spPr>
          <a:xfrm>
            <a:off x="990600" y="5029200"/>
            <a:ext cx="7010399" cy="830997"/>
          </a:xfrm>
          <a:prstGeom prst="rect">
            <a:avLst/>
          </a:prstGeom>
          <a:noFill/>
        </p:spPr>
        <p:txBody>
          <a:bodyPr wrap="square" rtlCol="0">
            <a:spAutoFit/>
          </a:bodyPr>
          <a:lstStyle/>
          <a:p>
            <a:pPr algn="ctr"/>
            <a:r>
              <a:rPr lang="en-US" sz="2400" dirty="0" smtClean="0"/>
              <a:t>Majority roll rates are lower in chambers where the majority party has committee gatekeeping rights.</a:t>
            </a:r>
            <a:endParaRPr lang="en-US" sz="2400" dirty="0"/>
          </a:p>
        </p:txBody>
      </p:sp>
    </p:spTree>
    <p:extLst>
      <p:ext uri="{BB962C8B-B14F-4D97-AF65-F5344CB8AC3E}">
        <p14:creationId xmlns:p14="http://schemas.microsoft.com/office/powerpoint/2010/main" val="354138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 of calendar gatekeeping rights on majority roll rates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83181576"/>
              </p:ext>
            </p:extLst>
          </p:nvPr>
        </p:nvGraphicFramePr>
        <p:xfrm>
          <a:off x="990601" y="2133600"/>
          <a:ext cx="7010400" cy="1554479"/>
        </p:xfrm>
        <a:graphic>
          <a:graphicData uri="http://schemas.openxmlformats.org/drawingml/2006/table">
            <a:tbl>
              <a:tblPr firstRow="1" bandRow="1">
                <a:tableStyleId>{2D5ABB26-0587-4C30-8999-92F81FD0307C}</a:tableStyleId>
              </a:tblPr>
              <a:tblGrid>
                <a:gridCol w="2486140"/>
                <a:gridCol w="888694"/>
                <a:gridCol w="888694"/>
                <a:gridCol w="2746872"/>
              </a:tblGrid>
              <a:tr h="370840">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No</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Yes</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Effect</a:t>
                      </a:r>
                      <a:r>
                        <a:rPr lang="en-US" baseline="0" dirty="0" smtClean="0"/>
                        <a:t> of gatekeeping right</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Majority leaders</a:t>
                      </a:r>
                      <a:r>
                        <a:rPr lang="en-US" baseline="0" dirty="0" smtClean="0"/>
                        <a:t> has calendar gatekeeping right</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6.1%</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0.0%</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aseline="0" dirty="0" smtClean="0"/>
                        <a:t>0 percentage points</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97951711"/>
              </p:ext>
            </p:extLst>
          </p:nvPr>
        </p:nvGraphicFramePr>
        <p:xfrm>
          <a:off x="990601" y="3764280"/>
          <a:ext cx="7010400" cy="1188720"/>
        </p:xfrm>
        <a:graphic>
          <a:graphicData uri="http://schemas.openxmlformats.org/drawingml/2006/table">
            <a:tbl>
              <a:tblPr firstRow="1" bandRow="1">
                <a:tableStyleId>{2D5ABB26-0587-4C30-8999-92F81FD0307C}</a:tableStyleId>
              </a:tblPr>
              <a:tblGrid>
                <a:gridCol w="2486140"/>
                <a:gridCol w="888694"/>
                <a:gridCol w="888694"/>
                <a:gridCol w="2746872"/>
              </a:tblGrid>
              <a:tr h="370840">
                <a:tc>
                  <a:txBody>
                    <a:bodyPr/>
                    <a:lstStyle/>
                    <a:p>
                      <a:r>
                        <a:rPr lang="en-US" dirty="0" smtClean="0"/>
                        <a:t>Majority</a:t>
                      </a:r>
                      <a:r>
                        <a:rPr lang="en-US" baseline="0" dirty="0" smtClean="0"/>
                        <a:t> appointed committee has calendar gatekeeping right</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6.5%</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4.3%</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2.2</a:t>
                      </a:r>
                      <a:r>
                        <a:rPr lang="en-US" baseline="0" dirty="0" smtClean="0"/>
                        <a:t> percentage points</a:t>
                      </a:r>
                      <a:endParaRPr lang="en-US" dirty="0"/>
                    </a:p>
                  </a:txBody>
                  <a:tcPr>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25131587"/>
              </p:ext>
            </p:extLst>
          </p:nvPr>
        </p:nvGraphicFramePr>
        <p:xfrm>
          <a:off x="990600" y="4922520"/>
          <a:ext cx="7010400" cy="640080"/>
        </p:xfrm>
        <a:graphic>
          <a:graphicData uri="http://schemas.openxmlformats.org/drawingml/2006/table">
            <a:tbl>
              <a:tblPr firstRow="1" bandRow="1">
                <a:tableStyleId>{2D5ABB26-0587-4C30-8999-92F81FD0307C}</a:tableStyleId>
              </a:tblPr>
              <a:tblGrid>
                <a:gridCol w="2486140"/>
                <a:gridCol w="888694"/>
                <a:gridCol w="888694"/>
                <a:gridCol w="2746872"/>
              </a:tblGrid>
              <a:tr h="370840">
                <a:tc>
                  <a:txBody>
                    <a:bodyPr/>
                    <a:lstStyle/>
                    <a:p>
                      <a:r>
                        <a:rPr lang="en-US" dirty="0" smtClean="0"/>
                        <a:t>Calendar</a:t>
                      </a:r>
                      <a:r>
                        <a:rPr lang="en-US" baseline="0" dirty="0" smtClean="0"/>
                        <a:t> gatekeeping</a:t>
                      </a:r>
                      <a:r>
                        <a:rPr lang="en-US" dirty="0" smtClean="0"/>
                        <a:t> right</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7.0%</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smtClean="0"/>
                        <a:t>5.6%</a:t>
                      </a:r>
                      <a:endParaRPr lang="en-US" dirty="0"/>
                    </a:p>
                  </a:txBody>
                  <a:tcPr>
                    <a:lnB w="12700" cap="flat" cmpd="sng" algn="ctr">
                      <a:solidFill>
                        <a:schemeClr val="tx1"/>
                      </a:solidFill>
                      <a:prstDash val="solid"/>
                      <a:round/>
                      <a:headEnd type="none" w="med" len="med"/>
                      <a:tailEnd type="none" w="med" len="med"/>
                    </a:lnB>
                  </a:tcPr>
                </a:tc>
                <a:tc>
                  <a:txBody>
                    <a:bodyPr/>
                    <a:lstStyle/>
                    <a:p>
                      <a:r>
                        <a:rPr lang="en-US" baseline="0" dirty="0" smtClean="0"/>
                        <a:t>1.4 percentage points</a:t>
                      </a:r>
                      <a:endParaRPr lang="en-US" dirty="0"/>
                    </a:p>
                  </a:txBody>
                  <a:tcPr>
                    <a:lnB w="12700" cap="flat" cmpd="sng" algn="ctr">
                      <a:solidFill>
                        <a:schemeClr val="tx1"/>
                      </a:solidFill>
                      <a:prstDash val="solid"/>
                      <a:round/>
                      <a:headEnd type="none" w="med" len="med"/>
                      <a:tailEnd type="none" w="med" len="med"/>
                    </a:lnB>
                  </a:tcPr>
                </a:tc>
              </a:tr>
            </a:tbl>
          </a:graphicData>
        </a:graphic>
      </p:graphicFrame>
      <p:sp>
        <p:nvSpPr>
          <p:cNvPr id="9" name="TextBox 8"/>
          <p:cNvSpPr txBox="1"/>
          <p:nvPr/>
        </p:nvSpPr>
        <p:spPr>
          <a:xfrm>
            <a:off x="990600" y="5410200"/>
            <a:ext cx="7010399" cy="1200328"/>
          </a:xfrm>
          <a:prstGeom prst="rect">
            <a:avLst/>
          </a:prstGeom>
          <a:noFill/>
        </p:spPr>
        <p:txBody>
          <a:bodyPr wrap="square" rtlCol="0">
            <a:spAutoFit/>
          </a:bodyPr>
          <a:lstStyle/>
          <a:p>
            <a:pPr algn="ctr"/>
            <a:endParaRPr lang="en-US" sz="2400" dirty="0" smtClean="0"/>
          </a:p>
          <a:p>
            <a:pPr algn="ctr"/>
            <a:r>
              <a:rPr lang="en-US" sz="2400" dirty="0" smtClean="0"/>
              <a:t>Majority roll rates are lower in chambers where the majority party has calendar gatekeeping rights.</a:t>
            </a:r>
            <a:endParaRPr lang="en-US" sz="2400" dirty="0"/>
          </a:p>
        </p:txBody>
      </p:sp>
    </p:spTree>
    <p:extLst>
      <p:ext uri="{BB962C8B-B14F-4D97-AF65-F5344CB8AC3E}">
        <p14:creationId xmlns:p14="http://schemas.microsoft.com/office/powerpoint/2010/main" val="371325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73162"/>
          </a:xfrm>
        </p:spPr>
        <p:txBody>
          <a:bodyPr>
            <a:normAutofit fontScale="90000"/>
          </a:bodyPr>
          <a:lstStyle/>
          <a:p>
            <a:r>
              <a:rPr lang="en-US" dirty="0" smtClean="0"/>
              <a:t>Rule configurations and majority rolls</a:t>
            </a:r>
            <a:endParaRPr lang="en-US" dirty="0"/>
          </a:p>
        </p:txBody>
      </p:sp>
      <p:sp>
        <p:nvSpPr>
          <p:cNvPr id="9" name="TextBox 8"/>
          <p:cNvSpPr txBox="1"/>
          <p:nvPr/>
        </p:nvSpPr>
        <p:spPr>
          <a:xfrm>
            <a:off x="990600" y="5029200"/>
            <a:ext cx="7010399" cy="830997"/>
          </a:xfrm>
          <a:prstGeom prst="rect">
            <a:avLst/>
          </a:prstGeom>
          <a:noFill/>
        </p:spPr>
        <p:txBody>
          <a:bodyPr wrap="square" rtlCol="0">
            <a:spAutoFit/>
          </a:bodyPr>
          <a:lstStyle/>
          <a:p>
            <a:pPr algn="ctr"/>
            <a:r>
              <a:rPr lang="en-US" sz="2400" dirty="0" smtClean="0"/>
              <a:t>Majority roll rates are lower in chambers with majority party gatekeeping rights.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557813"/>
              </p:ext>
            </p:extLst>
          </p:nvPr>
        </p:nvGraphicFramePr>
        <p:xfrm>
          <a:off x="1295400" y="1752600"/>
          <a:ext cx="5943600" cy="1010920"/>
        </p:xfrm>
        <a:graphic>
          <a:graphicData uri="http://schemas.openxmlformats.org/drawingml/2006/table">
            <a:tbl>
              <a:tblPr firstRow="1" bandRow="1">
                <a:tableStyleId>{5940675A-B579-460E-94D1-54222C63F5DA}</a:tableStyleId>
              </a:tblPr>
              <a:tblGrid>
                <a:gridCol w="4114800"/>
                <a:gridCol w="1828800"/>
              </a:tblGrid>
              <a:tr h="370840">
                <a:tc>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Majority roll rate</a:t>
                      </a:r>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Neither</a:t>
                      </a:r>
                      <a:r>
                        <a:rPr lang="en-US" baseline="0" dirty="0" smtClean="0"/>
                        <a:t> committee gatekeeping nor calendar gatekeeping</a:t>
                      </a:r>
                      <a:endParaRPr lang="en-US" dirty="0" smtClean="0"/>
                    </a:p>
                  </a:txBody>
                  <a:tcPr>
                    <a:lnL w="12700" cmpd="sng">
                      <a:noFill/>
                    </a:lnL>
                    <a:lnR w="12700" cmpd="sng">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8.4%</a:t>
                      </a:r>
                      <a:endParaRPr lang="en-US" dirty="0"/>
                    </a:p>
                  </a:txBody>
                  <a:tcPr>
                    <a:lnL w="12700" cmpd="sng">
                      <a:noFill/>
                    </a:lnL>
                    <a:lnR w="12700" cmpd="sng">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57474334"/>
              </p:ext>
            </p:extLst>
          </p:nvPr>
        </p:nvGraphicFramePr>
        <p:xfrm>
          <a:off x="1295400" y="2819400"/>
          <a:ext cx="5943600" cy="640080"/>
        </p:xfrm>
        <a:graphic>
          <a:graphicData uri="http://schemas.openxmlformats.org/drawingml/2006/table">
            <a:tbl>
              <a:tblPr firstRow="1" bandRow="1">
                <a:tableStyleId>{5940675A-B579-460E-94D1-54222C63F5DA}</a:tableStyleId>
              </a:tblPr>
              <a:tblGrid>
                <a:gridCol w="4114800"/>
                <a:gridCol w="1828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Committee</a:t>
                      </a:r>
                      <a:r>
                        <a:rPr lang="en-US" baseline="0" dirty="0" smtClean="0"/>
                        <a:t> gatekeeping but no calendar gatekeeping</a:t>
                      </a:r>
                      <a:endParaRPr lang="en-US" dirty="0" smtClean="0"/>
                    </a:p>
                  </a:txBody>
                  <a:tcPr>
                    <a:lnL w="12700" cmpd="sng">
                      <a:noFill/>
                    </a:lnL>
                    <a:lnR w="12700" cmpd="sng">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6.5%</a:t>
                      </a:r>
                      <a:endParaRPr lang="en-US" dirty="0"/>
                    </a:p>
                  </a:txBody>
                  <a:tcPr>
                    <a:lnL w="12700" cmpd="sng">
                      <a:noFill/>
                    </a:lnL>
                    <a:lnR w="12700" cmpd="sng">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814033258"/>
              </p:ext>
            </p:extLst>
          </p:nvPr>
        </p:nvGraphicFramePr>
        <p:xfrm>
          <a:off x="1295400" y="3550920"/>
          <a:ext cx="5943600" cy="640080"/>
        </p:xfrm>
        <a:graphic>
          <a:graphicData uri="http://schemas.openxmlformats.org/drawingml/2006/table">
            <a:tbl>
              <a:tblPr firstRow="1" bandRow="1">
                <a:tableStyleId>{2D5ABB26-0587-4C30-8999-92F81FD0307C}</a:tableStyleId>
              </a:tblPr>
              <a:tblGrid>
                <a:gridCol w="4114800"/>
                <a:gridCol w="1828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Calendar </a:t>
                      </a:r>
                      <a:r>
                        <a:rPr lang="en-US" baseline="0" dirty="0" smtClean="0"/>
                        <a:t>gatekeeping but no calendar gatekeeping</a:t>
                      </a:r>
                      <a:endParaRPr lang="en-US" dirty="0" smtClean="0"/>
                    </a:p>
                  </a:txBody>
                  <a:tcPr>
                    <a:lnB w="12700" cap="flat" cmpd="sng" algn="ctr">
                      <a:solidFill>
                        <a:scrgbClr r="0" g="0" b="0"/>
                      </a:solidFill>
                      <a:prstDash val="solid"/>
                      <a:round/>
                      <a:headEnd type="none" w="med" len="med"/>
                      <a:tailEnd type="none" w="med" len="med"/>
                    </a:lnB>
                  </a:tcPr>
                </a:tc>
                <a:tc>
                  <a:txBody>
                    <a:bodyPr/>
                    <a:lstStyle/>
                    <a:p>
                      <a:r>
                        <a:rPr lang="en-US" dirty="0" smtClean="0"/>
                        <a:t>7.5%</a:t>
                      </a:r>
                      <a:endParaRPr lang="en-US" dirty="0"/>
                    </a:p>
                  </a:txBody>
                  <a:tcPr>
                    <a:lnB w="12700" cap="flat" cmpd="sng" algn="ctr">
                      <a:solidFill>
                        <a:scrgbClr r="0" g="0" b="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991027778"/>
              </p:ext>
            </p:extLst>
          </p:nvPr>
        </p:nvGraphicFramePr>
        <p:xfrm>
          <a:off x="1295400" y="4267200"/>
          <a:ext cx="5943600" cy="640080"/>
        </p:xfrm>
        <a:graphic>
          <a:graphicData uri="http://schemas.openxmlformats.org/drawingml/2006/table">
            <a:tbl>
              <a:tblPr firstRow="1" bandRow="1">
                <a:tableStyleId>{2D5ABB26-0587-4C30-8999-92F81FD0307C}</a:tableStyleId>
              </a:tblPr>
              <a:tblGrid>
                <a:gridCol w="4114800"/>
                <a:gridCol w="1828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Both</a:t>
                      </a:r>
                      <a:r>
                        <a:rPr lang="en-US" baseline="0" dirty="0" smtClean="0"/>
                        <a:t> c</a:t>
                      </a:r>
                      <a:r>
                        <a:rPr lang="en-US" dirty="0" smtClean="0"/>
                        <a:t>ommittee</a:t>
                      </a:r>
                      <a:r>
                        <a:rPr lang="en-US" baseline="0" dirty="0" smtClean="0"/>
                        <a:t> gatekeeping and calendar gatekeeping</a:t>
                      </a:r>
                      <a:endParaRPr lang="en-US" dirty="0" smtClean="0"/>
                    </a:p>
                  </a:txBody>
                  <a:tcPr>
                    <a:lnB w="12700" cap="flat" cmpd="sng" algn="ctr">
                      <a:solidFill>
                        <a:schemeClr val="tx1"/>
                      </a:solidFill>
                      <a:prstDash val="solid"/>
                      <a:round/>
                      <a:headEnd type="none" w="med" len="med"/>
                      <a:tailEnd type="none" w="med" len="med"/>
                    </a:lnB>
                  </a:tcPr>
                </a:tc>
                <a:tc>
                  <a:txBody>
                    <a:bodyPr/>
                    <a:lstStyle/>
                    <a:p>
                      <a:r>
                        <a:rPr lang="en-US" dirty="0" smtClean="0"/>
                        <a:t>5.3%</a:t>
                      </a:r>
                      <a:endParaRPr lang="en-US" dirty="0"/>
                    </a:p>
                  </a:txBody>
                  <a:tcP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7702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538" y="122238"/>
            <a:ext cx="8229600" cy="1143000"/>
          </a:xfrm>
        </p:spPr>
        <p:txBody>
          <a:bodyPr/>
          <a:lstStyle/>
          <a:p>
            <a:r>
              <a:rPr lang="en-US" dirty="0" smtClean="0"/>
              <a:t>Example: Colorado House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4744528"/>
              </p:ext>
            </p:extLst>
          </p:nvPr>
        </p:nvGraphicFramePr>
        <p:xfrm>
          <a:off x="1219200" y="1219200"/>
          <a:ext cx="6689351" cy="1289509"/>
        </p:xfrm>
        <a:graphic>
          <a:graphicData uri="http://schemas.openxmlformats.org/drawingml/2006/table">
            <a:tbl>
              <a:tblPr firstRow="1" bandRow="1">
                <a:tableStyleId>{2D5ABB26-0587-4C30-8999-92F81FD0307C}</a:tableStyleId>
              </a:tblPr>
              <a:tblGrid>
                <a:gridCol w="1609981"/>
                <a:gridCol w="1723358"/>
                <a:gridCol w="1576987"/>
                <a:gridCol w="1779025"/>
              </a:tblGrid>
              <a:tr h="839172">
                <a:tc>
                  <a:txBody>
                    <a:bodyPr/>
                    <a:lstStyle/>
                    <a:p>
                      <a:pPr algn="r"/>
                      <a:r>
                        <a:rPr lang="en-US" dirty="0" smtClean="0"/>
                        <a:t>Committee </a:t>
                      </a:r>
                      <a:r>
                        <a:rPr lang="en-US" dirty="0" err="1" smtClean="0"/>
                        <a:t>Gatekeeping</a:t>
                      </a:r>
                      <a:endParaRPr lang="en-US"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Calendar </a:t>
                      </a:r>
                      <a:r>
                        <a:rPr lang="en-US" dirty="0" err="1" smtClean="0"/>
                        <a:t>Gatekeeping</a:t>
                      </a:r>
                      <a:endParaRPr lang="en-US" dirty="0"/>
                    </a:p>
                  </a:txBody>
                  <a:tcPr>
                    <a:lnL>
                      <a:noFill/>
                    </a:lnL>
                    <a:lnR>
                      <a:noFill/>
                    </a:lnR>
                    <a:lnT w="127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Effect</a:t>
                      </a:r>
                      <a:r>
                        <a:rPr lang="en-US" baseline="0" dirty="0" smtClean="0"/>
                        <a:t> size</a:t>
                      </a:r>
                    </a:p>
                    <a:p>
                      <a:pPr algn="r"/>
                      <a:r>
                        <a:rPr lang="en-US" baseline="0" dirty="0" smtClean="0"/>
                        <a:t>(percentage points)</a:t>
                      </a:r>
                      <a:endParaRPr lang="en-US"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Majority Roll Rate</a:t>
                      </a:r>
                      <a:endParaRPr lang="en-US"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5110">
                <a:tc>
                  <a:txBody>
                    <a:bodyPr/>
                    <a:lstStyle/>
                    <a:p>
                      <a:pPr algn="r"/>
                      <a:r>
                        <a:rPr lang="en-US" dirty="0" smtClean="0"/>
                        <a:t>No</a:t>
                      </a:r>
                      <a:endParaRPr lang="en-US" dirty="0"/>
                    </a:p>
                  </a:txBody>
                  <a:tcPr>
                    <a:lnL>
                      <a:noFill/>
                    </a:lnL>
                    <a:lnR>
                      <a:noFill/>
                    </a:lnR>
                    <a:lnT w="127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No</a:t>
                      </a:r>
                      <a:endParaRPr lang="en-US" dirty="0"/>
                    </a:p>
                  </a:txBody>
                  <a:tcPr>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dirty="0" smtClean="0"/>
                    </a:p>
                  </a:txBody>
                  <a:tcPr>
                    <a:lnL>
                      <a:noFill/>
                    </a:lnL>
                    <a:lnR>
                      <a:noFill/>
                    </a:lnR>
                    <a:lnT w="127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9.7%</a:t>
                      </a:r>
                    </a:p>
                  </a:txBody>
                  <a:tcPr>
                    <a:lnL>
                      <a:noFill/>
                    </a:lnL>
                    <a:lnR>
                      <a:noFill/>
                    </a:lnR>
                    <a:lnT w="127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440060624"/>
              </p:ext>
            </p:extLst>
          </p:nvPr>
        </p:nvGraphicFramePr>
        <p:xfrm>
          <a:off x="1834090" y="4724401"/>
          <a:ext cx="5574552" cy="1381760"/>
        </p:xfrm>
        <a:graphic>
          <a:graphicData uri="http://schemas.openxmlformats.org/drawingml/2006/table">
            <a:tbl>
              <a:tblPr firstRow="1" bandRow="1">
                <a:tableStyleId>{2D5ABB26-0587-4C30-8999-92F81FD0307C}</a:tableStyleId>
              </a:tblPr>
              <a:tblGrid>
                <a:gridCol w="3352328"/>
                <a:gridCol w="2222224"/>
              </a:tblGrid>
              <a:tr h="609599">
                <a:tc>
                  <a:txBody>
                    <a:bodyPr/>
                    <a:lstStyle/>
                    <a:p>
                      <a:pPr algn="r"/>
                      <a:r>
                        <a:rPr lang="en-US" dirty="0" smtClean="0"/>
                        <a:t>Majority party size </a:t>
                      </a:r>
                    </a:p>
                    <a:p>
                      <a:pPr algn="r"/>
                      <a:r>
                        <a:rPr lang="en-US" dirty="0" smtClean="0"/>
                        <a:t>(percentage point increase)</a:t>
                      </a:r>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dirty="0" smtClean="0"/>
                        <a:t>Effect size</a:t>
                      </a:r>
                    </a:p>
                    <a:p>
                      <a:pPr algn="r"/>
                      <a:r>
                        <a:rPr lang="en-US" dirty="0" smtClean="0"/>
                        <a:t>(percentage points)</a:t>
                      </a:r>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r"/>
                      <a:r>
                        <a:rPr lang="en-US" dirty="0" smtClean="0"/>
                        <a:t>9.5</a:t>
                      </a:r>
                      <a:r>
                        <a:rPr lang="en-US" baseline="0" dirty="0" smtClean="0"/>
                        <a:t> (1 SD)</a:t>
                      </a:r>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dirty="0" smtClean="0"/>
                        <a:t>-3.1</a:t>
                      </a:r>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r"/>
                      <a:r>
                        <a:rPr lang="en-US" dirty="0" smtClean="0"/>
                        <a:t>16</a:t>
                      </a:r>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a:r>
                        <a:rPr lang="en-US" dirty="0" smtClean="0"/>
                        <a:t>-5.2</a:t>
                      </a:r>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868094677"/>
              </p:ext>
            </p:extLst>
          </p:nvPr>
        </p:nvGraphicFramePr>
        <p:xfrm>
          <a:off x="1219200" y="2461960"/>
          <a:ext cx="6689351" cy="1491090"/>
        </p:xfrm>
        <a:graphic>
          <a:graphicData uri="http://schemas.openxmlformats.org/drawingml/2006/table">
            <a:tbl>
              <a:tblPr firstRow="1" bandRow="1">
                <a:tableStyleId>{2D5ABB26-0587-4C30-8999-92F81FD0307C}</a:tableStyleId>
              </a:tblPr>
              <a:tblGrid>
                <a:gridCol w="1609981"/>
                <a:gridCol w="1723358"/>
                <a:gridCol w="1576987"/>
                <a:gridCol w="1779025"/>
              </a:tblGrid>
              <a:tr h="128840">
                <a:tc>
                  <a:txBody>
                    <a:bodyPr/>
                    <a:lstStyle/>
                    <a:p>
                      <a:pPr algn="r"/>
                      <a:r>
                        <a:rPr lang="en-US" dirty="0" smtClean="0"/>
                        <a:t>Yes</a:t>
                      </a:r>
                      <a:endParaRPr lang="en-US" dirty="0"/>
                    </a:p>
                  </a:txBody>
                  <a:tcPr>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No</a:t>
                      </a:r>
                      <a:endParaRPr lang="en-US" dirty="0"/>
                    </a:p>
                  </a:txBody>
                  <a:tcPr>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-2.7</a:t>
                      </a:r>
                    </a:p>
                  </a:txBody>
                  <a:tcPr>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7%</a:t>
                      </a:r>
                    </a:p>
                  </a:txBody>
                  <a:tcPr>
                    <a:lnL>
                      <a:noFill/>
                    </a:lnL>
                    <a:lnR>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5110">
                <a:tc>
                  <a:txBody>
                    <a:bodyPr/>
                    <a:lstStyle/>
                    <a:p>
                      <a:pPr algn="r"/>
                      <a:r>
                        <a:rPr lang="en-US" dirty="0" smtClean="0"/>
                        <a:t>No</a:t>
                      </a:r>
                      <a:endParaRPr lang="en-US" dirty="0"/>
                    </a:p>
                  </a:txBody>
                  <a:tcPr>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Yes</a:t>
                      </a:r>
                      <a:endParaRPr lang="en-US" dirty="0"/>
                    </a:p>
                  </a:txBody>
                  <a:tcPr>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-0.01</a:t>
                      </a:r>
                    </a:p>
                  </a:txBody>
                  <a:tcPr>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9.69</a:t>
                      </a:r>
                    </a:p>
                  </a:txBody>
                  <a:tcPr>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5110">
                <a:tc>
                  <a:txBody>
                    <a:bodyPr/>
                    <a:lstStyle/>
                    <a:p>
                      <a:pPr algn="r"/>
                      <a:r>
                        <a:rPr lang="en-US" dirty="0" smtClean="0"/>
                        <a:t>Yes</a:t>
                      </a:r>
                      <a:endParaRPr lang="en-US" dirty="0"/>
                    </a:p>
                  </a:txBody>
                  <a:tcPr>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Yes</a:t>
                      </a:r>
                      <a:endParaRPr lang="en-US" dirty="0"/>
                    </a:p>
                  </a:txBody>
                  <a:tcPr>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dirty="0" smtClean="0"/>
                        <a:t>-5.2</a:t>
                      </a:r>
                    </a:p>
                  </a:txBody>
                  <a:tcPr>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t>4.5</a:t>
                      </a:r>
                    </a:p>
                  </a:txBody>
                  <a:tcPr>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375110">
                <a:tc gridSpan="4">
                  <a:txBody>
                    <a:bodyPr/>
                    <a:lstStyle/>
                    <a:p>
                      <a:pPr algn="l"/>
                      <a:r>
                        <a:rPr lang="en-US" sz="1600" dirty="0" smtClean="0"/>
                        <a:t>Note: Bold font indicates statistically significant effect.</a:t>
                      </a:r>
                      <a:endParaRPr lang="en-US" sz="1600" dirty="0"/>
                    </a:p>
                  </a:txBody>
                  <a:tcPr>
                    <a:lnL>
                      <a:noFill/>
                    </a:lnL>
                    <a:lnR>
                      <a:noFill/>
                    </a:lnR>
                    <a:lnT w="12700" cap="flat" cmpd="sng" algn="ctr">
                      <a:solidFill>
                        <a:scrgbClr r="0" g="0" b="0"/>
                      </a:solid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pPr algn="r"/>
                      <a:endParaRPr lang="en-US" dirty="0"/>
                    </a:p>
                  </a:txBody>
                  <a:tcPr>
                    <a:lnT w="12700" cap="flat" cmpd="sng" algn="ctr">
                      <a:solidFill>
                        <a:scrgbClr r="0" g="0" b="0"/>
                      </a:solidFill>
                      <a:prstDash val="solid"/>
                      <a:round/>
                      <a:headEnd type="none" w="med" len="med"/>
                      <a:tailEnd type="none" w="med" len="med"/>
                    </a:lnT>
                  </a:tcPr>
                </a:tc>
                <a:tc hMerge="1">
                  <a:txBody>
                    <a:bodyPr/>
                    <a:lstStyle/>
                    <a:p>
                      <a:pPr algn="r"/>
                      <a:endParaRPr lang="en-US" dirty="0" smtClean="0"/>
                    </a:p>
                  </a:txBody>
                  <a:tcPr>
                    <a:lnT w="12700" cap="flat" cmpd="sng" algn="ctr">
                      <a:solidFill>
                        <a:scrgbClr r="0" g="0" b="0"/>
                      </a:solidFill>
                      <a:prstDash val="solid"/>
                      <a:round/>
                      <a:headEnd type="none" w="med" len="med"/>
                      <a:tailEnd type="none" w="med" len="med"/>
                    </a:lnT>
                  </a:tcPr>
                </a:tc>
                <a:tc hMerge="1">
                  <a:txBody>
                    <a:bodyPr/>
                    <a:lstStyle/>
                    <a:p>
                      <a:pPr algn="r"/>
                      <a:endParaRPr lang="en-US" dirty="0" smtClean="0"/>
                    </a:p>
                  </a:txBody>
                  <a:tcPr>
                    <a:lnT w="12700"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92867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we care?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Procedural rules affect gridlock and policy outcomes.</a:t>
            </a:r>
          </a:p>
          <a:p>
            <a:pPr lvl="1" indent="-342900"/>
            <a:r>
              <a:rPr lang="en-US" dirty="0" smtClean="0"/>
              <a:t>5.2 percentage points = ~23 bills.  And these are the important bills!</a:t>
            </a:r>
          </a:p>
          <a:p>
            <a:pPr marL="0" indent="0">
              <a:buNone/>
            </a:pPr>
            <a:endParaRPr lang="en-US" dirty="0"/>
          </a:p>
        </p:txBody>
      </p:sp>
    </p:spTree>
    <p:extLst>
      <p:ext uri="{BB962C8B-B14F-4D97-AF65-F5344CB8AC3E}">
        <p14:creationId xmlns:p14="http://schemas.microsoft.com/office/powerpoint/2010/main" val="1718535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152400"/>
            <a:ext cx="8991600" cy="6539346"/>
          </a:xfrm>
          <a:prstGeom prst="rect">
            <a:avLst/>
          </a:prstGeom>
        </p:spPr>
      </p:pic>
    </p:spTree>
    <p:extLst>
      <p:ext uri="{BB962C8B-B14F-4D97-AF65-F5344CB8AC3E}">
        <p14:creationId xmlns:p14="http://schemas.microsoft.com/office/powerpoint/2010/main" val="9230597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74638"/>
            <a:ext cx="8686800" cy="1143000"/>
          </a:xfrm>
        </p:spPr>
        <p:txBody>
          <a:bodyPr>
            <a:normAutofit fontScale="90000"/>
          </a:bodyPr>
          <a:lstStyle/>
          <a:p>
            <a:r>
              <a:rPr lang="en-US" dirty="0" smtClean="0"/>
              <a:t>Progression of gun laws in state legislatures</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764042099"/>
              </p:ext>
            </p:extLst>
          </p:nvPr>
        </p:nvGraphicFramePr>
        <p:xfrm>
          <a:off x="0" y="1600200"/>
          <a:ext cx="4005223" cy="4800599"/>
        </p:xfrm>
        <a:graphic>
          <a:graphicData uri="http://schemas.openxmlformats.org/drawingml/2006/table">
            <a:tbl>
              <a:tblPr firstRow="1" bandRow="1">
                <a:tableStyleId>{073A0DAA-6AF3-43AB-8588-CEC1D06C72B9}</a:tableStyleId>
              </a:tblPr>
              <a:tblGrid>
                <a:gridCol w="1435835"/>
                <a:gridCol w="1284694"/>
                <a:gridCol w="1284694"/>
              </a:tblGrid>
              <a:tr h="787400">
                <a:tc>
                  <a:txBody>
                    <a:bodyPr/>
                    <a:lstStyle/>
                    <a:p>
                      <a:endParaRPr lang="en-US" dirty="0"/>
                    </a:p>
                  </a:txBody>
                  <a:tcPr/>
                </a:tc>
                <a:tc gridSpan="2">
                  <a:txBody>
                    <a:bodyPr/>
                    <a:lstStyle/>
                    <a:p>
                      <a:pPr algn="ctr"/>
                      <a:r>
                        <a:rPr lang="en-US" dirty="0" smtClean="0"/>
                        <a:t>Committee </a:t>
                      </a:r>
                      <a:r>
                        <a:rPr lang="en-US" dirty="0" err="1" smtClean="0"/>
                        <a:t>gatekeeping</a:t>
                      </a:r>
                      <a:r>
                        <a:rPr lang="en-US" dirty="0" smtClean="0"/>
                        <a:t> rights</a:t>
                      </a:r>
                    </a:p>
                    <a:p>
                      <a:pPr algn="ctr"/>
                      <a:endParaRPr lang="en-US" dirty="0"/>
                    </a:p>
                  </a:txBody>
                  <a:tcPr/>
                </a:tc>
                <a:tc hMerge="1">
                  <a:txBody>
                    <a:bodyPr/>
                    <a:lstStyle/>
                    <a:p>
                      <a:endParaRPr lang="en-US" dirty="0"/>
                    </a:p>
                  </a:txBody>
                  <a:tcPr/>
                </a:tc>
              </a:tr>
              <a:tr h="381000">
                <a:tc>
                  <a:txBody>
                    <a:bodyPr/>
                    <a:lstStyle/>
                    <a:p>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r>
              <a:tr h="787400">
                <a:tc>
                  <a:txBody>
                    <a:bodyPr/>
                    <a:lstStyle/>
                    <a:p>
                      <a:r>
                        <a:rPr lang="en-US" b="1" dirty="0" smtClean="0"/>
                        <a:t>Committee report</a:t>
                      </a:r>
                      <a:endParaRPr lang="en-US" b="1" dirty="0"/>
                    </a:p>
                  </a:txBody>
                  <a:tcPr/>
                </a:tc>
                <a:tc>
                  <a:txBody>
                    <a:bodyPr/>
                    <a:lstStyle/>
                    <a:p>
                      <a:r>
                        <a:rPr lang="en-US" dirty="0" smtClean="0"/>
                        <a:t>30.5%</a:t>
                      </a:r>
                      <a:endParaRPr lang="en-US" dirty="0"/>
                    </a:p>
                  </a:txBody>
                  <a:tcPr/>
                </a:tc>
                <a:tc>
                  <a:txBody>
                    <a:bodyPr/>
                    <a:lstStyle/>
                    <a:p>
                      <a:r>
                        <a:rPr lang="en-US" dirty="0" smtClean="0"/>
                        <a:t>56.1%</a:t>
                      </a:r>
                      <a:endParaRPr lang="en-US" dirty="0"/>
                    </a:p>
                  </a:txBody>
                  <a:tcPr/>
                </a:tc>
              </a:tr>
              <a:tr h="965200">
                <a:tc>
                  <a:txBody>
                    <a:bodyPr/>
                    <a:lstStyle/>
                    <a:p>
                      <a:r>
                        <a:rPr lang="en-US" b="1" dirty="0" smtClean="0"/>
                        <a:t>Final passage vote</a:t>
                      </a:r>
                      <a:endParaRPr lang="en-US" b="1" dirty="0"/>
                    </a:p>
                  </a:txBody>
                  <a:tcPr/>
                </a:tc>
                <a:tc>
                  <a:txBody>
                    <a:bodyPr/>
                    <a:lstStyle/>
                    <a:p>
                      <a:r>
                        <a:rPr lang="en-US" dirty="0" smtClean="0"/>
                        <a:t>24.7%</a:t>
                      </a:r>
                      <a:endParaRPr lang="en-US" dirty="0"/>
                    </a:p>
                  </a:txBody>
                  <a:tcPr/>
                </a:tc>
                <a:tc>
                  <a:txBody>
                    <a:bodyPr/>
                    <a:lstStyle/>
                    <a:p>
                      <a:r>
                        <a:rPr lang="en-US" dirty="0" smtClean="0"/>
                        <a:t>38.6%</a:t>
                      </a:r>
                      <a:endParaRPr lang="en-US" dirty="0"/>
                    </a:p>
                  </a:txBody>
                  <a:tcPr/>
                </a:tc>
              </a:tr>
              <a:tr h="838200">
                <a:tc>
                  <a:txBody>
                    <a:bodyPr/>
                    <a:lstStyle/>
                    <a:p>
                      <a:r>
                        <a:rPr lang="en-US" b="1" dirty="0" smtClean="0"/>
                        <a:t>Pass</a:t>
                      </a:r>
                      <a:r>
                        <a:rPr lang="en-US" b="1" baseline="0" dirty="0" smtClean="0"/>
                        <a:t> chamber</a:t>
                      </a:r>
                      <a:endParaRPr lang="en-US" b="1" dirty="0"/>
                    </a:p>
                  </a:txBody>
                  <a:tcPr/>
                </a:tc>
                <a:tc>
                  <a:txBody>
                    <a:bodyPr/>
                    <a:lstStyle/>
                    <a:p>
                      <a:r>
                        <a:rPr lang="en-US" dirty="0" smtClean="0"/>
                        <a:t>23.7%</a:t>
                      </a:r>
                      <a:endParaRPr lang="en-US" dirty="0"/>
                    </a:p>
                  </a:txBody>
                  <a:tcPr/>
                </a:tc>
                <a:tc>
                  <a:txBody>
                    <a:bodyPr/>
                    <a:lstStyle/>
                    <a:p>
                      <a:r>
                        <a:rPr lang="en-US" dirty="0" smtClean="0"/>
                        <a:t>36.8%</a:t>
                      </a:r>
                      <a:endParaRPr lang="en-US" dirty="0"/>
                    </a:p>
                  </a:txBody>
                  <a:tcPr/>
                </a:tc>
              </a:tr>
              <a:tr h="914400">
                <a:tc>
                  <a:txBody>
                    <a:bodyPr/>
                    <a:lstStyle/>
                    <a:p>
                      <a:r>
                        <a:rPr lang="en-US" b="1" dirty="0" smtClean="0"/>
                        <a:t>Public law</a:t>
                      </a:r>
                      <a:endParaRPr lang="en-US" b="1" dirty="0"/>
                    </a:p>
                  </a:txBody>
                  <a:tcPr/>
                </a:tc>
                <a:tc>
                  <a:txBody>
                    <a:bodyPr/>
                    <a:lstStyle/>
                    <a:p>
                      <a:r>
                        <a:rPr lang="en-US" dirty="0" smtClean="0"/>
                        <a:t>8.8%</a:t>
                      </a:r>
                      <a:endParaRPr lang="en-US" dirty="0"/>
                    </a:p>
                  </a:txBody>
                  <a:tcPr/>
                </a:tc>
                <a:tc>
                  <a:txBody>
                    <a:bodyPr/>
                    <a:lstStyle/>
                    <a:p>
                      <a:r>
                        <a:rPr lang="en-US" dirty="0" smtClean="0"/>
                        <a:t>15.1%</a:t>
                      </a:r>
                      <a:endParaRPr lang="en-US" dirty="0"/>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860360499"/>
              </p:ext>
            </p:extLst>
          </p:nvPr>
        </p:nvGraphicFramePr>
        <p:xfrm>
          <a:off x="3962400" y="1600200"/>
          <a:ext cx="2569388" cy="4800599"/>
        </p:xfrm>
        <a:graphic>
          <a:graphicData uri="http://schemas.openxmlformats.org/drawingml/2006/table">
            <a:tbl>
              <a:tblPr firstRow="1" bandRow="1">
                <a:tableStyleId>{073A0DAA-6AF3-43AB-8588-CEC1D06C72B9}</a:tableStyleId>
              </a:tblPr>
              <a:tblGrid>
                <a:gridCol w="1284694"/>
                <a:gridCol w="1284694"/>
              </a:tblGrid>
              <a:tr h="787400">
                <a:tc gridSpan="2">
                  <a:txBody>
                    <a:bodyPr/>
                    <a:lstStyle/>
                    <a:p>
                      <a:pPr algn="ctr"/>
                      <a:r>
                        <a:rPr lang="en-US" dirty="0" smtClean="0"/>
                        <a:t>Calendar</a:t>
                      </a:r>
                      <a:r>
                        <a:rPr lang="en-US" baseline="0" dirty="0" smtClean="0"/>
                        <a:t> </a:t>
                      </a:r>
                      <a:r>
                        <a:rPr lang="en-US" baseline="0" dirty="0" err="1" smtClean="0"/>
                        <a:t>gatekeeping</a:t>
                      </a:r>
                      <a:r>
                        <a:rPr lang="en-US" baseline="0" dirty="0" smtClean="0"/>
                        <a:t> rights</a:t>
                      </a:r>
                    </a:p>
                    <a:p>
                      <a:pPr algn="ctr"/>
                      <a:endParaRPr lang="en-US" dirty="0"/>
                    </a:p>
                  </a:txBody>
                  <a:tcPr/>
                </a:tc>
                <a:tc hMerge="1">
                  <a:txBody>
                    <a:bodyPr/>
                    <a:lstStyle/>
                    <a:p>
                      <a:endParaRPr lang="en-US" dirty="0"/>
                    </a:p>
                  </a:txBody>
                  <a:tcPr/>
                </a:tc>
              </a:tr>
              <a:tr h="381000">
                <a:tc>
                  <a:txBody>
                    <a:bodyPr/>
                    <a:lstStyle/>
                    <a:p>
                      <a:r>
                        <a:rPr lang="en-US" dirty="0" smtClean="0"/>
                        <a:t>Yes</a:t>
                      </a:r>
                      <a:endParaRPr lang="en-US" dirty="0"/>
                    </a:p>
                  </a:txBody>
                  <a:tcPr/>
                </a:tc>
                <a:tc>
                  <a:txBody>
                    <a:bodyPr/>
                    <a:lstStyle/>
                    <a:p>
                      <a:r>
                        <a:rPr lang="en-US" dirty="0" smtClean="0"/>
                        <a:t>No</a:t>
                      </a:r>
                      <a:endParaRPr lang="en-US" dirty="0"/>
                    </a:p>
                  </a:txBody>
                  <a:tcPr/>
                </a:tc>
              </a:tr>
              <a:tr h="787400">
                <a:tc>
                  <a:txBody>
                    <a:bodyPr/>
                    <a:lstStyle/>
                    <a:p>
                      <a:r>
                        <a:rPr lang="en-US" dirty="0" smtClean="0"/>
                        <a:t>27.3%</a:t>
                      </a:r>
                      <a:endParaRPr lang="en-US" dirty="0"/>
                    </a:p>
                  </a:txBody>
                  <a:tcPr/>
                </a:tc>
                <a:tc>
                  <a:txBody>
                    <a:bodyPr/>
                    <a:lstStyle/>
                    <a:p>
                      <a:r>
                        <a:rPr lang="en-US" dirty="0" smtClean="0"/>
                        <a:t>46.9%</a:t>
                      </a:r>
                      <a:endParaRPr lang="en-US" dirty="0"/>
                    </a:p>
                  </a:txBody>
                  <a:tcPr/>
                </a:tc>
              </a:tr>
              <a:tr h="965200">
                <a:tc>
                  <a:txBody>
                    <a:bodyPr/>
                    <a:lstStyle/>
                    <a:p>
                      <a:r>
                        <a:rPr lang="en-US" dirty="0" smtClean="0"/>
                        <a:t>20.2%</a:t>
                      </a:r>
                      <a:endParaRPr lang="en-US" dirty="0"/>
                    </a:p>
                  </a:txBody>
                  <a:tcPr/>
                </a:tc>
                <a:tc>
                  <a:txBody>
                    <a:bodyPr/>
                    <a:lstStyle/>
                    <a:p>
                      <a:r>
                        <a:rPr lang="en-US" dirty="0" smtClean="0"/>
                        <a:t>42.7%</a:t>
                      </a:r>
                      <a:endParaRPr lang="en-US" dirty="0"/>
                    </a:p>
                  </a:txBody>
                  <a:tcPr/>
                </a:tc>
              </a:tr>
              <a:tr h="838200">
                <a:tc>
                  <a:txBody>
                    <a:bodyPr/>
                    <a:lstStyle/>
                    <a:p>
                      <a:r>
                        <a:rPr lang="en-US" dirty="0" smtClean="0"/>
                        <a:t>20.0%</a:t>
                      </a:r>
                      <a:endParaRPr lang="en-US" dirty="0"/>
                    </a:p>
                  </a:txBody>
                  <a:tcPr/>
                </a:tc>
                <a:tc>
                  <a:txBody>
                    <a:bodyPr/>
                    <a:lstStyle/>
                    <a:p>
                      <a:r>
                        <a:rPr lang="en-US" dirty="0" smtClean="0"/>
                        <a:t>41.2%</a:t>
                      </a:r>
                      <a:endParaRPr lang="en-US" dirty="0"/>
                    </a:p>
                  </a:txBody>
                  <a:tcPr/>
                </a:tc>
              </a:tr>
              <a:tr h="914400">
                <a:tc>
                  <a:txBody>
                    <a:bodyPr/>
                    <a:lstStyle/>
                    <a:p>
                      <a:r>
                        <a:rPr lang="en-US" dirty="0" smtClean="0"/>
                        <a:t>11.0%</a:t>
                      </a:r>
                      <a:endParaRPr lang="en-US" dirty="0"/>
                    </a:p>
                  </a:txBody>
                  <a:tcPr/>
                </a:tc>
                <a:tc>
                  <a:txBody>
                    <a:bodyPr/>
                    <a:lstStyle/>
                    <a:p>
                      <a:r>
                        <a:rPr lang="en-US" dirty="0" smtClean="0"/>
                        <a:t>27.1%</a:t>
                      </a:r>
                      <a:endParaRPr lang="en-US" dirty="0"/>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699405841"/>
              </p:ext>
            </p:extLst>
          </p:nvPr>
        </p:nvGraphicFramePr>
        <p:xfrm>
          <a:off x="6477000" y="1600200"/>
          <a:ext cx="2569388" cy="4800599"/>
        </p:xfrm>
        <a:graphic>
          <a:graphicData uri="http://schemas.openxmlformats.org/drawingml/2006/table">
            <a:tbl>
              <a:tblPr firstRow="1" bandRow="1">
                <a:tableStyleId>{073A0DAA-6AF3-43AB-8588-CEC1D06C72B9}</a:tableStyleId>
              </a:tblPr>
              <a:tblGrid>
                <a:gridCol w="1284694"/>
                <a:gridCol w="1284694"/>
              </a:tblGrid>
              <a:tr h="787400">
                <a:tc gridSpan="2">
                  <a:txBody>
                    <a:bodyPr/>
                    <a:lstStyle/>
                    <a:p>
                      <a:pPr algn="ctr"/>
                      <a:r>
                        <a:rPr lang="en-US" baseline="0" dirty="0" smtClean="0"/>
                        <a:t>Committee and calendar gatekeeping rights</a:t>
                      </a:r>
                      <a:endParaRPr lang="en-US" dirty="0"/>
                    </a:p>
                  </a:txBody>
                  <a:tcPr/>
                </a:tc>
                <a:tc hMerge="1">
                  <a:txBody>
                    <a:bodyPr/>
                    <a:lstStyle/>
                    <a:p>
                      <a:endParaRPr lang="en-US" dirty="0"/>
                    </a:p>
                  </a:txBody>
                  <a:tcPr/>
                </a:tc>
              </a:tr>
              <a:tr h="381000">
                <a:tc>
                  <a:txBody>
                    <a:bodyPr/>
                    <a:lstStyle/>
                    <a:p>
                      <a:r>
                        <a:rPr lang="en-US" dirty="0" smtClean="0"/>
                        <a:t>Yes</a:t>
                      </a:r>
                      <a:endParaRPr lang="en-US" dirty="0"/>
                    </a:p>
                  </a:txBody>
                  <a:tcPr/>
                </a:tc>
                <a:tc>
                  <a:txBody>
                    <a:bodyPr/>
                    <a:lstStyle/>
                    <a:p>
                      <a:r>
                        <a:rPr lang="en-US" dirty="0" smtClean="0"/>
                        <a:t>No</a:t>
                      </a:r>
                      <a:endParaRPr lang="en-US" dirty="0"/>
                    </a:p>
                  </a:txBody>
                  <a:tcPr/>
                </a:tc>
              </a:tr>
              <a:tr h="787400">
                <a:tc>
                  <a:txBody>
                    <a:bodyPr/>
                    <a:lstStyle/>
                    <a:p>
                      <a:r>
                        <a:rPr lang="en-US" dirty="0" smtClean="0"/>
                        <a:t>31.7%</a:t>
                      </a:r>
                      <a:endParaRPr lang="en-US" dirty="0"/>
                    </a:p>
                  </a:txBody>
                  <a:tcPr/>
                </a:tc>
                <a:tc>
                  <a:txBody>
                    <a:bodyPr/>
                    <a:lstStyle/>
                    <a:p>
                      <a:r>
                        <a:rPr lang="en-US" dirty="0" smtClean="0"/>
                        <a:t>63.6%</a:t>
                      </a:r>
                      <a:endParaRPr lang="en-US" dirty="0"/>
                    </a:p>
                  </a:txBody>
                  <a:tcPr/>
                </a:tc>
              </a:tr>
              <a:tr h="965200">
                <a:tc>
                  <a:txBody>
                    <a:bodyPr/>
                    <a:lstStyle/>
                    <a:p>
                      <a:r>
                        <a:rPr lang="en-US" dirty="0" smtClean="0"/>
                        <a:t>25.2%</a:t>
                      </a:r>
                      <a:endParaRPr lang="en-US" dirty="0"/>
                    </a:p>
                  </a:txBody>
                  <a:tcPr/>
                </a:tc>
                <a:tc>
                  <a:txBody>
                    <a:bodyPr/>
                    <a:lstStyle/>
                    <a:p>
                      <a:r>
                        <a:rPr lang="en-US" dirty="0" smtClean="0"/>
                        <a:t>63.6%</a:t>
                      </a:r>
                      <a:endParaRPr lang="en-US" dirty="0"/>
                    </a:p>
                  </a:txBody>
                  <a:tcPr/>
                </a:tc>
              </a:tr>
              <a:tr h="838200">
                <a:tc>
                  <a:txBody>
                    <a:bodyPr/>
                    <a:lstStyle/>
                    <a:p>
                      <a:r>
                        <a:rPr lang="en-US" dirty="0" smtClean="0"/>
                        <a:t>24.2%</a:t>
                      </a:r>
                      <a:endParaRPr lang="en-US" dirty="0"/>
                    </a:p>
                  </a:txBody>
                  <a:tcPr/>
                </a:tc>
                <a:tc>
                  <a:txBody>
                    <a:bodyPr/>
                    <a:lstStyle/>
                    <a:p>
                      <a:r>
                        <a:rPr lang="en-US" dirty="0" smtClean="0"/>
                        <a:t>54.6%</a:t>
                      </a:r>
                      <a:endParaRPr lang="en-US" dirty="0"/>
                    </a:p>
                  </a:txBody>
                  <a:tcPr/>
                </a:tc>
              </a:tr>
              <a:tr h="914400">
                <a:tc>
                  <a:txBody>
                    <a:bodyPr/>
                    <a:lstStyle/>
                    <a:p>
                      <a:r>
                        <a:rPr lang="en-US" dirty="0" smtClean="0"/>
                        <a:t>14.7%</a:t>
                      </a:r>
                      <a:endParaRPr lang="en-US" dirty="0"/>
                    </a:p>
                  </a:txBody>
                  <a:tcPr/>
                </a:tc>
                <a:tc>
                  <a:txBody>
                    <a:bodyPr/>
                    <a:lstStyle/>
                    <a:p>
                      <a:r>
                        <a:rPr lang="en-US" dirty="0" smtClean="0"/>
                        <a:t>18.2%</a:t>
                      </a:r>
                      <a:endParaRPr lang="en-US" dirty="0"/>
                    </a:p>
                  </a:txBody>
                  <a:tcPr/>
                </a:tc>
              </a:tr>
            </a:tbl>
          </a:graphicData>
        </a:graphic>
      </p:graphicFrame>
    </p:spTree>
    <p:extLst>
      <p:ext uri="{BB962C8B-B14F-4D97-AF65-F5344CB8AC3E}">
        <p14:creationId xmlns:p14="http://schemas.microsoft.com/office/powerpoint/2010/main" val="280659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57200" y="914400"/>
            <a:ext cx="8059032" cy="5791200"/>
          </a:xfrm>
          <a:prstGeom prst="rect">
            <a:avLst/>
          </a:prstGeom>
        </p:spPr>
      </p:pic>
      <p:sp>
        <p:nvSpPr>
          <p:cNvPr id="8" name="Title 1"/>
          <p:cNvSpPr>
            <a:spLocks noGrp="1"/>
          </p:cNvSpPr>
          <p:nvPr>
            <p:ph type="title"/>
          </p:nvPr>
        </p:nvSpPr>
        <p:spPr>
          <a:xfrm>
            <a:off x="457200" y="-76200"/>
            <a:ext cx="8229600" cy="1143000"/>
          </a:xfrm>
        </p:spPr>
        <p:txBody>
          <a:bodyPr/>
          <a:lstStyle/>
          <a:p>
            <a:r>
              <a:rPr lang="en-US" dirty="0" smtClean="0"/>
              <a:t>Public opinion on gun </a:t>
            </a:r>
            <a:r>
              <a:rPr lang="en-US" dirty="0"/>
              <a:t>c</a:t>
            </a:r>
            <a:r>
              <a:rPr lang="en-US" dirty="0" smtClean="0"/>
              <a:t>ontrol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we care?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Procedural rules affect gridlock and policy outcomes.</a:t>
            </a:r>
          </a:p>
          <a:p>
            <a:pPr lvl="1" indent="-342900"/>
            <a:r>
              <a:rPr lang="en-US" dirty="0" smtClean="0"/>
              <a:t>5.2 percentage points = ~23 bills.  And these are the important bills!</a:t>
            </a:r>
          </a:p>
          <a:p>
            <a:pPr marL="0" indent="0">
              <a:buNone/>
            </a:pPr>
            <a:r>
              <a:rPr lang="en-US" dirty="0" smtClean="0"/>
              <a:t>2.  Institutional design.</a:t>
            </a:r>
          </a:p>
          <a:p>
            <a:pPr marL="0" indent="0">
              <a:buNone/>
            </a:pPr>
            <a:endParaRPr lang="en-US" dirty="0"/>
          </a:p>
        </p:txBody>
      </p:sp>
    </p:spTree>
    <p:extLst>
      <p:ext uri="{BB962C8B-B14F-4D97-AF65-F5344CB8AC3E}">
        <p14:creationId xmlns:p14="http://schemas.microsoft.com/office/powerpoint/2010/main" val="14687792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US" dirty="0" smtClean="0"/>
              <a:t>Partisan polarization is preventing important policymaking in the U.S.</a:t>
            </a:r>
          </a:p>
          <a:p>
            <a:r>
              <a:rPr lang="en-US" dirty="0" smtClean="0"/>
              <a:t>The majority party exercises power in legislatures not only by pushing bills forward, but also by holding them back.</a:t>
            </a:r>
          </a:p>
          <a:p>
            <a:r>
              <a:rPr lang="en-US" dirty="0" smtClean="0"/>
              <a:t>In order for this to be the case, it is </a:t>
            </a:r>
            <a:r>
              <a:rPr lang="en-US" i="1" dirty="0" smtClean="0"/>
              <a:t>necessary </a:t>
            </a:r>
            <a:r>
              <a:rPr lang="en-US" dirty="0" smtClean="0"/>
              <a:t>that the majority party has </a:t>
            </a:r>
            <a:r>
              <a:rPr lang="en-US" dirty="0" err="1" smtClean="0"/>
              <a:t>gatekeeping</a:t>
            </a:r>
            <a:r>
              <a:rPr lang="en-US" dirty="0" smtClean="0"/>
              <a:t> rights.</a:t>
            </a:r>
          </a:p>
          <a:p>
            <a:r>
              <a:rPr lang="en-US" dirty="0" smtClean="0"/>
              <a:t>The majority party shares a greater policymaking advantage where:</a:t>
            </a:r>
          </a:p>
          <a:p>
            <a:pPr lvl="1"/>
            <a:r>
              <a:rPr lang="en-US" dirty="0" smtClean="0"/>
              <a:t>It can block bills in committee.</a:t>
            </a:r>
          </a:p>
          <a:p>
            <a:pPr lvl="1"/>
            <a:r>
              <a:rPr lang="en-US" dirty="0" smtClean="0"/>
              <a:t>If can block bills from appearing on the floor calendar.</a:t>
            </a:r>
          </a:p>
        </p:txBody>
      </p:sp>
    </p:spTree>
    <p:extLst>
      <p:ext uri="{BB962C8B-B14F-4D97-AF65-F5344CB8AC3E}">
        <p14:creationId xmlns:p14="http://schemas.microsoft.com/office/powerpoint/2010/main" val="143682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lstStyle/>
          <a:p>
            <a:r>
              <a:rPr lang="en-US" dirty="0" smtClean="0"/>
              <a:t>Extra Slides</a:t>
            </a:r>
            <a:endParaRPr lang="en-US" dirty="0"/>
          </a:p>
        </p:txBody>
      </p:sp>
    </p:spTree>
    <p:extLst>
      <p:ext uri="{BB962C8B-B14F-4D97-AF65-F5344CB8AC3E}">
        <p14:creationId xmlns:p14="http://schemas.microsoft.com/office/powerpoint/2010/main" val="26591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2778" y="1"/>
          <a:ext cx="8099779" cy="6857999"/>
        </p:xfrm>
        <a:graphic>
          <a:graphicData uri="http://schemas.openxmlformats.org/drawingml/2006/table">
            <a:tbl>
              <a:tblPr firstRow="1" bandRow="1">
                <a:tableStyleId>{5C22544A-7EE6-4342-B048-85BDC9FD1C3A}</a:tableStyleId>
              </a:tblPr>
              <a:tblGrid>
                <a:gridCol w="4614333"/>
                <a:gridCol w="1721508"/>
                <a:gridCol w="1763938"/>
              </a:tblGrid>
              <a:tr h="328808">
                <a:tc gridSpan="3">
                  <a:txBody>
                    <a:bodyPr/>
                    <a:lstStyle/>
                    <a:p>
                      <a:pPr algn="l"/>
                      <a:r>
                        <a:rPr lang="en-US" sz="1500" dirty="0" smtClean="0">
                          <a:solidFill>
                            <a:srgbClr val="000000"/>
                          </a:solidFill>
                        </a:rPr>
                        <a:t>Table 5: Majority Negative Agenda</a:t>
                      </a:r>
                      <a:r>
                        <a:rPr lang="en-US" sz="1500" baseline="0" dirty="0" smtClean="0">
                          <a:solidFill>
                            <a:srgbClr val="000000"/>
                          </a:solidFill>
                        </a:rPr>
                        <a:t> Rights</a:t>
                      </a:r>
                      <a:endParaRPr lang="en-US" sz="1500" dirty="0">
                        <a:solidFill>
                          <a:srgbClr val="000000"/>
                        </a:solidFill>
                      </a:endParaRPr>
                    </a:p>
                  </a:txBody>
                  <a:tcP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dirty="0"/>
                    </a:p>
                  </a:txBody>
                  <a:tcPr/>
                </a:tc>
              </a:tr>
              <a:tr h="328808">
                <a:tc>
                  <a:txBody>
                    <a:bodyPr/>
                    <a:lstStyle/>
                    <a:p>
                      <a:pPr algn="l"/>
                      <a:endParaRPr lang="en-US" sz="1500" dirty="0"/>
                    </a:p>
                  </a:txBody>
                  <a:tcP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n-US" sz="1500" dirty="0" smtClean="0"/>
                        <a:t>(1)</a:t>
                      </a:r>
                      <a:endParaRPr lang="en-US" sz="1500" dirty="0"/>
                    </a:p>
                  </a:txBody>
                  <a:tcP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n-US" sz="1500" dirty="0" smtClean="0"/>
                        <a:t>(2)</a:t>
                      </a:r>
                      <a:endParaRPr lang="en-US" sz="1500" dirty="0"/>
                    </a:p>
                  </a:txBody>
                  <a:tcP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563671">
                <a:tc>
                  <a:txBody>
                    <a:bodyPr/>
                    <a:lstStyle/>
                    <a:p>
                      <a:pPr algn="l"/>
                      <a:r>
                        <a:rPr lang="en-US" sz="1500" dirty="0" smtClean="0"/>
                        <a:t>Majority</a:t>
                      </a:r>
                      <a:r>
                        <a:rPr lang="en-US" sz="1500" baseline="0" dirty="0" smtClean="0"/>
                        <a:t> sets calendar</a:t>
                      </a:r>
                      <a:endParaRPr lang="en-US" sz="1500" dirty="0"/>
                    </a:p>
                  </a:txBody>
                  <a:tcPr>
                    <a:lnL w="12700" cmpd="sng">
                      <a:noFill/>
                    </a:lnL>
                    <a:lnR w="12700" cmpd="sng">
                      <a:noFill/>
                    </a:lnR>
                    <a:lnT w="12700" cap="flat" cmpd="sng" algn="ctr">
                      <a:solidFill>
                        <a:scrgbClr r="0" g="0" b="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-0.019</a:t>
                      </a:r>
                      <a:r>
                        <a:rPr lang="en-US" sz="1500" baseline="30000" dirty="0" smtClean="0"/>
                        <a:t>+</a:t>
                      </a:r>
                    </a:p>
                    <a:p>
                      <a:pPr algn="r"/>
                      <a:r>
                        <a:rPr lang="en-US" sz="1500" dirty="0" smtClean="0"/>
                        <a:t>(0.012)</a:t>
                      </a:r>
                      <a:endParaRPr lang="en-US" sz="1500" dirty="0"/>
                    </a:p>
                  </a:txBody>
                  <a:tcPr>
                    <a:lnL w="12700" cmpd="sng">
                      <a:noFill/>
                    </a:lnL>
                    <a:lnR w="12700" cmpd="sng">
                      <a:noFill/>
                    </a:lnR>
                    <a:lnT w="12700" cap="flat" cmpd="sng" algn="ctr">
                      <a:solidFill>
                        <a:scrgbClr r="0" g="0" b="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-0.005</a:t>
                      </a:r>
                    </a:p>
                    <a:p>
                      <a:pPr algn="r"/>
                      <a:r>
                        <a:rPr lang="en-US" sz="1500" dirty="0" smtClean="0"/>
                        <a:t>(0.021)</a:t>
                      </a:r>
                      <a:endParaRPr lang="en-US" sz="1500" dirty="0"/>
                    </a:p>
                  </a:txBody>
                  <a:tcPr>
                    <a:lnL w="12700" cmpd="sng">
                      <a:noFill/>
                    </a:lnL>
                    <a:lnR w="12700" cmpd="sng">
                      <a:noFill/>
                    </a:lnR>
                    <a:lnT w="12700" cap="flat" cmpd="sng" algn="ctr">
                      <a:solidFill>
                        <a:scrgbClr r="0" g="0" b="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tr>
              <a:tr h="563671">
                <a:tc>
                  <a:txBody>
                    <a:bodyPr/>
                    <a:lstStyle/>
                    <a:p>
                      <a:pPr algn="l"/>
                      <a:r>
                        <a:rPr lang="en-US" sz="1500" dirty="0" smtClean="0"/>
                        <a:t>Committee </a:t>
                      </a:r>
                      <a:r>
                        <a:rPr lang="en-US" sz="1500" dirty="0" err="1" smtClean="0"/>
                        <a:t>gatekeeping</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-0.039**</a:t>
                      </a:r>
                    </a:p>
                    <a:p>
                      <a:pPr algn="r"/>
                      <a:r>
                        <a:rPr lang="en-US" sz="1500" dirty="0" smtClean="0"/>
                        <a:t>(0.014)</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-0.027</a:t>
                      </a:r>
                      <a:r>
                        <a:rPr lang="en-US" sz="1500" baseline="30000" dirty="0" smtClean="0"/>
                        <a:t>+</a:t>
                      </a:r>
                      <a:endParaRPr lang="en-US" sz="1500" dirty="0" smtClean="0"/>
                    </a:p>
                    <a:p>
                      <a:pPr algn="r"/>
                      <a:r>
                        <a:rPr lang="en-US" sz="1500" dirty="0" smtClean="0"/>
                        <a:t>(0.18</a:t>
                      </a:r>
                      <a:r>
                        <a:rPr lang="en-US" sz="1500" dirty="0" smtClean="0">
                          <a:solidFill>
                            <a:srgbClr val="000000"/>
                          </a:solidFill>
                        </a:rPr>
                        <a:t>)</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563671">
                <a:tc>
                  <a:txBody>
                    <a:bodyPr/>
                    <a:lstStyle/>
                    <a:p>
                      <a:pPr algn="l"/>
                      <a:r>
                        <a:rPr lang="en-US" sz="1500" baseline="0" dirty="0" smtClean="0"/>
                        <a:t>Committee </a:t>
                      </a:r>
                      <a:r>
                        <a:rPr lang="en-US" sz="1500" baseline="0" dirty="0" err="1" smtClean="0"/>
                        <a:t>gatekeeping</a:t>
                      </a:r>
                      <a:r>
                        <a:rPr lang="en-US" sz="1500" baseline="0" dirty="0" smtClean="0"/>
                        <a:t> </a:t>
                      </a:r>
                      <a:r>
                        <a:rPr lang="en-US" sz="1500" baseline="0" dirty="0" err="1" smtClean="0"/>
                        <a:t>x</a:t>
                      </a:r>
                      <a:r>
                        <a:rPr lang="en-US" sz="1500" baseline="0" dirty="0" smtClean="0"/>
                        <a:t> </a:t>
                      </a:r>
                      <a:r>
                        <a:rPr lang="en-US" sz="1500" dirty="0" smtClean="0"/>
                        <a:t>Majority</a:t>
                      </a:r>
                      <a:r>
                        <a:rPr lang="en-US" sz="1500" baseline="0" dirty="0" smtClean="0"/>
                        <a:t> s</a:t>
                      </a:r>
                      <a:r>
                        <a:rPr lang="en-US" sz="1500" dirty="0" smtClean="0"/>
                        <a:t>ets calendar</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algn="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-0.021</a:t>
                      </a:r>
                    </a:p>
                    <a:p>
                      <a:pPr algn="r"/>
                      <a:r>
                        <a:rPr lang="en-US" sz="1500" dirty="0" smtClean="0"/>
                        <a:t>(0.027)</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563671">
                <a:tc>
                  <a:txBody>
                    <a:bodyPr/>
                    <a:lstStyle/>
                    <a:p>
                      <a:pPr algn="l"/>
                      <a:r>
                        <a:rPr lang="en-US" sz="1500" dirty="0" smtClean="0"/>
                        <a:t>Majority party size</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-0.316**</a:t>
                      </a:r>
                    </a:p>
                    <a:p>
                      <a:pPr algn="r"/>
                      <a:r>
                        <a:rPr lang="en-US" sz="1500" dirty="0" smtClean="0"/>
                        <a:t>(0.065)</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-0.324**</a:t>
                      </a:r>
                    </a:p>
                    <a:p>
                      <a:pPr algn="r"/>
                      <a:r>
                        <a:rPr lang="en-US" sz="1500" dirty="0" smtClean="0"/>
                        <a:t>(0.067)</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563671">
                <a:tc>
                  <a:txBody>
                    <a:bodyPr/>
                    <a:lstStyle/>
                    <a:p>
                      <a:pPr algn="l"/>
                      <a:r>
                        <a:rPr lang="en-US" sz="1500" dirty="0" smtClean="0"/>
                        <a:t>Intraparty</a:t>
                      </a:r>
                      <a:r>
                        <a:rPr lang="en-US" sz="1500" baseline="0" dirty="0" smtClean="0"/>
                        <a:t> heterogeneity</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0.019</a:t>
                      </a:r>
                      <a:r>
                        <a:rPr lang="en-US" sz="1500" baseline="30000" dirty="0" smtClean="0"/>
                        <a:t>+</a:t>
                      </a:r>
                    </a:p>
                    <a:p>
                      <a:pPr algn="r"/>
                      <a:r>
                        <a:rPr lang="en-US" sz="1500" dirty="0" smtClean="0"/>
                        <a:t>(0.012)</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0.020</a:t>
                      </a:r>
                      <a:r>
                        <a:rPr lang="en-US" sz="1500" baseline="30000" dirty="0" smtClean="0"/>
                        <a:t>+</a:t>
                      </a:r>
                      <a:endParaRPr lang="en-US" sz="1500" dirty="0" smtClean="0"/>
                    </a:p>
                    <a:p>
                      <a:pPr algn="r"/>
                      <a:r>
                        <a:rPr lang="en-US" sz="1500" dirty="0" smtClean="0"/>
                        <a:t>(0.012</a:t>
                      </a:r>
                      <a:r>
                        <a:rPr lang="en-US" sz="1500" dirty="0" smtClean="0">
                          <a:solidFill>
                            <a:srgbClr val="000000"/>
                          </a:solidFill>
                        </a:rPr>
                        <a:t>)</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563671">
                <a:tc>
                  <a:txBody>
                    <a:bodyPr/>
                    <a:lstStyle/>
                    <a:p>
                      <a:pPr algn="l"/>
                      <a:r>
                        <a:rPr lang="en-US" sz="1500" dirty="0" smtClean="0"/>
                        <a:t>Interparty</a:t>
                      </a:r>
                      <a:r>
                        <a:rPr lang="en-US" sz="1500" baseline="0" dirty="0" smtClean="0"/>
                        <a:t> heterogeneity</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0.002</a:t>
                      </a:r>
                    </a:p>
                    <a:p>
                      <a:pPr algn="r"/>
                      <a:r>
                        <a:rPr lang="en-US" sz="1500" dirty="0" smtClean="0"/>
                        <a:t>(0.014)</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0.002</a:t>
                      </a:r>
                    </a:p>
                    <a:p>
                      <a:pPr algn="r"/>
                      <a:r>
                        <a:rPr lang="en-US" sz="1500" dirty="0" smtClean="0"/>
                        <a:t>(0.015)</a:t>
                      </a:r>
                      <a:endParaRPr lang="en-US" sz="15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563671">
                <a:tc>
                  <a:txBody>
                    <a:bodyPr/>
                    <a:lstStyle/>
                    <a:p>
                      <a:pPr algn="l"/>
                      <a:r>
                        <a:rPr lang="en-US" sz="1500" dirty="0" smtClean="0"/>
                        <a:t>Constant</a:t>
                      </a:r>
                      <a:endParaRPr lang="en-US" sz="1500" dirty="0"/>
                    </a:p>
                  </a:txBody>
                  <a:tcP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n-US" sz="1500" dirty="0" smtClean="0"/>
                        <a:t>0.293**</a:t>
                      </a:r>
                    </a:p>
                    <a:p>
                      <a:pPr algn="r"/>
                      <a:r>
                        <a:rPr lang="en-US" sz="1500" dirty="0" smtClean="0"/>
                        <a:t>(0.055)</a:t>
                      </a:r>
                      <a:endParaRPr lang="en-US" sz="1500" dirty="0"/>
                    </a:p>
                  </a:txBody>
                  <a:tcP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n-US" sz="1500" dirty="0" smtClean="0"/>
                        <a:t>(0.290)**</a:t>
                      </a:r>
                    </a:p>
                    <a:p>
                      <a:pPr algn="r"/>
                      <a:r>
                        <a:rPr lang="en-US" sz="1500" dirty="0" smtClean="0"/>
                        <a:t>(0.054)</a:t>
                      </a:r>
                      <a:endParaRPr lang="en-US" sz="1500" dirty="0"/>
                    </a:p>
                  </a:txBody>
                  <a:tcP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798535">
                <a:tc>
                  <a:txBody>
                    <a:bodyPr/>
                    <a:lstStyle/>
                    <a:p>
                      <a:pPr algn="l"/>
                      <a:r>
                        <a:rPr lang="en-US" sz="1500" dirty="0" smtClean="0"/>
                        <a:t>Interaction effect</a:t>
                      </a:r>
                    </a:p>
                    <a:p>
                      <a:pPr algn="l"/>
                      <a:r>
                        <a:rPr lang="en-US" sz="1500" dirty="0" smtClean="0"/>
                        <a:t>Committee </a:t>
                      </a:r>
                      <a:r>
                        <a:rPr lang="en-US" sz="1500" dirty="0" err="1" smtClean="0"/>
                        <a:t>gatekeeping</a:t>
                      </a:r>
                      <a:r>
                        <a:rPr lang="en-US" sz="1500" dirty="0" smtClean="0"/>
                        <a:t> and Majority</a:t>
                      </a:r>
                      <a:r>
                        <a:rPr lang="en-US" sz="1500" baseline="0" dirty="0" smtClean="0"/>
                        <a:t> s</a:t>
                      </a:r>
                      <a:r>
                        <a:rPr lang="en-US" sz="1500" dirty="0" smtClean="0"/>
                        <a:t>ets calendar</a:t>
                      </a:r>
                    </a:p>
                  </a:txBody>
                  <a:tcP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endParaRPr lang="en-US" sz="1500" dirty="0"/>
                    </a:p>
                  </a:txBody>
                  <a:tcP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endParaRPr lang="en-US" sz="1500" dirty="0" smtClean="0"/>
                    </a:p>
                    <a:p>
                      <a:pPr algn="r"/>
                      <a:r>
                        <a:rPr lang="en-US" sz="1500" dirty="0" smtClean="0"/>
                        <a:t>-0.052**</a:t>
                      </a:r>
                    </a:p>
                    <a:p>
                      <a:pPr algn="r"/>
                      <a:r>
                        <a:rPr lang="en-US" sz="1500" dirty="0" smtClean="0"/>
                        <a:t>(0.015)</a:t>
                      </a:r>
                      <a:endParaRPr lang="en-US" sz="1500" dirty="0"/>
                    </a:p>
                  </a:txBody>
                  <a:tcPr>
                    <a:lnL w="12700" cmpd="sng">
                      <a:noFill/>
                    </a:lnL>
                    <a:lnR w="12700" cmpd="sng">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28808">
                <a:tc>
                  <a:txBody>
                    <a:bodyPr/>
                    <a:lstStyle/>
                    <a:p>
                      <a:pPr algn="l"/>
                      <a:r>
                        <a:rPr lang="en-US" sz="1500" dirty="0" smtClean="0"/>
                        <a:t>Observations</a:t>
                      </a:r>
                    </a:p>
                  </a:txBody>
                  <a:tcPr>
                    <a:lnL w="12700" cmpd="sng">
                      <a:noFill/>
                    </a:lnL>
                    <a:lnR w="12700" cmpd="sng">
                      <a:noFill/>
                    </a:lnR>
                    <a:lnT w="12700" cap="flat" cmpd="sng" algn="ctr">
                      <a:solidFill>
                        <a:scrgbClr r="0" g="0" b="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93</a:t>
                      </a:r>
                      <a:endParaRPr lang="en-US" sz="1500" dirty="0"/>
                    </a:p>
                  </a:txBody>
                  <a:tcPr>
                    <a:lnL w="12700" cmpd="sng">
                      <a:noFill/>
                    </a:lnL>
                    <a:lnR w="12700" cmpd="sng">
                      <a:noFill/>
                    </a:lnR>
                    <a:lnT w="12700" cap="flat" cmpd="sng" algn="ctr">
                      <a:solidFill>
                        <a:scrgbClr r="0" g="0" b="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tc>
                  <a:txBody>
                    <a:bodyPr/>
                    <a:lstStyle/>
                    <a:p>
                      <a:pPr algn="r"/>
                      <a:r>
                        <a:rPr lang="en-US" sz="1500" dirty="0" smtClean="0"/>
                        <a:t>93</a:t>
                      </a:r>
                      <a:endParaRPr lang="en-US" sz="1500" dirty="0"/>
                    </a:p>
                  </a:txBody>
                  <a:tcPr>
                    <a:lnL w="12700" cmpd="sng">
                      <a:noFill/>
                    </a:lnL>
                    <a:lnR w="12700" cmpd="sng">
                      <a:noFill/>
                    </a:lnR>
                    <a:lnT w="12700" cap="flat" cmpd="sng" algn="ctr">
                      <a:solidFill>
                        <a:scrgbClr r="0" g="0" b="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tr>
              <a:tr h="328808">
                <a:tc>
                  <a:txBody>
                    <a:bodyPr/>
                    <a:lstStyle/>
                    <a:p>
                      <a:pPr algn="l"/>
                      <a:r>
                        <a:rPr lang="en-US" sz="1500" dirty="0" smtClean="0"/>
                        <a:t>R</a:t>
                      </a:r>
                      <a:r>
                        <a:rPr lang="en-US" sz="1500" baseline="30000" dirty="0" smtClean="0"/>
                        <a:t>2</a:t>
                      </a:r>
                      <a:endParaRPr lang="en-US" sz="1500" dirty="0" smtClean="0"/>
                    </a:p>
                  </a:txBody>
                  <a:tcP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n-US" sz="1500" dirty="0" smtClean="0"/>
                        <a:t>0.310</a:t>
                      </a:r>
                      <a:endParaRPr lang="en-US" sz="1500" dirty="0"/>
                    </a:p>
                  </a:txBody>
                  <a:tcP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n-US" sz="1500" dirty="0" smtClean="0"/>
                        <a:t>0.316</a:t>
                      </a:r>
                      <a:endParaRPr lang="en-US" sz="1500" dirty="0"/>
                    </a:p>
                  </a:txBody>
                  <a:tcP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798535">
                <a:tc gridSpan="3">
                  <a:txBody>
                    <a:bodyPr/>
                    <a:lstStyle/>
                    <a:p>
                      <a:pPr algn="l"/>
                      <a:r>
                        <a:rPr lang="en-US" sz="1500" dirty="0" smtClean="0"/>
                        <a:t>Robust</a:t>
                      </a:r>
                      <a:r>
                        <a:rPr lang="en-US" sz="1500" baseline="0" dirty="0" smtClean="0"/>
                        <a:t> standard errors in parentheses. </a:t>
                      </a:r>
                      <a:r>
                        <a:rPr lang="en-US" sz="1500" dirty="0" smtClean="0"/>
                        <a:t>Significance tests are one-tailed.</a:t>
                      </a:r>
                    </a:p>
                    <a:p>
                      <a:pPr algn="l"/>
                      <a:r>
                        <a:rPr lang="en-US" sz="1500" i="0" baseline="30000" dirty="0" smtClean="0">
                          <a:solidFill>
                            <a:srgbClr val="000000"/>
                          </a:solidFill>
                          <a:latin typeface="Futura"/>
                          <a:cs typeface="Futura"/>
                        </a:rPr>
                        <a:t>+</a:t>
                      </a:r>
                      <a:r>
                        <a:rPr lang="en-US" sz="1500" i="1" dirty="0" err="1" smtClean="0"/>
                        <a:t>p</a:t>
                      </a:r>
                      <a:r>
                        <a:rPr lang="en-US" sz="1500" i="0" dirty="0" smtClean="0"/>
                        <a:t>&lt;0.10;</a:t>
                      </a:r>
                      <a:r>
                        <a:rPr lang="en-US" sz="1500" i="0" baseline="0" dirty="0" smtClean="0"/>
                        <a:t> *</a:t>
                      </a:r>
                      <a:r>
                        <a:rPr lang="en-US" sz="1500" i="1" dirty="0" err="1" smtClean="0"/>
                        <a:t>p</a:t>
                      </a:r>
                      <a:r>
                        <a:rPr lang="en-US" sz="1500" i="0" dirty="0" smtClean="0"/>
                        <a:t>&lt;0.05;</a:t>
                      </a:r>
                      <a:r>
                        <a:rPr lang="en-US" sz="1500" i="0" baseline="0" dirty="0" smtClean="0"/>
                        <a:t> **</a:t>
                      </a:r>
                      <a:r>
                        <a:rPr lang="en-US" sz="1500" i="1" baseline="0" dirty="0" err="1" smtClean="0"/>
                        <a:t>p</a:t>
                      </a:r>
                      <a:r>
                        <a:rPr lang="en-US" sz="1500" i="0" baseline="0" dirty="0" smtClean="0"/>
                        <a:t>&lt;0.01</a:t>
                      </a:r>
                      <a:endParaRPr lang="en-US" sz="1500" i="0" dirty="0" smtClean="0"/>
                    </a:p>
                  </a:txBody>
                  <a:tcPr>
                    <a:lnL w="12700" cmpd="sng">
                      <a:noFill/>
                    </a:lnL>
                    <a:lnR w="12700" cmpd="sng">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n-US"/>
                    </a:p>
                  </a:txBody>
                  <a:tcPr/>
                </a:tc>
                <a:tc hMerge="1">
                  <a:txBody>
                    <a:bodyPr/>
                    <a:lstStyle/>
                    <a:p>
                      <a:endParaRPr lang="en-US" sz="1400" dirty="0"/>
                    </a:p>
                  </a:txBody>
                  <a:tcP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978151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Congressional action on gun control</a:t>
            </a:r>
            <a:endParaRPr lang="en-US" dirty="0"/>
          </a:p>
        </p:txBody>
      </p:sp>
      <p:sp>
        <p:nvSpPr>
          <p:cNvPr id="3" name="Content Placeholder 2"/>
          <p:cNvSpPr>
            <a:spLocks noGrp="1"/>
          </p:cNvSpPr>
          <p:nvPr>
            <p:ph idx="1"/>
          </p:nvPr>
        </p:nvSpPr>
        <p:spPr/>
        <p:txBody>
          <a:bodyPr/>
          <a:lstStyle/>
          <a:p>
            <a:r>
              <a:rPr lang="en-US" dirty="0" smtClean="0"/>
              <a:t>In the 113</a:t>
            </a:r>
            <a:r>
              <a:rPr lang="en-US" baseline="30000" dirty="0" smtClean="0"/>
              <a:t>th</a:t>
            </a:r>
            <a:r>
              <a:rPr lang="en-US" dirty="0" smtClean="0"/>
              <a:t> Congress, 72 bills have been introduced.</a:t>
            </a:r>
          </a:p>
          <a:p>
            <a:pPr lvl="1"/>
            <a:r>
              <a:rPr lang="en-US" dirty="0" smtClean="0"/>
              <a:t>56 to restrict gun rights.</a:t>
            </a:r>
          </a:p>
          <a:p>
            <a:pPr lvl="1"/>
            <a:r>
              <a:rPr lang="en-US" dirty="0" smtClean="0"/>
              <a:t>16 to expand gun rights.</a:t>
            </a:r>
          </a:p>
          <a:p>
            <a:r>
              <a:rPr lang="en-US" dirty="0" smtClean="0"/>
              <a:t>Zero have become law (so far…).</a:t>
            </a:r>
            <a:endParaRPr lang="en-US" dirty="0"/>
          </a:p>
        </p:txBody>
      </p:sp>
    </p:spTree>
    <p:extLst>
      <p:ext uri="{BB962C8B-B14F-4D97-AF65-F5344CB8AC3E}">
        <p14:creationId xmlns:p14="http://schemas.microsoft.com/office/powerpoint/2010/main" val="55056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bills do not receive a vote!</a:t>
            </a:r>
            <a:endParaRPr lang="en-US" dirty="0"/>
          </a:p>
        </p:txBody>
      </p:sp>
      <p:sp>
        <p:nvSpPr>
          <p:cNvPr id="3" name="Content Placeholder 2"/>
          <p:cNvSpPr>
            <a:spLocks noGrp="1"/>
          </p:cNvSpPr>
          <p:nvPr>
            <p:ph idx="1"/>
          </p:nvPr>
        </p:nvSpPr>
        <p:spPr/>
        <p:txBody>
          <a:bodyPr>
            <a:normAutofit lnSpcReduction="10000"/>
          </a:bodyPr>
          <a:lstStyle/>
          <a:p>
            <a:r>
              <a:rPr lang="en-US" dirty="0" smtClean="0"/>
              <a:t>In this session, 8/72 bills reported from committee, and one received a floor vote.</a:t>
            </a:r>
          </a:p>
          <a:p>
            <a:r>
              <a:rPr lang="en-US" dirty="0" smtClean="0"/>
              <a:t>112</a:t>
            </a:r>
            <a:r>
              <a:rPr lang="en-US" baseline="30000" dirty="0" smtClean="0"/>
              <a:t>th</a:t>
            </a:r>
            <a:r>
              <a:rPr lang="en-US" dirty="0" smtClean="0"/>
              <a:t> Congress:</a:t>
            </a:r>
          </a:p>
          <a:p>
            <a:pPr lvl="1"/>
            <a:r>
              <a:rPr lang="en-US" dirty="0" smtClean="0"/>
              <a:t>28 bills </a:t>
            </a:r>
            <a:r>
              <a:rPr lang="en-US" i="1" dirty="0" smtClean="0"/>
              <a:t>introduced </a:t>
            </a:r>
            <a:r>
              <a:rPr lang="en-US" dirty="0" smtClean="0"/>
              <a:t>to restrict gun rights.</a:t>
            </a:r>
          </a:p>
          <a:p>
            <a:pPr lvl="2"/>
            <a:r>
              <a:rPr lang="en-US" dirty="0" smtClean="0"/>
              <a:t>Four made it out of committee.</a:t>
            </a:r>
          </a:p>
          <a:p>
            <a:pPr lvl="2"/>
            <a:r>
              <a:rPr lang="en-US" dirty="0" smtClean="0"/>
              <a:t>Four received a floor vote.</a:t>
            </a:r>
          </a:p>
          <a:p>
            <a:pPr lvl="2"/>
            <a:r>
              <a:rPr lang="en-US" dirty="0" smtClean="0"/>
              <a:t>Three passed chamber where introduced (House).</a:t>
            </a:r>
          </a:p>
          <a:p>
            <a:pPr lvl="2"/>
            <a:r>
              <a:rPr lang="en-US" dirty="0" smtClean="0"/>
              <a:t>Zero made it out of committee in the Senate.</a:t>
            </a:r>
          </a:p>
          <a:p>
            <a:pPr lvl="1"/>
            <a:r>
              <a:rPr lang="en-US" dirty="0" smtClean="0"/>
              <a:t>26 bills </a:t>
            </a:r>
            <a:r>
              <a:rPr lang="en-US" i="1" dirty="0" smtClean="0"/>
              <a:t>introduced </a:t>
            </a:r>
            <a:r>
              <a:rPr lang="en-US" dirty="0" smtClean="0"/>
              <a:t>to expand gun rights.</a:t>
            </a:r>
          </a:p>
          <a:p>
            <a:pPr lvl="2"/>
            <a:r>
              <a:rPr lang="en-US" dirty="0" smtClean="0"/>
              <a:t>Zero made it out of committee.</a:t>
            </a:r>
          </a:p>
          <a:p>
            <a:pPr marL="114300" indent="0">
              <a:buNone/>
            </a:pPr>
            <a:endParaRPr lang="en-US" dirty="0" smtClean="0"/>
          </a:p>
          <a:p>
            <a:pPr lvl="2"/>
            <a:endParaRPr lang="en-US" dirty="0"/>
          </a:p>
          <a:p>
            <a:pPr lvl="2"/>
            <a:endParaRPr lang="en-US" dirty="0" smtClean="0"/>
          </a:p>
        </p:txBody>
      </p:sp>
    </p:spTree>
    <p:extLst>
      <p:ext uri="{BB962C8B-B14F-4D97-AF65-F5344CB8AC3E}">
        <p14:creationId xmlns:p14="http://schemas.microsoft.com/office/powerpoint/2010/main" val="209629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Progress of Bills in the House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981436"/>
            <a:ext cx="7772400" cy="5652654"/>
          </a:xfrm>
        </p:spPr>
      </p:pic>
      <p:sp>
        <p:nvSpPr>
          <p:cNvPr id="5" name="Rectangle 4"/>
          <p:cNvSpPr/>
          <p:nvPr/>
        </p:nvSpPr>
        <p:spPr>
          <a:xfrm>
            <a:off x="632534" y="6400800"/>
            <a:ext cx="9044866" cy="369332"/>
          </a:xfrm>
          <a:prstGeom prst="rect">
            <a:avLst/>
          </a:prstGeom>
        </p:spPr>
        <p:txBody>
          <a:bodyPr wrap="square">
            <a:spAutoFit/>
          </a:bodyPr>
          <a:lstStyle/>
          <a:p>
            <a:r>
              <a:rPr lang="en-US" dirty="0" smtClean="0"/>
              <a:t>Source: Congressional Bills Project.</a:t>
            </a:r>
            <a:endParaRPr lang="en-US" dirty="0"/>
          </a:p>
        </p:txBody>
      </p:sp>
    </p:spTree>
    <p:extLst>
      <p:ext uri="{BB962C8B-B14F-4D97-AF65-F5344CB8AC3E}">
        <p14:creationId xmlns:p14="http://schemas.microsoft.com/office/powerpoint/2010/main" val="915876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causes legislative inaction?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Bad bills get blocked.</a:t>
            </a:r>
          </a:p>
          <a:p>
            <a:r>
              <a:rPr lang="en-US" dirty="0" smtClean="0"/>
              <a:t>Majority party size.</a:t>
            </a:r>
          </a:p>
          <a:p>
            <a:pPr lvl="1"/>
            <a:r>
              <a:rPr lang="en-US" dirty="0" smtClean="0"/>
              <a:t>Reid almost didn’t bring assault weapons ban to a vote, because he knew it would be DOA in the House.</a:t>
            </a:r>
          </a:p>
          <a:p>
            <a:r>
              <a:rPr lang="en-US" dirty="0" smtClean="0"/>
              <a:t>Polarization within and across parties.</a:t>
            </a:r>
          </a:p>
          <a:p>
            <a:pPr lvl="1"/>
            <a:r>
              <a:rPr lang="en-US" dirty="0" smtClean="0"/>
              <a:t>15 red state Democratic Senators voted against ban.</a:t>
            </a:r>
          </a:p>
          <a:p>
            <a:pPr lvl="1"/>
            <a:r>
              <a:rPr lang="en-US" dirty="0" smtClean="0"/>
              <a:t>Highest level of party unity in House history.</a:t>
            </a:r>
          </a:p>
          <a:p>
            <a:pPr marL="514350" indent="-457200"/>
            <a:r>
              <a:rPr lang="en-US" dirty="0" smtClean="0"/>
              <a:t>These factors cannot account for the totality of obstructionism!  </a:t>
            </a:r>
          </a:p>
          <a:p>
            <a:pPr marL="914400" lvl="1" indent="-457200"/>
            <a:r>
              <a:rPr lang="en-US" dirty="0" smtClean="0"/>
              <a:t>Need </a:t>
            </a:r>
            <a:r>
              <a:rPr lang="en-US" b="1" dirty="0" smtClean="0"/>
              <a:t>procedural rules </a:t>
            </a:r>
            <a:r>
              <a:rPr lang="en-US" dirty="0" smtClean="0"/>
              <a:t>to facilitate bill blocking.</a:t>
            </a:r>
          </a:p>
          <a:p>
            <a:pPr lvl="1"/>
            <a:endParaRPr lang="en-US" dirty="0" smtClean="0"/>
          </a:p>
        </p:txBody>
      </p:sp>
    </p:spTree>
    <p:extLst>
      <p:ext uri="{BB962C8B-B14F-4D97-AF65-F5344CB8AC3E}">
        <p14:creationId xmlns:p14="http://schemas.microsoft.com/office/powerpoint/2010/main" val="140052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Procedural rules in the U.S. House</a:t>
            </a:r>
            <a:endParaRPr lang="en-US" dirty="0"/>
          </a:p>
        </p:txBody>
      </p:sp>
      <p:sp>
        <p:nvSpPr>
          <p:cNvPr id="3" name="Content Placeholder 2"/>
          <p:cNvSpPr>
            <a:spLocks noGrp="1"/>
          </p:cNvSpPr>
          <p:nvPr>
            <p:ph idx="1"/>
          </p:nvPr>
        </p:nvSpPr>
        <p:spPr>
          <a:xfrm>
            <a:off x="0" y="1600200"/>
            <a:ext cx="9144000" cy="4525963"/>
          </a:xfrm>
        </p:spPr>
        <p:txBody>
          <a:bodyPr>
            <a:normAutofit/>
          </a:bodyPr>
          <a:lstStyle/>
          <a:p>
            <a:r>
              <a:rPr lang="en-US" dirty="0" smtClean="0"/>
              <a:t>Committees can block bills (i.e., decline to hear them or to report them).</a:t>
            </a:r>
          </a:p>
          <a:p>
            <a:r>
              <a:rPr lang="en-US" dirty="0" smtClean="0"/>
              <a:t>Speaker and Rules Committee have lots of discretion to determine the order of bills on the calendar.</a:t>
            </a:r>
          </a:p>
        </p:txBody>
      </p:sp>
    </p:spTree>
    <p:extLst>
      <p:ext uri="{BB962C8B-B14F-4D97-AF65-F5344CB8AC3E}">
        <p14:creationId xmlns:p14="http://schemas.microsoft.com/office/powerpoint/2010/main" val="291003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 party gatekeeping</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The majority party has a </a:t>
            </a:r>
            <a:r>
              <a:rPr lang="en-US" b="1" u="sng" dirty="0" smtClean="0"/>
              <a:t>gatekeeping right </a:t>
            </a:r>
            <a:r>
              <a:rPr lang="en-US" dirty="0" smtClean="0"/>
              <a:t>if procedures allow it </a:t>
            </a:r>
            <a:r>
              <a:rPr lang="en-US" i="1" dirty="0" smtClean="0"/>
              <a:t>not </a:t>
            </a:r>
            <a:r>
              <a:rPr lang="en-US" dirty="0" smtClean="0"/>
              <a:t>to act on a proposal, and the result of inaction is that the status quo policy remains in effect.</a:t>
            </a:r>
          </a:p>
          <a:p>
            <a:pPr lvl="1"/>
            <a:r>
              <a:rPr lang="en-US" dirty="0" smtClean="0"/>
              <a:t>E.g., majority appointed committees can block bills, majority leader sets floor agenda.</a:t>
            </a:r>
          </a:p>
          <a:p>
            <a:r>
              <a:rPr lang="en-US" dirty="0" smtClean="0"/>
              <a:t>The majority party has </a:t>
            </a:r>
            <a:r>
              <a:rPr lang="en-US" b="1" u="sng" dirty="0" smtClean="0"/>
              <a:t>gatekeeping power </a:t>
            </a:r>
            <a:r>
              <a:rPr lang="en-US" dirty="0" smtClean="0"/>
              <a:t>if it has a gatekeeping right and that right produces an </a:t>
            </a:r>
            <a:r>
              <a:rPr lang="en-US" i="1" dirty="0" smtClean="0"/>
              <a:t>outcome </a:t>
            </a:r>
            <a:r>
              <a:rPr lang="en-US" dirty="0" smtClean="0"/>
              <a:t>that is preferable to the one that would have occurred absent the right.</a:t>
            </a:r>
          </a:p>
          <a:p>
            <a:endParaRPr lang="en-US" i="1" dirty="0"/>
          </a:p>
          <a:p>
            <a:pPr marL="0" indent="0">
              <a:buNone/>
            </a:pPr>
            <a:r>
              <a:rPr lang="en-US" dirty="0" smtClean="0">
                <a:solidFill>
                  <a:srgbClr val="FF0000"/>
                </a:solidFill>
              </a:rPr>
              <a:t>Do majority party gatekeeping rights lead to increased majority party power?</a:t>
            </a:r>
            <a:endParaRPr lang="en-US" dirty="0">
              <a:solidFill>
                <a:srgbClr val="FF0000"/>
              </a:solidFill>
            </a:endParaRPr>
          </a:p>
        </p:txBody>
      </p:sp>
    </p:spTree>
    <p:extLst>
      <p:ext uri="{BB962C8B-B14F-4D97-AF65-F5344CB8AC3E}">
        <p14:creationId xmlns:p14="http://schemas.microsoft.com/office/powerpoint/2010/main" val="405121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3596</TotalTime>
  <Words>2375</Words>
  <Application>Microsoft Office PowerPoint</Application>
  <PresentationFormat>On-screen Show (4:3)</PresentationFormat>
  <Paragraphs>328</Paragraphs>
  <Slides>33</Slides>
  <Notes>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Overcoming Legislative Gridlock: How Procedural Rules Affect Obstructionism</vt:lpstr>
      <vt:lpstr>Obama and gun control</vt:lpstr>
      <vt:lpstr>Public opinion on gun control</vt:lpstr>
      <vt:lpstr>Congressional action on gun control</vt:lpstr>
      <vt:lpstr>Most bills do not receive a vote!</vt:lpstr>
      <vt:lpstr>Progress of Bills in the House</vt:lpstr>
      <vt:lpstr>What causes legislative inaction?</vt:lpstr>
      <vt:lpstr>Procedural rules in the U.S. House</vt:lpstr>
      <vt:lpstr>Majority party gatekeeping</vt:lpstr>
      <vt:lpstr>Do majority party gatekeeping rights  power?</vt:lpstr>
      <vt:lpstr>New strategy</vt:lpstr>
      <vt:lpstr>Measuring rules in the states</vt:lpstr>
      <vt:lpstr>Variation in state gatekeeping rights</vt:lpstr>
      <vt:lpstr>Variation in state gatekeeping rights (cont.)</vt:lpstr>
      <vt:lpstr>Nevada Assembly: committee gatekeeping</vt:lpstr>
      <vt:lpstr>Nevada Assembly: calendar gatekeeping</vt:lpstr>
      <vt:lpstr>Nevada Senate: committee gatekeeping</vt:lpstr>
      <vt:lpstr>Nevada Senate: calendar gatekeeping</vt:lpstr>
      <vt:lpstr>Measuring legislative outcomes</vt:lpstr>
      <vt:lpstr>Example: immigration reform</vt:lpstr>
      <vt:lpstr>PowerPoint Presentation</vt:lpstr>
      <vt:lpstr>PowerPoint Presentation</vt:lpstr>
      <vt:lpstr>Effect of committee gatekeeping rights on majority roll rates</vt:lpstr>
      <vt:lpstr>Effect of calendar gatekeeping rights on majority roll rates</vt:lpstr>
      <vt:lpstr>Rule configurations and majority rolls</vt:lpstr>
      <vt:lpstr>Example: Colorado House</vt:lpstr>
      <vt:lpstr>Why should we care?</vt:lpstr>
      <vt:lpstr>PowerPoint Presentation</vt:lpstr>
      <vt:lpstr>Progression of gun laws in state legislatures</vt:lpstr>
      <vt:lpstr>Why should we care?</vt:lpstr>
      <vt:lpstr>Conclusions</vt:lpstr>
      <vt:lpstr>Extra Slides</vt:lpstr>
      <vt:lpstr>PowerPoint Presentation</vt:lpstr>
    </vt:vector>
  </TitlesOfParts>
  <Company>The Brookings Institution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Legislative Gridlock: How Procedural Rules Affect Obstructionism</dc:title>
  <dc:creator>Molly Jackman</dc:creator>
  <cp:lastModifiedBy>oit</cp:lastModifiedBy>
  <cp:revision>43</cp:revision>
  <dcterms:created xsi:type="dcterms:W3CDTF">2013-10-01T03:19:01Z</dcterms:created>
  <dcterms:modified xsi:type="dcterms:W3CDTF">2013-10-01T23:43:21Z</dcterms:modified>
</cp:coreProperties>
</file>