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tiff" ContentType="image/tif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4"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8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3AC516-FCC2-4C07-A06A-5327D66A5943}" type="datetimeFigureOut">
              <a:rPr lang="en-US" smtClean="0"/>
              <a:pPr/>
              <a:t>1/11/2011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9F94CB-5806-4236-AC2F-2B0048548E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050"/>
          <p:cNvSpPr>
            <a:spLocks noGrp="1" noRot="1" noChangeAspect="1" noChangeArrowheads="1" noTextEdit="1"/>
          </p:cNvSpPr>
          <p:nvPr>
            <p:ph type="sldImg"/>
          </p:nvPr>
        </p:nvSpPr>
        <p:spPr bwMode="auto">
          <a:xfrm>
            <a:off x="1109663" y="679450"/>
            <a:ext cx="4622800" cy="3468688"/>
          </a:xfrm>
          <a:prstGeom prst="rect">
            <a:avLst/>
          </a:prstGeom>
          <a:noFill/>
          <a:ln>
            <a:solidFill>
              <a:srgbClr val="000000"/>
            </a:solidFill>
            <a:miter lim="800000"/>
            <a:headEnd/>
            <a:tailEnd/>
          </a:ln>
        </p:spPr>
      </p:sp>
      <p:sp>
        <p:nvSpPr>
          <p:cNvPr id="66564" name="Rectangle 2052"/>
          <p:cNvSpPr>
            <a:spLocks noGrp="1" noChangeArrowheads="1"/>
          </p:cNvSpPr>
          <p:nvPr>
            <p:ph type="body" idx="1"/>
          </p:nvPr>
        </p:nvSpPr>
        <p:spPr bwMode="auto">
          <a:xfrm>
            <a:off x="947324" y="4345587"/>
            <a:ext cx="4963353" cy="4148840"/>
          </a:xfrm>
          <a:prstGeom prst="rect">
            <a:avLst/>
          </a:prstGeom>
          <a:noFill/>
          <a:ln>
            <a:miter lim="800000"/>
            <a:headEnd/>
            <a:tailEnd/>
          </a:ln>
        </p:spPr>
        <p:txBody>
          <a:bodyPr lIns="91021" tIns="45512" rIns="91021" bIns="45512"/>
          <a:lstStyle/>
          <a:p>
            <a:pPr defTabSz="903532">
              <a:spcBef>
                <a:spcPct val="0"/>
              </a:spcBef>
            </a:pPr>
            <a:r>
              <a:rPr kumimoji="1" lang="en-US" sz="1600" dirty="0">
                <a:solidFill>
                  <a:srgbClr val="545553"/>
                </a:solidFill>
                <a:latin typeface="Goudy Old Style" pitchFamily="18" charset="0"/>
              </a:rPr>
              <a:t>To map something, you create a drawing or diagram, often articulating links, relationships and connections.  This process can help you visualize, organize, structure and conceptualize ideas and information.</a:t>
            </a:r>
            <a:endParaRPr lang="en-US" sz="1600" dirty="0"/>
          </a:p>
          <a:p>
            <a:pPr defTabSz="903532">
              <a:spcBef>
                <a:spcPct val="0"/>
              </a:spcBef>
            </a:pPr>
            <a:endParaRPr lang="en-US" sz="1600" dirty="0"/>
          </a:p>
          <a:p>
            <a:pPr defTabSz="903532">
              <a:spcBef>
                <a:spcPct val="0"/>
              </a:spcBef>
            </a:pPr>
            <a:endParaRPr lang="en-US" sz="1600" dirty="0"/>
          </a:p>
          <a:p>
            <a:pPr defTabSz="903532">
              <a:spcBef>
                <a:spcPct val="0"/>
              </a:spcBef>
            </a:pPr>
            <a:endParaRPr lang="en-US" sz="16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050"/>
          <p:cNvSpPr>
            <a:spLocks noGrp="1" noRot="1" noChangeAspect="1" noChangeArrowheads="1" noTextEdit="1"/>
          </p:cNvSpPr>
          <p:nvPr>
            <p:ph type="sldImg"/>
          </p:nvPr>
        </p:nvSpPr>
        <p:spPr bwMode="auto">
          <a:xfrm>
            <a:off x="1109663" y="679450"/>
            <a:ext cx="4622800" cy="3468688"/>
          </a:xfrm>
          <a:prstGeom prst="rect">
            <a:avLst/>
          </a:prstGeom>
          <a:noFill/>
          <a:ln>
            <a:solidFill>
              <a:srgbClr val="000000"/>
            </a:solidFill>
            <a:miter lim="800000"/>
            <a:headEnd/>
            <a:tailEnd/>
          </a:ln>
        </p:spPr>
      </p:sp>
      <p:sp>
        <p:nvSpPr>
          <p:cNvPr id="66564" name="Rectangle 2052"/>
          <p:cNvSpPr>
            <a:spLocks noGrp="1" noChangeArrowheads="1"/>
          </p:cNvSpPr>
          <p:nvPr>
            <p:ph type="body" idx="1"/>
          </p:nvPr>
        </p:nvSpPr>
        <p:spPr bwMode="auto">
          <a:xfrm>
            <a:off x="947324" y="4345587"/>
            <a:ext cx="4963353" cy="4148840"/>
          </a:xfrm>
          <a:prstGeom prst="rect">
            <a:avLst/>
          </a:prstGeom>
          <a:noFill/>
          <a:ln>
            <a:miter lim="800000"/>
            <a:headEnd/>
            <a:tailEnd/>
          </a:ln>
        </p:spPr>
        <p:txBody>
          <a:bodyPr lIns="91021" tIns="45512" rIns="91021" bIns="45512"/>
          <a:lstStyle/>
          <a:p>
            <a:pPr defTabSz="903532">
              <a:spcBef>
                <a:spcPct val="0"/>
              </a:spcBef>
            </a:pPr>
            <a:endParaRPr lang="en-US" sz="1600" dirty="0"/>
          </a:p>
          <a:p>
            <a:pPr defTabSz="903532">
              <a:spcBef>
                <a:spcPct val="0"/>
              </a:spcBef>
            </a:pPr>
            <a:endParaRPr lang="en-US" sz="1600" dirty="0"/>
          </a:p>
          <a:p>
            <a:pPr defTabSz="903532">
              <a:spcBef>
                <a:spcPct val="0"/>
              </a:spcBef>
            </a:pPr>
            <a:endParaRPr lang="en-US" sz="1600" dirty="0"/>
          </a:p>
          <a:p>
            <a:pPr defTabSz="903532">
              <a:spcBef>
                <a:spcPct val="0"/>
              </a:spcBef>
            </a:pPr>
            <a:endParaRPr lang="en-US" sz="16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050"/>
          <p:cNvSpPr>
            <a:spLocks noGrp="1" noRot="1" noChangeAspect="1" noChangeArrowheads="1" noTextEdit="1"/>
          </p:cNvSpPr>
          <p:nvPr>
            <p:ph type="sldImg"/>
          </p:nvPr>
        </p:nvSpPr>
        <p:spPr bwMode="auto">
          <a:xfrm>
            <a:off x="1109663" y="679450"/>
            <a:ext cx="4622800" cy="3468688"/>
          </a:xfrm>
          <a:prstGeom prst="rect">
            <a:avLst/>
          </a:prstGeom>
          <a:noFill/>
          <a:ln>
            <a:solidFill>
              <a:srgbClr val="000000"/>
            </a:solidFill>
            <a:miter lim="800000"/>
            <a:headEnd/>
            <a:tailEnd/>
          </a:ln>
        </p:spPr>
      </p:sp>
      <p:sp>
        <p:nvSpPr>
          <p:cNvPr id="66564" name="Rectangle 2052"/>
          <p:cNvSpPr>
            <a:spLocks noGrp="1" noChangeArrowheads="1"/>
          </p:cNvSpPr>
          <p:nvPr>
            <p:ph type="body" idx="1"/>
          </p:nvPr>
        </p:nvSpPr>
        <p:spPr bwMode="auto">
          <a:xfrm>
            <a:off x="947324" y="4345587"/>
            <a:ext cx="4963353" cy="4148840"/>
          </a:xfrm>
          <a:prstGeom prst="rect">
            <a:avLst/>
          </a:prstGeom>
          <a:noFill/>
          <a:ln>
            <a:miter lim="800000"/>
            <a:headEnd/>
            <a:tailEnd/>
          </a:ln>
        </p:spPr>
        <p:txBody>
          <a:bodyPr lIns="91021" tIns="45512" rIns="91021" bIns="45512"/>
          <a:lstStyle/>
          <a:p>
            <a:pPr defTabSz="903532">
              <a:spcBef>
                <a:spcPct val="0"/>
              </a:spcBef>
            </a:pPr>
            <a:r>
              <a:rPr kumimoji="1" lang="en-US" sz="1600" dirty="0">
                <a:solidFill>
                  <a:srgbClr val="545553"/>
                </a:solidFill>
                <a:latin typeface="Goudy Old Style" pitchFamily="18" charset="0"/>
              </a:rPr>
              <a:t>To map something, you create a drawing or diagram, often articulating links, relationships and connections.  This process can help you visualize, organize, structure and conceptualize ideas and information.</a:t>
            </a:r>
            <a:endParaRPr lang="en-US" sz="1600" dirty="0"/>
          </a:p>
          <a:p>
            <a:pPr defTabSz="903532">
              <a:spcBef>
                <a:spcPct val="0"/>
              </a:spcBef>
            </a:pPr>
            <a:endParaRPr lang="en-US" sz="1600" dirty="0"/>
          </a:p>
          <a:p>
            <a:pPr defTabSz="903532">
              <a:spcBef>
                <a:spcPct val="0"/>
              </a:spcBef>
            </a:pPr>
            <a:endParaRPr lang="en-US" sz="1600" dirty="0"/>
          </a:p>
          <a:p>
            <a:pPr defTabSz="903532">
              <a:spcBef>
                <a:spcPct val="0"/>
              </a:spcBef>
            </a:pPr>
            <a:endParaRPr lang="en-US" sz="16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6421" y="4344025"/>
            <a:ext cx="5485158" cy="4114488"/>
          </a:xfrm>
          <a:prstGeom prst="rect">
            <a:avLst/>
          </a:prstGeom>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lIns="91435" tIns="45718" rIns="91435" bIns="45718"/>
          <a:lstStyle/>
          <a:p>
            <a:fld id="{C92711F0-26E1-4E95-ABB8-3B26C4F33C34}" type="slidenum">
              <a:rPr lang="en-US"/>
              <a:pPr/>
              <a:t>5</a:t>
            </a:fld>
            <a:endParaRPr lang="en-US"/>
          </a:p>
        </p:txBody>
      </p:sp>
      <p:sp>
        <p:nvSpPr>
          <p:cNvPr id="68610" name="Rectangle 2"/>
          <p:cNvSpPr>
            <a:spLocks noGrp="1" noRot="1" noChangeAspect="1" noChangeArrowheads="1" noTextEdit="1"/>
          </p:cNvSpPr>
          <p:nvPr>
            <p:ph type="sldImg"/>
          </p:nvPr>
        </p:nvSpPr>
        <p:spPr>
          <a:xfrm>
            <a:off x="1143000" y="685800"/>
            <a:ext cx="4572000" cy="3429000"/>
          </a:xfrm>
          <a:prstGeom prst="rect">
            <a:avLst/>
          </a:prstGeom>
          <a:ln/>
        </p:spPr>
      </p:sp>
      <p:sp>
        <p:nvSpPr>
          <p:cNvPr id="68611" name="Rectangle 3"/>
          <p:cNvSpPr>
            <a:spLocks noGrp="1" noChangeArrowheads="1"/>
          </p:cNvSpPr>
          <p:nvPr>
            <p:ph type="body" idx="1"/>
          </p:nvPr>
        </p:nvSpPr>
        <p:spPr>
          <a:xfrm>
            <a:off x="685800" y="4343400"/>
            <a:ext cx="5486400" cy="4114800"/>
          </a:xfrm>
          <a:prstGeom prst="rect">
            <a:avLst/>
          </a:prstGeom>
        </p:spPr>
        <p:txBody>
          <a:bodyPr lIns="91435" tIns="45718" rIns="91435" bIns="45718"/>
          <a:lstStyle/>
          <a:p>
            <a:r>
              <a:rPr lang="en-US"/>
              <a:t>The herringbone technique is designed to show causal interactions of a complex event or phenomenon.  It describes a main idea in terms of the following six questions:  Who was involved? What happened?  When did it happen?  Where did it happen?  How did it happen?  Why did it happen?</a:t>
            </a:r>
          </a:p>
          <a:p>
            <a:endParaRPr lang="en-US"/>
          </a:p>
          <a:p>
            <a:r>
              <a:rPr lang="en-US"/>
              <a:t>A herringbone map is set up like a fish skeleton.  The “backbone” of the map represents the main idea.  The “spines” of the map represent the six questions about the main idea.  Supporting information for each of the six questions is written next to each “spine”.</a:t>
            </a:r>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6421" y="4344025"/>
            <a:ext cx="5485158" cy="4114488"/>
          </a:xfrm>
          <a:prstGeom prst="rect">
            <a:avLst/>
          </a:prstGeom>
        </p:spPr>
        <p:txBody>
          <a:bodyPr>
            <a:norm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6421" y="4344025"/>
            <a:ext cx="5485158" cy="4114488"/>
          </a:xfrm>
          <a:prstGeom prst="rect">
            <a:avLst/>
          </a:prstGeom>
        </p:spPr>
        <p:txBody>
          <a:bodyPr>
            <a:normAutofit/>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6421" y="4344025"/>
            <a:ext cx="5485158" cy="4114488"/>
          </a:xfrm>
          <a:prstGeom prst="rect">
            <a:avLst/>
          </a:prstGeom>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DA5158-521A-424C-836C-1E35DA8AD408}" type="datetimeFigureOut">
              <a:rPr lang="en-US" smtClean="0"/>
              <a:pPr/>
              <a:t>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F15C2-78E4-4B12-A600-7F1A48D23DA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DA5158-521A-424C-836C-1E35DA8AD408}" type="datetimeFigureOut">
              <a:rPr lang="en-US" smtClean="0"/>
              <a:pPr/>
              <a:t>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F15C2-78E4-4B12-A600-7F1A48D23D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DA5158-521A-424C-836C-1E35DA8AD408}" type="datetimeFigureOut">
              <a:rPr lang="en-US" smtClean="0"/>
              <a:pPr/>
              <a:t>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F15C2-78E4-4B12-A600-7F1A48D23D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DA5158-521A-424C-836C-1E35DA8AD408}" type="datetimeFigureOut">
              <a:rPr lang="en-US" smtClean="0"/>
              <a:pPr/>
              <a:t>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F15C2-78E4-4B12-A600-7F1A48D23D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DA5158-521A-424C-836C-1E35DA8AD408}" type="datetimeFigureOut">
              <a:rPr lang="en-US" smtClean="0"/>
              <a:pPr/>
              <a:t>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F15C2-78E4-4B12-A600-7F1A48D23DA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DA5158-521A-424C-836C-1E35DA8AD408}" type="datetimeFigureOut">
              <a:rPr lang="en-US" smtClean="0"/>
              <a:pPr/>
              <a:t>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F15C2-78E4-4B12-A600-7F1A48D23D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DA5158-521A-424C-836C-1E35DA8AD408}" type="datetimeFigureOut">
              <a:rPr lang="en-US" smtClean="0"/>
              <a:pPr/>
              <a:t>1/11/2011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AF15C2-78E4-4B12-A600-7F1A48D23D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DA5158-521A-424C-836C-1E35DA8AD408}" type="datetimeFigureOut">
              <a:rPr lang="en-US" smtClean="0"/>
              <a:pPr/>
              <a:t>1/11/2011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AF15C2-78E4-4B12-A600-7F1A48D23D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DA5158-521A-424C-836C-1E35DA8AD408}" type="datetimeFigureOut">
              <a:rPr lang="en-US" smtClean="0"/>
              <a:pPr/>
              <a:t>1/11/2011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AF15C2-78E4-4B12-A600-7F1A48D23D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DA5158-521A-424C-836C-1E35DA8AD408}" type="datetimeFigureOut">
              <a:rPr lang="en-US" smtClean="0"/>
              <a:pPr/>
              <a:t>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F15C2-78E4-4B12-A600-7F1A48D23D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DA5158-521A-424C-836C-1E35DA8AD408}" type="datetimeFigureOut">
              <a:rPr lang="en-US" smtClean="0"/>
              <a:pPr/>
              <a:t>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F15C2-78E4-4B12-A600-7F1A48D23D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DA5158-521A-424C-836C-1E35DA8AD408}" type="datetimeFigureOut">
              <a:rPr lang="en-US" smtClean="0"/>
              <a:pPr/>
              <a:t>1/11/2011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F15C2-78E4-4B12-A600-7F1A48D23D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8.tiff"/><Relationship Id="rId3" Type="http://schemas.openxmlformats.org/officeDocument/2006/relationships/image" Target="../media/image3.tiff"/><Relationship Id="rId7" Type="http://schemas.openxmlformats.org/officeDocument/2006/relationships/image" Target="../media/image7.tiff"/><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tiff"/><Relationship Id="rId5" Type="http://schemas.openxmlformats.org/officeDocument/2006/relationships/image" Target="../media/image5.tiff"/><Relationship Id="rId4" Type="http://schemas.openxmlformats.org/officeDocument/2006/relationships/image" Target="../media/image4.tiff"/></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6.xml.rels><?xml version="1.0" encoding="UTF-8" standalone="yes"?>
<Relationships xmlns="http://schemas.openxmlformats.org/package/2006/relationships"><Relationship Id="rId3" Type="http://schemas.openxmlformats.org/officeDocument/2006/relationships/image" Target="../media/image11.tiff"/><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3.tiff"/><Relationship Id="rId4" Type="http://schemas.openxmlformats.org/officeDocument/2006/relationships/image" Target="../media/image12.tiff"/></Relationships>
</file>

<file path=ppt/slides/_rels/slide7.xml.rels><?xml version="1.0" encoding="UTF-8" standalone="yes"?>
<Relationships xmlns="http://schemas.openxmlformats.org/package/2006/relationships"><Relationship Id="rId3" Type="http://schemas.openxmlformats.org/officeDocument/2006/relationships/image" Target="../media/image14.tiff"/><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5.tiff"/></Relationships>
</file>

<file path=ppt/slides/_rels/slide8.xml.rels><?xml version="1.0" encoding="UTF-8" standalone="yes"?>
<Relationships xmlns="http://schemas.openxmlformats.org/package/2006/relationships"><Relationship Id="rId3" Type="http://schemas.openxmlformats.org/officeDocument/2006/relationships/image" Target="../media/image16.tiff"/><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9.tiff"/><Relationship Id="rId5" Type="http://schemas.openxmlformats.org/officeDocument/2006/relationships/image" Target="../media/image18.tiff"/><Relationship Id="rId4" Type="http://schemas.openxmlformats.org/officeDocument/2006/relationships/image" Target="../media/image17.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1" name="Rectangle 15"/>
          <p:cNvSpPr>
            <a:spLocks noChangeArrowheads="1"/>
          </p:cNvSpPr>
          <p:nvPr/>
        </p:nvSpPr>
        <p:spPr bwMode="auto">
          <a:xfrm>
            <a:off x="285751" y="2228851"/>
            <a:ext cx="847724" cy="4629150"/>
          </a:xfrm>
          <a:prstGeom prst="rect">
            <a:avLst/>
          </a:prstGeom>
          <a:solidFill>
            <a:srgbClr val="B6F600"/>
          </a:solidFill>
          <a:ln w="9525">
            <a:noFill/>
            <a:miter lim="800000"/>
            <a:headEnd/>
            <a:tailEnd/>
          </a:ln>
          <a:effectLst/>
        </p:spPr>
        <p:txBody>
          <a:bodyPr wrap="none" anchor="ctr"/>
          <a:lstStyle/>
          <a:p>
            <a:endParaRPr lang="en-US"/>
          </a:p>
        </p:txBody>
      </p:sp>
      <p:sp>
        <p:nvSpPr>
          <p:cNvPr id="4108" name="Rectangle 12"/>
          <p:cNvSpPr>
            <a:spLocks noChangeArrowheads="1"/>
          </p:cNvSpPr>
          <p:nvPr/>
        </p:nvSpPr>
        <p:spPr bwMode="auto">
          <a:xfrm>
            <a:off x="0" y="0"/>
            <a:ext cx="3238500" cy="6858000"/>
          </a:xfrm>
          <a:prstGeom prst="rect">
            <a:avLst/>
          </a:prstGeom>
          <a:solidFill>
            <a:schemeClr val="tx1"/>
          </a:solidFill>
          <a:ln w="9525">
            <a:noFill/>
            <a:miter lim="800000"/>
            <a:headEnd/>
            <a:tailEnd/>
          </a:ln>
          <a:effectLst/>
        </p:spPr>
        <p:txBody>
          <a:bodyPr wrap="none" anchor="ctr"/>
          <a:lstStyle/>
          <a:p>
            <a:endParaRPr lang="en-US"/>
          </a:p>
        </p:txBody>
      </p:sp>
      <p:sp>
        <p:nvSpPr>
          <p:cNvPr id="8" name="Rectangle 7"/>
          <p:cNvSpPr/>
          <p:nvPr/>
        </p:nvSpPr>
        <p:spPr>
          <a:xfrm>
            <a:off x="228600" y="381000"/>
            <a:ext cx="3204482" cy="904863"/>
          </a:xfrm>
          <a:prstGeom prst="rect">
            <a:avLst/>
          </a:prstGeom>
        </p:spPr>
        <p:txBody>
          <a:bodyPr wrap="square">
            <a:spAutoFit/>
          </a:bodyPr>
          <a:lstStyle/>
          <a:p>
            <a:pPr>
              <a:spcBef>
                <a:spcPct val="20000"/>
              </a:spcBef>
            </a:pPr>
            <a:r>
              <a:rPr lang="en-US" sz="2400" b="1" dirty="0" smtClean="0">
                <a:solidFill>
                  <a:schemeClr val="bg1">
                    <a:lumMod val="85000"/>
                  </a:schemeClr>
                </a:solidFill>
                <a:latin typeface="Arial" pitchFamily="34" charset="0"/>
                <a:cs typeface="Arial" pitchFamily="34" charset="0"/>
              </a:rPr>
              <a:t>What is </a:t>
            </a:r>
          </a:p>
          <a:p>
            <a:pPr>
              <a:spcBef>
                <a:spcPct val="20000"/>
              </a:spcBef>
            </a:pPr>
            <a:r>
              <a:rPr lang="en-US" sz="2400" b="1" dirty="0" smtClean="0">
                <a:solidFill>
                  <a:schemeClr val="bg1">
                    <a:lumMod val="85000"/>
                  </a:schemeClr>
                </a:solidFill>
                <a:latin typeface="Arial" pitchFamily="34" charset="0"/>
                <a:cs typeface="Arial" pitchFamily="34" charset="0"/>
              </a:rPr>
              <a:t>Concept Mapping?</a:t>
            </a:r>
            <a:endParaRPr lang="en-US" sz="2000" b="1" dirty="0">
              <a:solidFill>
                <a:schemeClr val="bg1">
                  <a:lumMod val="85000"/>
                </a:schemeClr>
              </a:solidFill>
              <a:latin typeface="Arial" pitchFamily="34" charset="0"/>
              <a:cs typeface="Arial" pitchFamily="34" charset="0"/>
            </a:endParaRPr>
          </a:p>
        </p:txBody>
      </p:sp>
      <p:sp>
        <p:nvSpPr>
          <p:cNvPr id="25" name="Rectangle 12"/>
          <p:cNvSpPr>
            <a:spLocks noChangeArrowheads="1"/>
          </p:cNvSpPr>
          <p:nvPr/>
        </p:nvSpPr>
        <p:spPr bwMode="auto">
          <a:xfrm>
            <a:off x="3400424" y="416378"/>
            <a:ext cx="5743576" cy="6441622"/>
          </a:xfrm>
          <a:prstGeom prst="rect">
            <a:avLst/>
          </a:prstGeom>
          <a:noFill/>
          <a:ln w="9525">
            <a:noFill/>
            <a:miter lim="800000"/>
            <a:headEnd/>
            <a:tailEnd/>
          </a:ln>
          <a:effectLst/>
        </p:spPr>
        <p:txBody>
          <a:bodyPr/>
          <a:lstStyle/>
          <a:p>
            <a:pPr marL="457200" indent="-457200" algn="l">
              <a:spcBef>
                <a:spcPct val="20000"/>
              </a:spcBef>
              <a:buFont typeface="Wingdings" pitchFamily="2" charset="2"/>
              <a:buChar char="§"/>
            </a:pPr>
            <a:r>
              <a:rPr lang="en-US" sz="1600" dirty="0" smtClean="0">
                <a:solidFill>
                  <a:schemeClr val="tx1">
                    <a:lumMod val="75000"/>
                    <a:lumOff val="25000"/>
                  </a:schemeClr>
                </a:solidFill>
                <a:latin typeface="Arial" pitchFamily="34" charset="0"/>
                <a:cs typeface="Arial" pitchFamily="34" charset="0"/>
              </a:rPr>
              <a:t>A visual manipulative approach to learning</a:t>
            </a:r>
          </a:p>
          <a:p>
            <a:pPr marL="457200" indent="-457200" algn="l">
              <a:spcBef>
                <a:spcPct val="20000"/>
              </a:spcBef>
              <a:buFont typeface="Wingdings" pitchFamily="2" charset="2"/>
              <a:buChar char="§"/>
            </a:pPr>
            <a:endParaRPr lang="en-US" sz="1600" dirty="0" smtClean="0">
              <a:solidFill>
                <a:schemeClr val="tx1">
                  <a:lumMod val="75000"/>
                  <a:lumOff val="25000"/>
                </a:schemeClr>
              </a:solidFill>
              <a:latin typeface="Arial" pitchFamily="34" charset="0"/>
              <a:cs typeface="Arial" pitchFamily="34" charset="0"/>
            </a:endParaRPr>
          </a:p>
          <a:p>
            <a:pPr marL="457200" indent="-457200" algn="l">
              <a:spcBef>
                <a:spcPct val="20000"/>
              </a:spcBef>
              <a:buFont typeface="Wingdings" pitchFamily="2" charset="2"/>
              <a:buChar char="§"/>
            </a:pPr>
            <a:r>
              <a:rPr lang="en-US" sz="1600" dirty="0" smtClean="0">
                <a:solidFill>
                  <a:schemeClr val="tx1">
                    <a:lumMod val="75000"/>
                    <a:lumOff val="25000"/>
                  </a:schemeClr>
                </a:solidFill>
                <a:latin typeface="Arial" pitchFamily="34" charset="0"/>
                <a:cs typeface="Arial" pitchFamily="34" charset="0"/>
              </a:rPr>
              <a:t>Excellent tool for content/concept analysis</a:t>
            </a:r>
          </a:p>
          <a:p>
            <a:pPr marL="457200" indent="-457200" algn="l">
              <a:spcBef>
                <a:spcPct val="20000"/>
              </a:spcBef>
              <a:buFont typeface="Wingdings" pitchFamily="2" charset="2"/>
              <a:buChar char="§"/>
            </a:pPr>
            <a:endParaRPr lang="en-US" sz="1600" dirty="0" smtClean="0">
              <a:solidFill>
                <a:schemeClr val="tx1">
                  <a:lumMod val="75000"/>
                  <a:lumOff val="25000"/>
                </a:schemeClr>
              </a:solidFill>
              <a:latin typeface="Arial" pitchFamily="34" charset="0"/>
              <a:cs typeface="Arial" pitchFamily="34" charset="0"/>
            </a:endParaRPr>
          </a:p>
          <a:p>
            <a:pPr marL="457200" indent="-457200" algn="l">
              <a:spcBef>
                <a:spcPct val="20000"/>
              </a:spcBef>
              <a:buFont typeface="Wingdings" pitchFamily="2" charset="2"/>
              <a:buChar char="§"/>
            </a:pPr>
            <a:r>
              <a:rPr lang="en-US" sz="1600" dirty="0" smtClean="0">
                <a:solidFill>
                  <a:schemeClr val="tx1">
                    <a:lumMod val="75000"/>
                    <a:lumOff val="25000"/>
                  </a:schemeClr>
                </a:solidFill>
                <a:latin typeface="Arial" pitchFamily="34" charset="0"/>
                <a:cs typeface="Arial" pitchFamily="34" charset="0"/>
              </a:rPr>
              <a:t>Organize and manipulate concepts, ideas, theories and other material in a visual format.</a:t>
            </a:r>
          </a:p>
          <a:p>
            <a:pPr marL="457200" indent="-457200" algn="l">
              <a:spcBef>
                <a:spcPct val="20000"/>
              </a:spcBef>
              <a:buFont typeface="Wingdings" pitchFamily="2" charset="2"/>
              <a:buChar char="§"/>
            </a:pPr>
            <a:endParaRPr lang="en-US" sz="1600" dirty="0" smtClean="0">
              <a:solidFill>
                <a:schemeClr val="tx1">
                  <a:lumMod val="75000"/>
                  <a:lumOff val="25000"/>
                </a:schemeClr>
              </a:solidFill>
              <a:latin typeface="Arial" pitchFamily="34" charset="0"/>
              <a:cs typeface="Arial" pitchFamily="34" charset="0"/>
            </a:endParaRPr>
          </a:p>
          <a:p>
            <a:pPr marL="457200" indent="-457200">
              <a:spcBef>
                <a:spcPct val="20000"/>
              </a:spcBef>
              <a:buFont typeface="Wingdings" pitchFamily="2" charset="2"/>
              <a:buChar char="§"/>
            </a:pPr>
            <a:r>
              <a:rPr kumimoji="1" lang="en-US" sz="1600" dirty="0" smtClean="0">
                <a:latin typeface="Arial" pitchFamily="34" charset="0"/>
                <a:cs typeface="Arial" pitchFamily="34" charset="0"/>
              </a:rPr>
              <a:t>Can be used for learning, teaching, organizing, problem-solving, decision-making and brainstorming.</a:t>
            </a:r>
          </a:p>
          <a:p>
            <a:pPr marL="457200" indent="-457200">
              <a:spcBef>
                <a:spcPct val="20000"/>
              </a:spcBef>
              <a:buFont typeface="Wingdings" pitchFamily="2" charset="2"/>
              <a:buChar char="§"/>
            </a:pPr>
            <a:endParaRPr kumimoji="1" lang="en-US" sz="1600" dirty="0" smtClean="0">
              <a:solidFill>
                <a:schemeClr val="tx1">
                  <a:lumMod val="75000"/>
                  <a:lumOff val="25000"/>
                </a:schemeClr>
              </a:solidFill>
              <a:latin typeface="Arial" pitchFamily="34" charset="0"/>
              <a:cs typeface="Arial" pitchFamily="34" charset="0"/>
            </a:endParaRPr>
          </a:p>
          <a:p>
            <a:pPr marL="457200" indent="-457200">
              <a:spcBef>
                <a:spcPct val="20000"/>
              </a:spcBef>
              <a:buFont typeface="Wingdings" pitchFamily="2" charset="2"/>
              <a:buChar char="§"/>
            </a:pPr>
            <a:r>
              <a:rPr kumimoji="1" lang="en-US" sz="1600" dirty="0" smtClean="0">
                <a:solidFill>
                  <a:schemeClr val="tx1">
                    <a:lumMod val="75000"/>
                    <a:lumOff val="25000"/>
                  </a:schemeClr>
                </a:solidFill>
                <a:latin typeface="Arial" pitchFamily="34" charset="0"/>
                <a:cs typeface="Arial" pitchFamily="34" charset="0"/>
              </a:rPr>
              <a:t>Offers simplicity and clarity to complex, multifaceted material.</a:t>
            </a:r>
            <a:endParaRPr lang="en-US" sz="1600" dirty="0" smtClean="0">
              <a:solidFill>
                <a:schemeClr val="tx1">
                  <a:lumMod val="75000"/>
                  <a:lumOff val="25000"/>
                </a:schemeClr>
              </a:solidFill>
              <a:latin typeface="Arial" pitchFamily="34" charset="0"/>
              <a:cs typeface="Arial" pitchFamily="34" charset="0"/>
            </a:endParaRPr>
          </a:p>
        </p:txBody>
      </p:sp>
      <p:sp>
        <p:nvSpPr>
          <p:cNvPr id="7" name="Oval 6"/>
          <p:cNvSpPr/>
          <p:nvPr/>
        </p:nvSpPr>
        <p:spPr>
          <a:xfrm>
            <a:off x="323850" y="3400425"/>
            <a:ext cx="1333500" cy="1685925"/>
          </a:xfrm>
          <a:prstGeom prst="ellipse">
            <a:avLst/>
          </a:prstGeom>
          <a:solidFill>
            <a:schemeClr val="accent1">
              <a:alpha val="66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90575" y="4286250"/>
            <a:ext cx="1333500" cy="1685925"/>
          </a:xfrm>
          <a:prstGeom prst="ellipse">
            <a:avLst/>
          </a:prstGeom>
          <a:solidFill>
            <a:schemeClr val="accent1">
              <a:alpha val="73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285875" y="3419475"/>
            <a:ext cx="1333500" cy="1685925"/>
          </a:xfrm>
          <a:prstGeom prst="ellipse">
            <a:avLst/>
          </a:prstGeom>
          <a:solidFill>
            <a:schemeClr val="accent1">
              <a:alpha val="73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78"/>
          <p:cNvGrpSpPr>
            <a:grpSpLocks/>
          </p:cNvGrpSpPr>
          <p:nvPr/>
        </p:nvGrpSpPr>
        <p:grpSpPr bwMode="auto">
          <a:xfrm>
            <a:off x="4248150" y="4562475"/>
            <a:ext cx="4221163" cy="1227138"/>
            <a:chOff x="3264" y="2400"/>
            <a:chExt cx="2659" cy="773"/>
          </a:xfrm>
          <a:effectLst>
            <a:outerShdw blurRad="50800" dist="50800" dir="5400000" algn="ctr" rotWithShape="0">
              <a:schemeClr val="bg1">
                <a:lumMod val="85000"/>
              </a:schemeClr>
            </a:outerShdw>
          </a:effectLst>
        </p:grpSpPr>
        <p:sp>
          <p:nvSpPr>
            <p:cNvPr id="13" name="Rectangle 25"/>
            <p:cNvSpPr>
              <a:spLocks noChangeArrowheads="1"/>
            </p:cNvSpPr>
            <p:nvPr/>
          </p:nvSpPr>
          <p:spPr bwMode="auto">
            <a:xfrm>
              <a:off x="3975" y="2400"/>
              <a:ext cx="1185" cy="105"/>
            </a:xfrm>
            <a:prstGeom prst="rect">
              <a:avLst/>
            </a:prstGeom>
            <a:solidFill>
              <a:schemeClr val="accent1"/>
            </a:solidFill>
            <a:ln w="9525">
              <a:solidFill>
                <a:schemeClr val="tx2">
                  <a:lumMod val="40000"/>
                  <a:lumOff val="60000"/>
                </a:schemeClr>
              </a:solidFill>
              <a:miter lim="800000"/>
              <a:headEnd/>
              <a:tailEnd/>
            </a:ln>
            <a:effectLst/>
          </p:spPr>
          <p:txBody>
            <a:bodyPr wrap="none" anchor="ctr"/>
            <a:lstStyle/>
            <a:p>
              <a:endParaRPr lang="en-US"/>
            </a:p>
          </p:txBody>
        </p:sp>
        <p:sp>
          <p:nvSpPr>
            <p:cNvPr id="14" name="Oval 26"/>
            <p:cNvSpPr>
              <a:spLocks noChangeArrowheads="1"/>
            </p:cNvSpPr>
            <p:nvPr/>
          </p:nvSpPr>
          <p:spPr bwMode="auto">
            <a:xfrm>
              <a:off x="3264" y="2638"/>
              <a:ext cx="527" cy="131"/>
            </a:xfrm>
            <a:prstGeom prst="ellipse">
              <a:avLst/>
            </a:prstGeom>
            <a:solidFill>
              <a:schemeClr val="accent1"/>
            </a:solidFill>
            <a:ln w="9525">
              <a:solidFill>
                <a:schemeClr val="tx2">
                  <a:lumMod val="40000"/>
                  <a:lumOff val="60000"/>
                </a:schemeClr>
              </a:solidFill>
              <a:round/>
              <a:headEnd/>
              <a:tailEnd/>
            </a:ln>
            <a:effectLst/>
          </p:spPr>
          <p:txBody>
            <a:bodyPr wrap="none" anchor="ctr"/>
            <a:lstStyle/>
            <a:p>
              <a:endParaRPr lang="en-US"/>
            </a:p>
          </p:txBody>
        </p:sp>
        <p:sp>
          <p:nvSpPr>
            <p:cNvPr id="15" name="Oval 27"/>
            <p:cNvSpPr>
              <a:spLocks noChangeArrowheads="1"/>
            </p:cNvSpPr>
            <p:nvPr/>
          </p:nvSpPr>
          <p:spPr bwMode="auto">
            <a:xfrm>
              <a:off x="3949" y="2638"/>
              <a:ext cx="526" cy="131"/>
            </a:xfrm>
            <a:prstGeom prst="ellipse">
              <a:avLst/>
            </a:prstGeom>
            <a:solidFill>
              <a:schemeClr val="accent1"/>
            </a:solidFill>
            <a:ln w="9525">
              <a:solidFill>
                <a:schemeClr val="tx2">
                  <a:lumMod val="40000"/>
                  <a:lumOff val="60000"/>
                </a:schemeClr>
              </a:solidFill>
              <a:round/>
              <a:headEnd/>
              <a:tailEnd/>
            </a:ln>
            <a:effectLst/>
          </p:spPr>
          <p:txBody>
            <a:bodyPr wrap="none" anchor="ctr"/>
            <a:lstStyle/>
            <a:p>
              <a:endParaRPr lang="en-US"/>
            </a:p>
          </p:txBody>
        </p:sp>
        <p:sp>
          <p:nvSpPr>
            <p:cNvPr id="16" name="Oval 28"/>
            <p:cNvSpPr>
              <a:spLocks noChangeArrowheads="1"/>
            </p:cNvSpPr>
            <p:nvPr/>
          </p:nvSpPr>
          <p:spPr bwMode="auto">
            <a:xfrm>
              <a:off x="4711" y="2638"/>
              <a:ext cx="527" cy="131"/>
            </a:xfrm>
            <a:prstGeom prst="ellipse">
              <a:avLst/>
            </a:prstGeom>
            <a:solidFill>
              <a:schemeClr val="accent1"/>
            </a:solidFill>
            <a:ln w="9525">
              <a:solidFill>
                <a:schemeClr val="tx2">
                  <a:lumMod val="40000"/>
                  <a:lumOff val="60000"/>
                </a:schemeClr>
              </a:solidFill>
              <a:round/>
              <a:headEnd/>
              <a:tailEnd/>
            </a:ln>
            <a:effectLst/>
          </p:spPr>
          <p:txBody>
            <a:bodyPr wrap="none" anchor="ctr"/>
            <a:lstStyle/>
            <a:p>
              <a:endParaRPr lang="en-US"/>
            </a:p>
          </p:txBody>
        </p:sp>
        <p:sp>
          <p:nvSpPr>
            <p:cNvPr id="17" name="Oval 29"/>
            <p:cNvSpPr>
              <a:spLocks noChangeArrowheads="1"/>
            </p:cNvSpPr>
            <p:nvPr/>
          </p:nvSpPr>
          <p:spPr bwMode="auto">
            <a:xfrm>
              <a:off x="5396" y="2664"/>
              <a:ext cx="527" cy="132"/>
            </a:xfrm>
            <a:prstGeom prst="ellipse">
              <a:avLst/>
            </a:prstGeom>
            <a:solidFill>
              <a:schemeClr val="accent1"/>
            </a:solidFill>
            <a:ln w="9525">
              <a:solidFill>
                <a:schemeClr val="tx2">
                  <a:lumMod val="40000"/>
                  <a:lumOff val="60000"/>
                </a:schemeClr>
              </a:solidFill>
              <a:round/>
              <a:headEnd/>
              <a:tailEnd/>
            </a:ln>
            <a:effectLst/>
          </p:spPr>
          <p:txBody>
            <a:bodyPr wrap="none" anchor="ctr"/>
            <a:lstStyle/>
            <a:p>
              <a:endParaRPr lang="en-US"/>
            </a:p>
          </p:txBody>
        </p:sp>
        <p:sp>
          <p:nvSpPr>
            <p:cNvPr id="18" name="Oval 30"/>
            <p:cNvSpPr>
              <a:spLocks noChangeArrowheads="1"/>
            </p:cNvSpPr>
            <p:nvPr/>
          </p:nvSpPr>
          <p:spPr bwMode="auto">
            <a:xfrm>
              <a:off x="3290" y="2848"/>
              <a:ext cx="184" cy="159"/>
            </a:xfrm>
            <a:prstGeom prst="ellipse">
              <a:avLst/>
            </a:prstGeom>
            <a:solidFill>
              <a:schemeClr val="accent1"/>
            </a:solidFill>
            <a:ln w="9525">
              <a:solidFill>
                <a:schemeClr val="tx2">
                  <a:lumMod val="40000"/>
                  <a:lumOff val="60000"/>
                </a:schemeClr>
              </a:solidFill>
              <a:round/>
              <a:headEnd/>
              <a:tailEnd/>
            </a:ln>
            <a:effectLst/>
          </p:spPr>
          <p:txBody>
            <a:bodyPr wrap="none" anchor="ctr"/>
            <a:lstStyle/>
            <a:p>
              <a:endParaRPr lang="en-US"/>
            </a:p>
          </p:txBody>
        </p:sp>
        <p:sp>
          <p:nvSpPr>
            <p:cNvPr id="19" name="Oval 31"/>
            <p:cNvSpPr>
              <a:spLocks noChangeArrowheads="1"/>
            </p:cNvSpPr>
            <p:nvPr/>
          </p:nvSpPr>
          <p:spPr bwMode="auto">
            <a:xfrm>
              <a:off x="3553" y="2848"/>
              <a:ext cx="185" cy="159"/>
            </a:xfrm>
            <a:prstGeom prst="ellipse">
              <a:avLst/>
            </a:prstGeom>
            <a:solidFill>
              <a:schemeClr val="accent1"/>
            </a:solidFill>
            <a:ln w="9525">
              <a:solidFill>
                <a:schemeClr val="tx2">
                  <a:lumMod val="40000"/>
                  <a:lumOff val="60000"/>
                </a:schemeClr>
              </a:solidFill>
              <a:round/>
              <a:headEnd/>
              <a:tailEnd/>
            </a:ln>
            <a:effectLst/>
          </p:spPr>
          <p:txBody>
            <a:bodyPr wrap="none" anchor="ctr"/>
            <a:lstStyle/>
            <a:p>
              <a:endParaRPr lang="en-US"/>
            </a:p>
          </p:txBody>
        </p:sp>
        <p:sp>
          <p:nvSpPr>
            <p:cNvPr id="20" name="Oval 32"/>
            <p:cNvSpPr>
              <a:spLocks noChangeArrowheads="1"/>
            </p:cNvSpPr>
            <p:nvPr/>
          </p:nvSpPr>
          <p:spPr bwMode="auto">
            <a:xfrm>
              <a:off x="3949" y="2875"/>
              <a:ext cx="184" cy="158"/>
            </a:xfrm>
            <a:prstGeom prst="ellipse">
              <a:avLst/>
            </a:prstGeom>
            <a:solidFill>
              <a:schemeClr val="accent1"/>
            </a:solidFill>
            <a:ln w="9525">
              <a:solidFill>
                <a:schemeClr val="tx2">
                  <a:lumMod val="40000"/>
                  <a:lumOff val="60000"/>
                </a:schemeClr>
              </a:solidFill>
              <a:round/>
              <a:headEnd/>
              <a:tailEnd/>
            </a:ln>
            <a:effectLst/>
          </p:spPr>
          <p:txBody>
            <a:bodyPr wrap="none" anchor="ctr"/>
            <a:lstStyle/>
            <a:p>
              <a:endParaRPr lang="en-US"/>
            </a:p>
          </p:txBody>
        </p:sp>
        <p:sp>
          <p:nvSpPr>
            <p:cNvPr id="21" name="Oval 33"/>
            <p:cNvSpPr>
              <a:spLocks noChangeArrowheads="1"/>
            </p:cNvSpPr>
            <p:nvPr/>
          </p:nvSpPr>
          <p:spPr bwMode="auto">
            <a:xfrm>
              <a:off x="4264" y="2875"/>
              <a:ext cx="184" cy="158"/>
            </a:xfrm>
            <a:prstGeom prst="ellipse">
              <a:avLst/>
            </a:prstGeom>
            <a:solidFill>
              <a:schemeClr val="accent1"/>
            </a:solidFill>
            <a:ln w="9525">
              <a:solidFill>
                <a:schemeClr val="tx2">
                  <a:lumMod val="40000"/>
                  <a:lumOff val="60000"/>
                </a:schemeClr>
              </a:solidFill>
              <a:round/>
              <a:headEnd/>
              <a:tailEnd/>
            </a:ln>
            <a:effectLst/>
          </p:spPr>
          <p:txBody>
            <a:bodyPr wrap="none" anchor="ctr"/>
            <a:lstStyle/>
            <a:p>
              <a:endParaRPr lang="en-US"/>
            </a:p>
          </p:txBody>
        </p:sp>
        <p:sp>
          <p:nvSpPr>
            <p:cNvPr id="22" name="Oval 34"/>
            <p:cNvSpPr>
              <a:spLocks noChangeArrowheads="1"/>
            </p:cNvSpPr>
            <p:nvPr/>
          </p:nvSpPr>
          <p:spPr bwMode="auto">
            <a:xfrm>
              <a:off x="4659" y="2848"/>
              <a:ext cx="184" cy="159"/>
            </a:xfrm>
            <a:prstGeom prst="ellipse">
              <a:avLst/>
            </a:prstGeom>
            <a:solidFill>
              <a:schemeClr val="accent1"/>
            </a:solidFill>
            <a:ln w="9525">
              <a:solidFill>
                <a:schemeClr val="tx2">
                  <a:lumMod val="40000"/>
                  <a:lumOff val="60000"/>
                </a:schemeClr>
              </a:solidFill>
              <a:round/>
              <a:headEnd/>
              <a:tailEnd/>
            </a:ln>
            <a:effectLst/>
          </p:spPr>
          <p:txBody>
            <a:bodyPr wrap="none" anchor="ctr"/>
            <a:lstStyle/>
            <a:p>
              <a:endParaRPr lang="en-US"/>
            </a:p>
          </p:txBody>
        </p:sp>
        <p:sp>
          <p:nvSpPr>
            <p:cNvPr id="23" name="Oval 35"/>
            <p:cNvSpPr>
              <a:spLocks noChangeArrowheads="1"/>
            </p:cNvSpPr>
            <p:nvPr/>
          </p:nvSpPr>
          <p:spPr bwMode="auto">
            <a:xfrm>
              <a:off x="4897" y="2901"/>
              <a:ext cx="184" cy="159"/>
            </a:xfrm>
            <a:prstGeom prst="ellipse">
              <a:avLst/>
            </a:prstGeom>
            <a:solidFill>
              <a:schemeClr val="accent1"/>
            </a:solidFill>
            <a:ln w="9525">
              <a:solidFill>
                <a:schemeClr val="tx2">
                  <a:lumMod val="40000"/>
                  <a:lumOff val="60000"/>
                </a:schemeClr>
              </a:solidFill>
              <a:round/>
              <a:headEnd/>
              <a:tailEnd/>
            </a:ln>
            <a:effectLst/>
          </p:spPr>
          <p:txBody>
            <a:bodyPr wrap="none" anchor="ctr"/>
            <a:lstStyle/>
            <a:p>
              <a:endParaRPr lang="en-US"/>
            </a:p>
          </p:txBody>
        </p:sp>
        <p:sp>
          <p:nvSpPr>
            <p:cNvPr id="24" name="Oval 36"/>
            <p:cNvSpPr>
              <a:spLocks noChangeArrowheads="1"/>
            </p:cNvSpPr>
            <p:nvPr/>
          </p:nvSpPr>
          <p:spPr bwMode="auto">
            <a:xfrm>
              <a:off x="5107" y="2848"/>
              <a:ext cx="185" cy="159"/>
            </a:xfrm>
            <a:prstGeom prst="ellipse">
              <a:avLst/>
            </a:prstGeom>
            <a:solidFill>
              <a:schemeClr val="accent1"/>
            </a:solidFill>
            <a:ln w="9525">
              <a:solidFill>
                <a:schemeClr val="tx2">
                  <a:lumMod val="40000"/>
                  <a:lumOff val="60000"/>
                </a:schemeClr>
              </a:solidFill>
              <a:round/>
              <a:headEnd/>
              <a:tailEnd/>
            </a:ln>
            <a:effectLst/>
          </p:spPr>
          <p:txBody>
            <a:bodyPr wrap="none" anchor="ctr"/>
            <a:lstStyle/>
            <a:p>
              <a:endParaRPr lang="en-US"/>
            </a:p>
          </p:txBody>
        </p:sp>
        <p:sp>
          <p:nvSpPr>
            <p:cNvPr id="26" name="Oval 37"/>
            <p:cNvSpPr>
              <a:spLocks noChangeArrowheads="1"/>
            </p:cNvSpPr>
            <p:nvPr/>
          </p:nvSpPr>
          <p:spPr bwMode="auto">
            <a:xfrm>
              <a:off x="5450" y="2848"/>
              <a:ext cx="183" cy="159"/>
            </a:xfrm>
            <a:prstGeom prst="ellipse">
              <a:avLst/>
            </a:prstGeom>
            <a:solidFill>
              <a:schemeClr val="accent1"/>
            </a:solidFill>
            <a:ln w="9525">
              <a:solidFill>
                <a:schemeClr val="tx2">
                  <a:lumMod val="40000"/>
                  <a:lumOff val="60000"/>
                </a:schemeClr>
              </a:solidFill>
              <a:round/>
              <a:headEnd/>
              <a:tailEnd/>
            </a:ln>
            <a:effectLst/>
          </p:spPr>
          <p:txBody>
            <a:bodyPr wrap="none" anchor="ctr"/>
            <a:lstStyle/>
            <a:p>
              <a:endParaRPr lang="en-US"/>
            </a:p>
          </p:txBody>
        </p:sp>
        <p:sp>
          <p:nvSpPr>
            <p:cNvPr id="27" name="Oval 38"/>
            <p:cNvSpPr>
              <a:spLocks noChangeArrowheads="1"/>
            </p:cNvSpPr>
            <p:nvPr/>
          </p:nvSpPr>
          <p:spPr bwMode="auto">
            <a:xfrm>
              <a:off x="5739" y="2848"/>
              <a:ext cx="184" cy="159"/>
            </a:xfrm>
            <a:prstGeom prst="ellipse">
              <a:avLst/>
            </a:prstGeom>
            <a:solidFill>
              <a:schemeClr val="accent1"/>
            </a:solidFill>
            <a:ln w="9525">
              <a:solidFill>
                <a:schemeClr val="tx2">
                  <a:lumMod val="40000"/>
                  <a:lumOff val="60000"/>
                </a:schemeClr>
              </a:solidFill>
              <a:round/>
              <a:headEnd/>
              <a:tailEnd/>
            </a:ln>
            <a:effectLst/>
          </p:spPr>
          <p:txBody>
            <a:bodyPr wrap="none" anchor="ctr"/>
            <a:lstStyle/>
            <a:p>
              <a:endParaRPr lang="en-US"/>
            </a:p>
          </p:txBody>
        </p:sp>
        <p:sp>
          <p:nvSpPr>
            <p:cNvPr id="28" name="Rectangle 39"/>
            <p:cNvSpPr>
              <a:spLocks noChangeArrowheads="1"/>
            </p:cNvSpPr>
            <p:nvPr/>
          </p:nvSpPr>
          <p:spPr bwMode="auto">
            <a:xfrm>
              <a:off x="4291" y="3087"/>
              <a:ext cx="131" cy="53"/>
            </a:xfrm>
            <a:prstGeom prst="rect">
              <a:avLst/>
            </a:prstGeom>
            <a:solidFill>
              <a:schemeClr val="accent1"/>
            </a:solidFill>
            <a:ln w="9525">
              <a:solidFill>
                <a:schemeClr val="tx2">
                  <a:lumMod val="40000"/>
                  <a:lumOff val="60000"/>
                </a:schemeClr>
              </a:solidFill>
              <a:miter lim="800000"/>
              <a:headEnd/>
              <a:tailEnd/>
            </a:ln>
            <a:effectLst/>
          </p:spPr>
          <p:txBody>
            <a:bodyPr wrap="none" anchor="ctr"/>
            <a:lstStyle/>
            <a:p>
              <a:endParaRPr lang="en-US"/>
            </a:p>
          </p:txBody>
        </p:sp>
        <p:sp>
          <p:nvSpPr>
            <p:cNvPr id="29" name="Rectangle 40"/>
            <p:cNvSpPr>
              <a:spLocks noChangeArrowheads="1"/>
            </p:cNvSpPr>
            <p:nvPr/>
          </p:nvSpPr>
          <p:spPr bwMode="auto">
            <a:xfrm>
              <a:off x="4475" y="3087"/>
              <a:ext cx="132" cy="53"/>
            </a:xfrm>
            <a:prstGeom prst="rect">
              <a:avLst/>
            </a:prstGeom>
            <a:solidFill>
              <a:schemeClr val="accent1"/>
            </a:solidFill>
            <a:ln w="9525">
              <a:solidFill>
                <a:schemeClr val="tx2">
                  <a:lumMod val="40000"/>
                  <a:lumOff val="60000"/>
                </a:schemeClr>
              </a:solidFill>
              <a:miter lim="800000"/>
              <a:headEnd/>
              <a:tailEnd/>
            </a:ln>
            <a:effectLst/>
          </p:spPr>
          <p:txBody>
            <a:bodyPr wrap="none" anchor="ctr"/>
            <a:lstStyle/>
            <a:p>
              <a:endParaRPr lang="en-US"/>
            </a:p>
          </p:txBody>
        </p:sp>
        <p:sp>
          <p:nvSpPr>
            <p:cNvPr id="30" name="Rectangle 41"/>
            <p:cNvSpPr>
              <a:spLocks noChangeArrowheads="1"/>
            </p:cNvSpPr>
            <p:nvPr/>
          </p:nvSpPr>
          <p:spPr bwMode="auto">
            <a:xfrm>
              <a:off x="5380" y="3121"/>
              <a:ext cx="132" cy="52"/>
            </a:xfrm>
            <a:prstGeom prst="rect">
              <a:avLst/>
            </a:prstGeom>
            <a:solidFill>
              <a:schemeClr val="accent1"/>
            </a:solidFill>
            <a:ln w="9525">
              <a:solidFill>
                <a:schemeClr val="tx2">
                  <a:lumMod val="40000"/>
                  <a:lumOff val="60000"/>
                </a:schemeClr>
              </a:solidFill>
              <a:miter lim="800000"/>
              <a:headEnd/>
              <a:tailEnd/>
            </a:ln>
            <a:effectLst/>
          </p:spPr>
          <p:txBody>
            <a:bodyPr wrap="none" anchor="ctr"/>
            <a:lstStyle/>
            <a:p>
              <a:endParaRPr lang="en-US"/>
            </a:p>
          </p:txBody>
        </p:sp>
        <p:sp>
          <p:nvSpPr>
            <p:cNvPr id="31" name="Rectangle 42"/>
            <p:cNvSpPr>
              <a:spLocks noChangeArrowheads="1"/>
            </p:cNvSpPr>
            <p:nvPr/>
          </p:nvSpPr>
          <p:spPr bwMode="auto">
            <a:xfrm>
              <a:off x="5633" y="3121"/>
              <a:ext cx="132" cy="52"/>
            </a:xfrm>
            <a:prstGeom prst="rect">
              <a:avLst/>
            </a:prstGeom>
            <a:solidFill>
              <a:schemeClr val="accent1"/>
            </a:solidFill>
            <a:ln w="9525">
              <a:solidFill>
                <a:schemeClr val="tx2">
                  <a:lumMod val="40000"/>
                  <a:lumOff val="60000"/>
                </a:schemeClr>
              </a:solidFill>
              <a:miter lim="800000"/>
              <a:headEnd/>
              <a:tailEnd/>
            </a:ln>
            <a:effectLst/>
          </p:spPr>
          <p:txBody>
            <a:bodyPr wrap="none" anchor="ctr"/>
            <a:lstStyle/>
            <a:p>
              <a:endParaRPr lang="en-US"/>
            </a:p>
          </p:txBody>
        </p:sp>
        <p:sp>
          <p:nvSpPr>
            <p:cNvPr id="32" name="Rectangle 43"/>
            <p:cNvSpPr>
              <a:spLocks noChangeArrowheads="1"/>
            </p:cNvSpPr>
            <p:nvPr/>
          </p:nvSpPr>
          <p:spPr bwMode="auto">
            <a:xfrm>
              <a:off x="4923" y="3113"/>
              <a:ext cx="132" cy="52"/>
            </a:xfrm>
            <a:prstGeom prst="rect">
              <a:avLst/>
            </a:prstGeom>
            <a:solidFill>
              <a:schemeClr val="accent1"/>
            </a:solidFill>
            <a:ln w="9525">
              <a:solidFill>
                <a:schemeClr val="tx2">
                  <a:lumMod val="40000"/>
                  <a:lumOff val="60000"/>
                </a:schemeClr>
              </a:solidFill>
              <a:miter lim="800000"/>
              <a:headEnd/>
              <a:tailEnd/>
            </a:ln>
            <a:effectLst/>
          </p:spPr>
          <p:txBody>
            <a:bodyPr wrap="none" anchor="ctr"/>
            <a:lstStyle/>
            <a:p>
              <a:endParaRPr lang="en-US"/>
            </a:p>
          </p:txBody>
        </p:sp>
        <p:sp>
          <p:nvSpPr>
            <p:cNvPr id="33" name="Rectangle 44"/>
            <p:cNvSpPr>
              <a:spLocks noChangeArrowheads="1"/>
            </p:cNvSpPr>
            <p:nvPr/>
          </p:nvSpPr>
          <p:spPr bwMode="auto">
            <a:xfrm>
              <a:off x="4106" y="3087"/>
              <a:ext cx="132" cy="53"/>
            </a:xfrm>
            <a:prstGeom prst="rect">
              <a:avLst/>
            </a:prstGeom>
            <a:solidFill>
              <a:schemeClr val="accent1"/>
            </a:solidFill>
            <a:ln w="9525">
              <a:solidFill>
                <a:schemeClr val="tx2">
                  <a:lumMod val="40000"/>
                  <a:lumOff val="60000"/>
                </a:schemeClr>
              </a:solidFill>
              <a:miter lim="800000"/>
              <a:headEnd/>
              <a:tailEnd/>
            </a:ln>
            <a:effectLst/>
          </p:spPr>
          <p:txBody>
            <a:bodyPr wrap="none" anchor="ctr"/>
            <a:lstStyle/>
            <a:p>
              <a:endParaRPr lang="en-US"/>
            </a:p>
          </p:txBody>
        </p:sp>
        <p:sp>
          <p:nvSpPr>
            <p:cNvPr id="34" name="Line 45"/>
            <p:cNvSpPr>
              <a:spLocks noChangeShapeType="1"/>
            </p:cNvSpPr>
            <p:nvPr/>
          </p:nvSpPr>
          <p:spPr bwMode="auto">
            <a:xfrm flipH="1">
              <a:off x="3685" y="2505"/>
              <a:ext cx="290" cy="133"/>
            </a:xfrm>
            <a:prstGeom prst="line">
              <a:avLst/>
            </a:prstGeom>
            <a:noFill/>
            <a:ln w="9525">
              <a:solidFill>
                <a:schemeClr val="tx2">
                  <a:lumMod val="40000"/>
                  <a:lumOff val="60000"/>
                </a:schemeClr>
              </a:solidFill>
              <a:round/>
              <a:headEnd/>
              <a:tailEnd/>
            </a:ln>
            <a:effectLst/>
          </p:spPr>
          <p:txBody>
            <a:bodyPr/>
            <a:lstStyle/>
            <a:p>
              <a:endParaRPr lang="en-US"/>
            </a:p>
          </p:txBody>
        </p:sp>
        <p:sp>
          <p:nvSpPr>
            <p:cNvPr id="35" name="Line 46"/>
            <p:cNvSpPr>
              <a:spLocks noChangeShapeType="1"/>
            </p:cNvSpPr>
            <p:nvPr/>
          </p:nvSpPr>
          <p:spPr bwMode="auto">
            <a:xfrm flipH="1">
              <a:off x="4212" y="2505"/>
              <a:ext cx="26" cy="133"/>
            </a:xfrm>
            <a:prstGeom prst="line">
              <a:avLst/>
            </a:prstGeom>
            <a:noFill/>
            <a:ln w="9525">
              <a:solidFill>
                <a:schemeClr val="tx2">
                  <a:lumMod val="40000"/>
                  <a:lumOff val="60000"/>
                </a:schemeClr>
              </a:solidFill>
              <a:round/>
              <a:headEnd/>
              <a:tailEnd/>
            </a:ln>
            <a:effectLst/>
          </p:spPr>
          <p:txBody>
            <a:bodyPr/>
            <a:lstStyle/>
            <a:p>
              <a:endParaRPr lang="en-US"/>
            </a:p>
          </p:txBody>
        </p:sp>
        <p:sp>
          <p:nvSpPr>
            <p:cNvPr id="36" name="Line 47"/>
            <p:cNvSpPr>
              <a:spLocks noChangeShapeType="1"/>
            </p:cNvSpPr>
            <p:nvPr/>
          </p:nvSpPr>
          <p:spPr bwMode="auto">
            <a:xfrm>
              <a:off x="4923" y="2505"/>
              <a:ext cx="26" cy="133"/>
            </a:xfrm>
            <a:prstGeom prst="line">
              <a:avLst/>
            </a:prstGeom>
            <a:noFill/>
            <a:ln w="9525">
              <a:solidFill>
                <a:schemeClr val="tx2">
                  <a:lumMod val="40000"/>
                  <a:lumOff val="60000"/>
                </a:schemeClr>
              </a:solidFill>
              <a:round/>
              <a:headEnd/>
              <a:tailEnd/>
            </a:ln>
            <a:effectLst/>
          </p:spPr>
          <p:txBody>
            <a:bodyPr/>
            <a:lstStyle/>
            <a:p>
              <a:endParaRPr lang="en-US"/>
            </a:p>
          </p:txBody>
        </p:sp>
        <p:sp>
          <p:nvSpPr>
            <p:cNvPr id="37" name="Line 48"/>
            <p:cNvSpPr>
              <a:spLocks noChangeShapeType="1"/>
            </p:cNvSpPr>
            <p:nvPr/>
          </p:nvSpPr>
          <p:spPr bwMode="auto">
            <a:xfrm>
              <a:off x="5160" y="2505"/>
              <a:ext cx="368" cy="159"/>
            </a:xfrm>
            <a:prstGeom prst="line">
              <a:avLst/>
            </a:prstGeom>
            <a:noFill/>
            <a:ln w="9525">
              <a:solidFill>
                <a:schemeClr val="tx2">
                  <a:lumMod val="40000"/>
                  <a:lumOff val="60000"/>
                </a:schemeClr>
              </a:solidFill>
              <a:round/>
              <a:headEnd/>
              <a:tailEnd/>
            </a:ln>
            <a:effectLst/>
          </p:spPr>
          <p:txBody>
            <a:bodyPr/>
            <a:lstStyle/>
            <a:p>
              <a:endParaRPr lang="en-US"/>
            </a:p>
          </p:txBody>
        </p:sp>
        <p:sp>
          <p:nvSpPr>
            <p:cNvPr id="38" name="Line 49"/>
            <p:cNvSpPr>
              <a:spLocks noChangeShapeType="1"/>
            </p:cNvSpPr>
            <p:nvPr/>
          </p:nvSpPr>
          <p:spPr bwMode="auto">
            <a:xfrm flipH="1">
              <a:off x="3396" y="2769"/>
              <a:ext cx="52" cy="79"/>
            </a:xfrm>
            <a:prstGeom prst="line">
              <a:avLst/>
            </a:prstGeom>
            <a:noFill/>
            <a:ln w="9525">
              <a:solidFill>
                <a:schemeClr val="tx2">
                  <a:lumMod val="40000"/>
                  <a:lumOff val="60000"/>
                </a:schemeClr>
              </a:solidFill>
              <a:round/>
              <a:headEnd/>
              <a:tailEnd/>
            </a:ln>
            <a:effectLst/>
          </p:spPr>
          <p:txBody>
            <a:bodyPr/>
            <a:lstStyle/>
            <a:p>
              <a:endParaRPr lang="en-US"/>
            </a:p>
          </p:txBody>
        </p:sp>
        <p:sp>
          <p:nvSpPr>
            <p:cNvPr id="39" name="Line 50"/>
            <p:cNvSpPr>
              <a:spLocks noChangeShapeType="1"/>
            </p:cNvSpPr>
            <p:nvPr/>
          </p:nvSpPr>
          <p:spPr bwMode="auto">
            <a:xfrm>
              <a:off x="3606" y="2769"/>
              <a:ext cx="27" cy="79"/>
            </a:xfrm>
            <a:prstGeom prst="line">
              <a:avLst/>
            </a:prstGeom>
            <a:noFill/>
            <a:ln w="9525">
              <a:solidFill>
                <a:schemeClr val="tx2">
                  <a:lumMod val="40000"/>
                  <a:lumOff val="60000"/>
                </a:schemeClr>
              </a:solidFill>
              <a:round/>
              <a:headEnd/>
              <a:tailEnd/>
            </a:ln>
            <a:effectLst/>
          </p:spPr>
          <p:txBody>
            <a:bodyPr/>
            <a:lstStyle/>
            <a:p>
              <a:endParaRPr lang="en-US"/>
            </a:p>
          </p:txBody>
        </p:sp>
        <p:sp>
          <p:nvSpPr>
            <p:cNvPr id="40" name="Line 51"/>
            <p:cNvSpPr>
              <a:spLocks noChangeShapeType="1"/>
            </p:cNvSpPr>
            <p:nvPr/>
          </p:nvSpPr>
          <p:spPr bwMode="auto">
            <a:xfrm flipH="1">
              <a:off x="4054" y="2769"/>
              <a:ext cx="105" cy="106"/>
            </a:xfrm>
            <a:prstGeom prst="line">
              <a:avLst/>
            </a:prstGeom>
            <a:noFill/>
            <a:ln w="9525">
              <a:solidFill>
                <a:schemeClr val="tx2">
                  <a:lumMod val="40000"/>
                  <a:lumOff val="60000"/>
                </a:schemeClr>
              </a:solidFill>
              <a:round/>
              <a:headEnd/>
              <a:tailEnd/>
            </a:ln>
            <a:effectLst/>
          </p:spPr>
          <p:txBody>
            <a:bodyPr/>
            <a:lstStyle/>
            <a:p>
              <a:endParaRPr lang="en-US"/>
            </a:p>
          </p:txBody>
        </p:sp>
        <p:sp>
          <p:nvSpPr>
            <p:cNvPr id="41" name="Line 52"/>
            <p:cNvSpPr>
              <a:spLocks noChangeShapeType="1"/>
            </p:cNvSpPr>
            <p:nvPr/>
          </p:nvSpPr>
          <p:spPr bwMode="auto">
            <a:xfrm>
              <a:off x="4291" y="2769"/>
              <a:ext cx="53" cy="106"/>
            </a:xfrm>
            <a:prstGeom prst="line">
              <a:avLst/>
            </a:prstGeom>
            <a:noFill/>
            <a:ln w="9525">
              <a:solidFill>
                <a:schemeClr val="tx2">
                  <a:lumMod val="40000"/>
                  <a:lumOff val="60000"/>
                </a:schemeClr>
              </a:solidFill>
              <a:round/>
              <a:headEnd/>
              <a:tailEnd/>
            </a:ln>
            <a:effectLst/>
          </p:spPr>
          <p:txBody>
            <a:bodyPr/>
            <a:lstStyle/>
            <a:p>
              <a:endParaRPr lang="en-US"/>
            </a:p>
          </p:txBody>
        </p:sp>
        <p:sp>
          <p:nvSpPr>
            <p:cNvPr id="42" name="Line 53"/>
            <p:cNvSpPr>
              <a:spLocks noChangeShapeType="1"/>
            </p:cNvSpPr>
            <p:nvPr/>
          </p:nvSpPr>
          <p:spPr bwMode="auto">
            <a:xfrm flipH="1">
              <a:off x="4791" y="2769"/>
              <a:ext cx="78" cy="79"/>
            </a:xfrm>
            <a:prstGeom prst="line">
              <a:avLst/>
            </a:prstGeom>
            <a:noFill/>
            <a:ln w="9525">
              <a:solidFill>
                <a:schemeClr val="tx2">
                  <a:lumMod val="40000"/>
                  <a:lumOff val="60000"/>
                </a:schemeClr>
              </a:solidFill>
              <a:round/>
              <a:headEnd/>
              <a:tailEnd/>
            </a:ln>
            <a:effectLst/>
          </p:spPr>
          <p:txBody>
            <a:bodyPr/>
            <a:lstStyle/>
            <a:p>
              <a:endParaRPr lang="en-US"/>
            </a:p>
          </p:txBody>
        </p:sp>
        <p:sp>
          <p:nvSpPr>
            <p:cNvPr id="43" name="Line 54"/>
            <p:cNvSpPr>
              <a:spLocks noChangeShapeType="1"/>
            </p:cNvSpPr>
            <p:nvPr/>
          </p:nvSpPr>
          <p:spPr bwMode="auto">
            <a:xfrm>
              <a:off x="5001" y="2769"/>
              <a:ext cx="0" cy="132"/>
            </a:xfrm>
            <a:prstGeom prst="line">
              <a:avLst/>
            </a:prstGeom>
            <a:noFill/>
            <a:ln w="9525">
              <a:solidFill>
                <a:schemeClr val="tx2">
                  <a:lumMod val="40000"/>
                  <a:lumOff val="60000"/>
                </a:schemeClr>
              </a:solidFill>
              <a:round/>
              <a:headEnd/>
              <a:tailEnd/>
            </a:ln>
            <a:effectLst/>
          </p:spPr>
          <p:txBody>
            <a:bodyPr/>
            <a:lstStyle/>
            <a:p>
              <a:endParaRPr lang="en-US"/>
            </a:p>
          </p:txBody>
        </p:sp>
        <p:sp>
          <p:nvSpPr>
            <p:cNvPr id="44" name="Line 55"/>
            <p:cNvSpPr>
              <a:spLocks noChangeShapeType="1"/>
            </p:cNvSpPr>
            <p:nvPr/>
          </p:nvSpPr>
          <p:spPr bwMode="auto">
            <a:xfrm>
              <a:off x="5133" y="2769"/>
              <a:ext cx="53" cy="79"/>
            </a:xfrm>
            <a:prstGeom prst="line">
              <a:avLst/>
            </a:prstGeom>
            <a:noFill/>
            <a:ln w="9525">
              <a:solidFill>
                <a:schemeClr val="tx2">
                  <a:lumMod val="40000"/>
                  <a:lumOff val="60000"/>
                </a:schemeClr>
              </a:solidFill>
              <a:round/>
              <a:headEnd/>
              <a:tailEnd/>
            </a:ln>
            <a:effectLst/>
          </p:spPr>
          <p:txBody>
            <a:bodyPr/>
            <a:lstStyle/>
            <a:p>
              <a:endParaRPr lang="en-US"/>
            </a:p>
          </p:txBody>
        </p:sp>
        <p:sp>
          <p:nvSpPr>
            <p:cNvPr id="45" name="Line 56"/>
            <p:cNvSpPr>
              <a:spLocks noChangeShapeType="1"/>
            </p:cNvSpPr>
            <p:nvPr/>
          </p:nvSpPr>
          <p:spPr bwMode="auto">
            <a:xfrm flipH="1">
              <a:off x="5581" y="2796"/>
              <a:ext cx="27" cy="52"/>
            </a:xfrm>
            <a:prstGeom prst="line">
              <a:avLst/>
            </a:prstGeom>
            <a:noFill/>
            <a:ln w="9525">
              <a:solidFill>
                <a:schemeClr val="tx2">
                  <a:lumMod val="40000"/>
                  <a:lumOff val="60000"/>
                </a:schemeClr>
              </a:solidFill>
              <a:round/>
              <a:headEnd/>
              <a:tailEnd/>
            </a:ln>
            <a:effectLst/>
          </p:spPr>
          <p:txBody>
            <a:bodyPr/>
            <a:lstStyle/>
            <a:p>
              <a:endParaRPr lang="en-US"/>
            </a:p>
          </p:txBody>
        </p:sp>
        <p:sp>
          <p:nvSpPr>
            <p:cNvPr id="46" name="Line 57"/>
            <p:cNvSpPr>
              <a:spLocks noChangeShapeType="1"/>
            </p:cNvSpPr>
            <p:nvPr/>
          </p:nvSpPr>
          <p:spPr bwMode="auto">
            <a:xfrm>
              <a:off x="5765" y="2769"/>
              <a:ext cx="53" cy="79"/>
            </a:xfrm>
            <a:prstGeom prst="line">
              <a:avLst/>
            </a:prstGeom>
            <a:noFill/>
            <a:ln w="9525">
              <a:solidFill>
                <a:schemeClr val="tx2">
                  <a:lumMod val="40000"/>
                  <a:lumOff val="60000"/>
                </a:schemeClr>
              </a:solidFill>
              <a:round/>
              <a:headEnd/>
              <a:tailEnd/>
            </a:ln>
            <a:effectLst/>
          </p:spPr>
          <p:txBody>
            <a:bodyPr/>
            <a:lstStyle/>
            <a:p>
              <a:endParaRPr lang="en-US"/>
            </a:p>
          </p:txBody>
        </p:sp>
        <p:sp>
          <p:nvSpPr>
            <p:cNvPr id="47" name="Line 58"/>
            <p:cNvSpPr>
              <a:spLocks noChangeShapeType="1"/>
            </p:cNvSpPr>
            <p:nvPr/>
          </p:nvSpPr>
          <p:spPr bwMode="auto">
            <a:xfrm flipH="1">
              <a:off x="4238" y="3033"/>
              <a:ext cx="78" cy="54"/>
            </a:xfrm>
            <a:prstGeom prst="line">
              <a:avLst/>
            </a:prstGeom>
            <a:noFill/>
            <a:ln w="9525">
              <a:solidFill>
                <a:schemeClr val="tx2">
                  <a:lumMod val="40000"/>
                  <a:lumOff val="60000"/>
                </a:schemeClr>
              </a:solidFill>
              <a:round/>
              <a:headEnd/>
              <a:tailEnd/>
            </a:ln>
            <a:effectLst/>
          </p:spPr>
          <p:txBody>
            <a:bodyPr/>
            <a:lstStyle/>
            <a:p>
              <a:endParaRPr lang="en-US"/>
            </a:p>
          </p:txBody>
        </p:sp>
        <p:sp>
          <p:nvSpPr>
            <p:cNvPr id="48" name="Line 59"/>
            <p:cNvSpPr>
              <a:spLocks noChangeShapeType="1"/>
            </p:cNvSpPr>
            <p:nvPr/>
          </p:nvSpPr>
          <p:spPr bwMode="auto">
            <a:xfrm>
              <a:off x="4370" y="3033"/>
              <a:ext cx="0" cy="54"/>
            </a:xfrm>
            <a:prstGeom prst="line">
              <a:avLst/>
            </a:prstGeom>
            <a:noFill/>
            <a:ln w="9525">
              <a:solidFill>
                <a:schemeClr val="tx2">
                  <a:lumMod val="40000"/>
                  <a:lumOff val="60000"/>
                </a:schemeClr>
              </a:solidFill>
              <a:round/>
              <a:headEnd/>
              <a:tailEnd/>
            </a:ln>
            <a:effectLst/>
          </p:spPr>
          <p:txBody>
            <a:bodyPr/>
            <a:lstStyle/>
            <a:p>
              <a:endParaRPr lang="en-US"/>
            </a:p>
          </p:txBody>
        </p:sp>
        <p:sp>
          <p:nvSpPr>
            <p:cNvPr id="49" name="Line 60"/>
            <p:cNvSpPr>
              <a:spLocks noChangeShapeType="1"/>
            </p:cNvSpPr>
            <p:nvPr/>
          </p:nvSpPr>
          <p:spPr bwMode="auto">
            <a:xfrm>
              <a:off x="4422" y="3007"/>
              <a:ext cx="80" cy="80"/>
            </a:xfrm>
            <a:prstGeom prst="line">
              <a:avLst/>
            </a:prstGeom>
            <a:noFill/>
            <a:ln w="9525">
              <a:solidFill>
                <a:schemeClr val="tx2">
                  <a:lumMod val="40000"/>
                  <a:lumOff val="60000"/>
                </a:schemeClr>
              </a:solidFill>
              <a:round/>
              <a:headEnd/>
              <a:tailEnd/>
            </a:ln>
            <a:effectLst/>
          </p:spPr>
          <p:txBody>
            <a:bodyPr/>
            <a:lstStyle/>
            <a:p>
              <a:endParaRPr lang="en-US"/>
            </a:p>
          </p:txBody>
        </p:sp>
        <p:sp>
          <p:nvSpPr>
            <p:cNvPr id="50" name="Line 61"/>
            <p:cNvSpPr>
              <a:spLocks noChangeShapeType="1"/>
            </p:cNvSpPr>
            <p:nvPr/>
          </p:nvSpPr>
          <p:spPr bwMode="auto">
            <a:xfrm>
              <a:off x="5001" y="3060"/>
              <a:ext cx="0" cy="53"/>
            </a:xfrm>
            <a:prstGeom prst="line">
              <a:avLst/>
            </a:prstGeom>
            <a:noFill/>
            <a:ln w="9525">
              <a:solidFill>
                <a:schemeClr val="tx2">
                  <a:lumMod val="40000"/>
                  <a:lumOff val="60000"/>
                </a:schemeClr>
              </a:solidFill>
              <a:round/>
              <a:headEnd/>
              <a:tailEnd/>
            </a:ln>
            <a:effectLst/>
          </p:spPr>
          <p:txBody>
            <a:bodyPr/>
            <a:lstStyle/>
            <a:p>
              <a:endParaRPr lang="en-US"/>
            </a:p>
          </p:txBody>
        </p:sp>
        <p:sp>
          <p:nvSpPr>
            <p:cNvPr id="51" name="Line 62"/>
            <p:cNvSpPr>
              <a:spLocks noChangeShapeType="1"/>
            </p:cNvSpPr>
            <p:nvPr/>
          </p:nvSpPr>
          <p:spPr bwMode="auto">
            <a:xfrm flipH="1">
              <a:off x="5447" y="3007"/>
              <a:ext cx="55" cy="113"/>
            </a:xfrm>
            <a:prstGeom prst="line">
              <a:avLst/>
            </a:prstGeom>
            <a:noFill/>
            <a:ln w="9525">
              <a:solidFill>
                <a:schemeClr val="tx2">
                  <a:lumMod val="40000"/>
                  <a:lumOff val="60000"/>
                </a:schemeClr>
              </a:solidFill>
              <a:round/>
              <a:headEnd/>
              <a:tailEnd/>
            </a:ln>
            <a:effectLst/>
          </p:spPr>
          <p:txBody>
            <a:bodyPr/>
            <a:lstStyle/>
            <a:p>
              <a:endParaRPr lang="en-US"/>
            </a:p>
          </p:txBody>
        </p:sp>
        <p:sp>
          <p:nvSpPr>
            <p:cNvPr id="52" name="Line 77"/>
            <p:cNvSpPr>
              <a:spLocks noChangeShapeType="1"/>
            </p:cNvSpPr>
            <p:nvPr/>
          </p:nvSpPr>
          <p:spPr bwMode="auto">
            <a:xfrm>
              <a:off x="5608" y="2978"/>
              <a:ext cx="88" cy="150"/>
            </a:xfrm>
            <a:prstGeom prst="line">
              <a:avLst/>
            </a:prstGeom>
            <a:noFill/>
            <a:ln w="9525">
              <a:solidFill>
                <a:schemeClr val="tx2">
                  <a:lumMod val="40000"/>
                  <a:lumOff val="60000"/>
                </a:schemeClr>
              </a:solidFill>
              <a:round/>
              <a:headEnd/>
              <a:tailEnd/>
            </a:ln>
            <a:effectLst/>
          </p:spPr>
          <p:txBody>
            <a:bodyPr/>
            <a:lstStyle/>
            <a:p>
              <a:endParaRPr lang="en-US"/>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1" name="Rectangle 15"/>
          <p:cNvSpPr>
            <a:spLocks noChangeArrowheads="1"/>
          </p:cNvSpPr>
          <p:nvPr/>
        </p:nvSpPr>
        <p:spPr bwMode="auto">
          <a:xfrm>
            <a:off x="285751" y="2228851"/>
            <a:ext cx="847724" cy="4629150"/>
          </a:xfrm>
          <a:prstGeom prst="rect">
            <a:avLst/>
          </a:prstGeom>
          <a:solidFill>
            <a:srgbClr val="B6F600"/>
          </a:solidFill>
          <a:ln w="9525">
            <a:noFill/>
            <a:miter lim="800000"/>
            <a:headEnd/>
            <a:tailEnd/>
          </a:ln>
          <a:effectLst/>
        </p:spPr>
        <p:txBody>
          <a:bodyPr wrap="none" anchor="ctr"/>
          <a:lstStyle/>
          <a:p>
            <a:endParaRPr lang="en-US"/>
          </a:p>
        </p:txBody>
      </p:sp>
      <p:sp>
        <p:nvSpPr>
          <p:cNvPr id="4108" name="Rectangle 12"/>
          <p:cNvSpPr>
            <a:spLocks noChangeArrowheads="1"/>
          </p:cNvSpPr>
          <p:nvPr/>
        </p:nvSpPr>
        <p:spPr bwMode="auto">
          <a:xfrm>
            <a:off x="0" y="0"/>
            <a:ext cx="3238500" cy="6858000"/>
          </a:xfrm>
          <a:prstGeom prst="rect">
            <a:avLst/>
          </a:prstGeom>
          <a:solidFill>
            <a:schemeClr val="tx1"/>
          </a:solidFill>
          <a:ln w="9525">
            <a:noFill/>
            <a:miter lim="800000"/>
            <a:headEnd/>
            <a:tailEnd/>
          </a:ln>
          <a:effectLst/>
        </p:spPr>
        <p:txBody>
          <a:bodyPr wrap="none" anchor="ctr"/>
          <a:lstStyle/>
          <a:p>
            <a:endParaRPr lang="en-US"/>
          </a:p>
        </p:txBody>
      </p:sp>
      <p:sp>
        <p:nvSpPr>
          <p:cNvPr id="8" name="Rectangle 7"/>
          <p:cNvSpPr/>
          <p:nvPr/>
        </p:nvSpPr>
        <p:spPr>
          <a:xfrm>
            <a:off x="1" y="457200"/>
            <a:ext cx="3200400" cy="830997"/>
          </a:xfrm>
          <a:prstGeom prst="rect">
            <a:avLst/>
          </a:prstGeom>
        </p:spPr>
        <p:txBody>
          <a:bodyPr wrap="square">
            <a:spAutoFit/>
          </a:bodyPr>
          <a:lstStyle/>
          <a:p>
            <a:pPr>
              <a:spcBef>
                <a:spcPct val="20000"/>
              </a:spcBef>
            </a:pPr>
            <a:r>
              <a:rPr lang="en-US" sz="2400" b="1" dirty="0" smtClean="0">
                <a:solidFill>
                  <a:schemeClr val="bg1">
                    <a:lumMod val="85000"/>
                  </a:schemeClr>
                </a:solidFill>
                <a:latin typeface="Arial" pitchFamily="34" charset="0"/>
                <a:cs typeface="Arial" pitchFamily="34" charset="0"/>
              </a:rPr>
              <a:t>Advantages of Mapping</a:t>
            </a:r>
            <a:endParaRPr lang="en-US" sz="1600" b="1" dirty="0">
              <a:solidFill>
                <a:schemeClr val="bg1">
                  <a:lumMod val="85000"/>
                </a:schemeClr>
              </a:solidFill>
              <a:latin typeface="Arial" pitchFamily="34" charset="0"/>
              <a:cs typeface="Arial" pitchFamily="34" charset="0"/>
            </a:endParaRPr>
          </a:p>
        </p:txBody>
      </p:sp>
      <p:sp>
        <p:nvSpPr>
          <p:cNvPr id="25" name="Rectangle 12"/>
          <p:cNvSpPr>
            <a:spLocks noChangeArrowheads="1"/>
          </p:cNvSpPr>
          <p:nvPr/>
        </p:nvSpPr>
        <p:spPr bwMode="auto">
          <a:xfrm>
            <a:off x="3400424" y="416378"/>
            <a:ext cx="5743576" cy="2877457"/>
          </a:xfrm>
          <a:prstGeom prst="rect">
            <a:avLst/>
          </a:prstGeom>
          <a:noFill/>
          <a:ln w="9525">
            <a:noFill/>
            <a:miter lim="800000"/>
            <a:headEnd/>
            <a:tailEnd/>
          </a:ln>
          <a:effectLst/>
        </p:spPr>
        <p:txBody>
          <a:bodyPr/>
          <a:lstStyle/>
          <a:p>
            <a:pPr marL="457200" indent="-457200" algn="l">
              <a:spcBef>
                <a:spcPct val="20000"/>
              </a:spcBef>
              <a:buFont typeface="Wingdings" pitchFamily="2" charset="2"/>
              <a:buChar char="§"/>
            </a:pPr>
            <a:r>
              <a:rPr lang="en-US" sz="1600" dirty="0" smtClean="0">
                <a:solidFill>
                  <a:schemeClr val="tx1">
                    <a:lumMod val="75000"/>
                    <a:lumOff val="25000"/>
                  </a:schemeClr>
                </a:solidFill>
                <a:latin typeface="Arial" pitchFamily="34" charset="0"/>
                <a:cs typeface="Arial" pitchFamily="34" charset="0"/>
              </a:rPr>
              <a:t>Material is organized visually</a:t>
            </a:r>
          </a:p>
          <a:p>
            <a:pPr marL="457200" indent="-457200" algn="l">
              <a:spcBef>
                <a:spcPct val="20000"/>
              </a:spcBef>
              <a:buFont typeface="Wingdings" pitchFamily="2" charset="2"/>
              <a:buChar char="§"/>
            </a:pPr>
            <a:endParaRPr lang="en-US" sz="1600" dirty="0" smtClean="0">
              <a:solidFill>
                <a:schemeClr val="tx1">
                  <a:lumMod val="75000"/>
                  <a:lumOff val="25000"/>
                </a:schemeClr>
              </a:solidFill>
              <a:latin typeface="Arial" pitchFamily="34" charset="0"/>
              <a:cs typeface="Arial" pitchFamily="34" charset="0"/>
            </a:endParaRPr>
          </a:p>
          <a:p>
            <a:pPr marL="457200" indent="-457200" algn="l">
              <a:spcBef>
                <a:spcPct val="20000"/>
              </a:spcBef>
              <a:buFont typeface="Wingdings" pitchFamily="2" charset="2"/>
              <a:buChar char="§"/>
            </a:pPr>
            <a:r>
              <a:rPr lang="en-US" sz="1600" dirty="0" smtClean="0">
                <a:solidFill>
                  <a:schemeClr val="tx1">
                    <a:lumMod val="75000"/>
                    <a:lumOff val="25000"/>
                  </a:schemeClr>
                </a:solidFill>
                <a:latin typeface="Arial" pitchFamily="34" charset="0"/>
                <a:cs typeface="Arial" pitchFamily="34" charset="0"/>
              </a:rPr>
              <a:t>Concepts that previously seemed separate and compartmentalized now have a visible, connected structure.</a:t>
            </a:r>
          </a:p>
          <a:p>
            <a:pPr marL="457200" indent="-457200" algn="l">
              <a:spcBef>
                <a:spcPct val="20000"/>
              </a:spcBef>
              <a:buFont typeface="Wingdings" pitchFamily="2" charset="2"/>
              <a:buChar char="§"/>
            </a:pPr>
            <a:endParaRPr lang="en-US" sz="1600" dirty="0" smtClean="0">
              <a:solidFill>
                <a:schemeClr val="tx1">
                  <a:lumMod val="75000"/>
                  <a:lumOff val="25000"/>
                </a:schemeClr>
              </a:solidFill>
              <a:latin typeface="Arial" pitchFamily="34" charset="0"/>
              <a:cs typeface="Arial" pitchFamily="34" charset="0"/>
            </a:endParaRPr>
          </a:p>
          <a:p>
            <a:pPr marL="457200" indent="-457200" algn="l">
              <a:spcBef>
                <a:spcPct val="20000"/>
              </a:spcBef>
              <a:buFont typeface="Wingdings" pitchFamily="2" charset="2"/>
              <a:buChar char="§"/>
            </a:pPr>
            <a:r>
              <a:rPr lang="en-US" sz="1600" dirty="0" smtClean="0">
                <a:solidFill>
                  <a:schemeClr val="tx1">
                    <a:lumMod val="75000"/>
                    <a:lumOff val="25000"/>
                  </a:schemeClr>
                </a:solidFill>
                <a:latin typeface="Arial" pitchFamily="34" charset="0"/>
                <a:cs typeface="Arial" pitchFamily="34" charset="0"/>
              </a:rPr>
              <a:t>Ideas, facts and supporting material are placed at proper levels or rank.</a:t>
            </a:r>
          </a:p>
          <a:p>
            <a:pPr marL="457200" indent="-457200" algn="l">
              <a:spcBef>
                <a:spcPct val="20000"/>
              </a:spcBef>
              <a:buFont typeface="Wingdings" pitchFamily="2" charset="2"/>
              <a:buChar char="§"/>
            </a:pPr>
            <a:endParaRPr lang="en-US" sz="1600" dirty="0" smtClean="0">
              <a:solidFill>
                <a:schemeClr val="tx1">
                  <a:lumMod val="75000"/>
                  <a:lumOff val="25000"/>
                </a:schemeClr>
              </a:solidFill>
              <a:latin typeface="Arial" pitchFamily="34" charset="0"/>
              <a:cs typeface="Arial" pitchFamily="34" charset="0"/>
            </a:endParaRPr>
          </a:p>
          <a:p>
            <a:pPr marL="457200" indent="-457200" algn="l">
              <a:spcBef>
                <a:spcPct val="20000"/>
              </a:spcBef>
              <a:buFont typeface="Wingdings" pitchFamily="2" charset="2"/>
              <a:buChar char="§"/>
            </a:pPr>
            <a:r>
              <a:rPr lang="en-US" sz="1600" dirty="0" smtClean="0">
                <a:solidFill>
                  <a:schemeClr val="tx1">
                    <a:lumMod val="75000"/>
                    <a:lumOff val="25000"/>
                  </a:schemeClr>
                </a:solidFill>
                <a:latin typeface="Arial" pitchFamily="34" charset="0"/>
                <a:cs typeface="Arial" pitchFamily="34" charset="0"/>
              </a:rPr>
              <a:t>Students with visual learning style excel</a:t>
            </a:r>
          </a:p>
          <a:p>
            <a:pPr marL="457200" indent="-457200" algn="l">
              <a:spcBef>
                <a:spcPct val="20000"/>
              </a:spcBef>
              <a:buFont typeface="Wingdings" pitchFamily="2" charset="2"/>
              <a:buChar char="§"/>
            </a:pPr>
            <a:endParaRPr lang="en-US" sz="1600" dirty="0" smtClean="0">
              <a:solidFill>
                <a:schemeClr val="tx1">
                  <a:lumMod val="75000"/>
                  <a:lumOff val="25000"/>
                </a:schemeClr>
              </a:solidFill>
              <a:latin typeface="Arial" pitchFamily="34" charset="0"/>
              <a:cs typeface="Arial" pitchFamily="34" charset="0"/>
            </a:endParaRPr>
          </a:p>
          <a:p>
            <a:pPr marL="457200" indent="-457200" algn="l">
              <a:spcBef>
                <a:spcPct val="20000"/>
              </a:spcBef>
              <a:buFont typeface="Wingdings" pitchFamily="2" charset="2"/>
              <a:buChar char="§"/>
            </a:pPr>
            <a:r>
              <a:rPr lang="en-US" sz="1600" dirty="0" smtClean="0">
                <a:solidFill>
                  <a:schemeClr val="tx1">
                    <a:lumMod val="75000"/>
                    <a:lumOff val="25000"/>
                  </a:schemeClr>
                </a:solidFill>
                <a:latin typeface="Arial" pitchFamily="34" charset="0"/>
                <a:cs typeface="Arial" pitchFamily="34" charset="0"/>
              </a:rPr>
              <a:t>Both hemispheres of the brain are used</a:t>
            </a:r>
          </a:p>
          <a:p>
            <a:pPr marL="457200" indent="-457200" algn="l">
              <a:spcBef>
                <a:spcPct val="20000"/>
              </a:spcBef>
              <a:buFont typeface="Wingdings" pitchFamily="2" charset="2"/>
              <a:buChar char="§"/>
            </a:pPr>
            <a:endParaRPr lang="en-US" sz="1600" dirty="0" smtClean="0">
              <a:solidFill>
                <a:schemeClr val="tx1">
                  <a:lumMod val="75000"/>
                  <a:lumOff val="25000"/>
                </a:schemeClr>
              </a:solidFill>
              <a:latin typeface="Arial" pitchFamily="34" charset="0"/>
              <a:cs typeface="Arial" pitchFamily="34" charset="0"/>
            </a:endParaRPr>
          </a:p>
          <a:p>
            <a:pPr marL="457200" indent="-457200" algn="l">
              <a:spcBef>
                <a:spcPct val="20000"/>
              </a:spcBef>
              <a:buFont typeface="Wingdings" pitchFamily="2" charset="2"/>
              <a:buChar char="§"/>
            </a:pPr>
            <a:r>
              <a:rPr lang="en-US" sz="1600" dirty="0" smtClean="0">
                <a:solidFill>
                  <a:schemeClr val="tx1">
                    <a:lumMod val="75000"/>
                    <a:lumOff val="25000"/>
                  </a:schemeClr>
                </a:solidFill>
                <a:latin typeface="Arial" pitchFamily="34" charset="0"/>
                <a:cs typeface="Arial" pitchFamily="34" charset="0"/>
              </a:rPr>
              <a:t>Greater volume of material can be processed </a:t>
            </a:r>
            <a:r>
              <a:rPr lang="en-US" sz="1200" dirty="0" smtClean="0">
                <a:solidFill>
                  <a:schemeClr val="tx1">
                    <a:lumMod val="75000"/>
                    <a:lumOff val="25000"/>
                  </a:schemeClr>
                </a:solidFill>
                <a:latin typeface="Arial" pitchFamily="34" charset="0"/>
                <a:cs typeface="Arial" pitchFamily="34" charset="0"/>
              </a:rPr>
              <a:t>(chunking)</a:t>
            </a:r>
          </a:p>
          <a:p>
            <a:pPr marL="457200" indent="-457200" algn="l">
              <a:spcBef>
                <a:spcPct val="20000"/>
              </a:spcBef>
              <a:buFont typeface="Wingdings" pitchFamily="2" charset="2"/>
              <a:buChar char="§"/>
            </a:pPr>
            <a:endParaRPr lang="en-US" sz="1600" dirty="0" smtClean="0">
              <a:solidFill>
                <a:schemeClr val="tx1">
                  <a:lumMod val="75000"/>
                  <a:lumOff val="25000"/>
                </a:schemeClr>
              </a:solidFill>
              <a:latin typeface="Arial" pitchFamily="34" charset="0"/>
              <a:cs typeface="Arial" pitchFamily="34" charset="0"/>
            </a:endParaRPr>
          </a:p>
          <a:p>
            <a:pPr marL="457200" indent="-457200" algn="l">
              <a:spcBef>
                <a:spcPct val="20000"/>
              </a:spcBef>
              <a:buFont typeface="Wingdings" pitchFamily="2" charset="2"/>
              <a:buChar char="§"/>
            </a:pPr>
            <a:r>
              <a:rPr lang="en-US" sz="1600" dirty="0" smtClean="0">
                <a:solidFill>
                  <a:schemeClr val="tx1">
                    <a:lumMod val="75000"/>
                    <a:lumOff val="25000"/>
                  </a:schemeClr>
                </a:solidFill>
                <a:latin typeface="Arial" pitchFamily="34" charset="0"/>
                <a:cs typeface="Arial" pitchFamily="34" charset="0"/>
              </a:rPr>
              <a:t>Can be used to unravel difficult concepts </a:t>
            </a:r>
            <a:r>
              <a:rPr lang="en-US" sz="1200" dirty="0" smtClean="0">
                <a:solidFill>
                  <a:schemeClr val="tx1">
                    <a:lumMod val="75000"/>
                    <a:lumOff val="25000"/>
                  </a:schemeClr>
                </a:solidFill>
                <a:latin typeface="Arial" pitchFamily="34" charset="0"/>
                <a:cs typeface="Arial" pitchFamily="34" charset="0"/>
              </a:rPr>
              <a:t>(go backward)</a:t>
            </a:r>
          </a:p>
          <a:p>
            <a:pPr marL="457200" indent="-457200" algn="l">
              <a:spcBef>
                <a:spcPct val="20000"/>
              </a:spcBef>
              <a:buFont typeface="Wingdings" pitchFamily="2" charset="2"/>
              <a:buChar char="§"/>
            </a:pPr>
            <a:endParaRPr lang="en-US" sz="1600" dirty="0" smtClean="0">
              <a:solidFill>
                <a:schemeClr val="tx1">
                  <a:lumMod val="75000"/>
                  <a:lumOff val="25000"/>
                </a:schemeClr>
              </a:solidFill>
              <a:latin typeface="Arial" pitchFamily="34" charset="0"/>
              <a:cs typeface="Arial" pitchFamily="34" charset="0"/>
            </a:endParaRPr>
          </a:p>
          <a:p>
            <a:pPr marL="457200" indent="-457200" algn="l">
              <a:spcBef>
                <a:spcPct val="20000"/>
              </a:spcBef>
              <a:buFont typeface="Wingdings" pitchFamily="2" charset="2"/>
              <a:buChar char="§"/>
            </a:pPr>
            <a:r>
              <a:rPr lang="en-US" sz="1600" dirty="0" smtClean="0">
                <a:solidFill>
                  <a:schemeClr val="tx1">
                    <a:lumMod val="75000"/>
                    <a:lumOff val="25000"/>
                  </a:schemeClr>
                </a:solidFill>
                <a:latin typeface="Arial" pitchFamily="34" charset="0"/>
                <a:cs typeface="Arial" pitchFamily="34" charset="0"/>
              </a:rPr>
              <a:t>Provides a bird’s eye view of large concepts/topics</a:t>
            </a:r>
          </a:p>
          <a:p>
            <a:pPr marL="457200" indent="-457200" algn="l">
              <a:spcBef>
                <a:spcPct val="20000"/>
              </a:spcBef>
              <a:buFont typeface="Wingdings" pitchFamily="2" charset="2"/>
              <a:buChar char="§"/>
            </a:pPr>
            <a:endParaRPr lang="en-US" sz="1600" dirty="0" smtClean="0">
              <a:solidFill>
                <a:schemeClr val="tx1">
                  <a:lumMod val="75000"/>
                  <a:lumOff val="25000"/>
                </a:schemeClr>
              </a:solidFill>
              <a:latin typeface="Arial" pitchFamily="34" charset="0"/>
              <a:cs typeface="Arial" pitchFamily="34" charset="0"/>
            </a:endParaRPr>
          </a:p>
          <a:p>
            <a:pPr marL="457200" indent="-457200" algn="l">
              <a:spcBef>
                <a:spcPct val="20000"/>
              </a:spcBef>
              <a:buFont typeface="Wingdings" pitchFamily="2" charset="2"/>
              <a:buChar char="§"/>
            </a:pPr>
            <a:r>
              <a:rPr lang="en-US" sz="1600" dirty="0" smtClean="0">
                <a:solidFill>
                  <a:schemeClr val="tx1">
                    <a:lumMod val="75000"/>
                    <a:lumOff val="25000"/>
                  </a:schemeClr>
                </a:solidFill>
                <a:latin typeface="Arial" pitchFamily="34" charset="0"/>
                <a:cs typeface="Arial" pitchFamily="34" charset="0"/>
              </a:rPr>
              <a:t>It’s more fun than cramming details into our heads</a:t>
            </a:r>
          </a:p>
          <a:p>
            <a:pPr marL="457200" indent="-457200" algn="l">
              <a:spcBef>
                <a:spcPct val="20000"/>
              </a:spcBef>
            </a:pPr>
            <a:endParaRPr lang="en-US" sz="1600" dirty="0" smtClean="0">
              <a:solidFill>
                <a:schemeClr val="tx1">
                  <a:lumMod val="75000"/>
                  <a:lumOff val="25000"/>
                </a:schemeClr>
              </a:solidFill>
              <a:latin typeface="Arial" pitchFamily="34" charset="0"/>
              <a:cs typeface="Arial" pitchFamily="34" charset="0"/>
            </a:endParaRPr>
          </a:p>
        </p:txBody>
      </p:sp>
      <p:sp>
        <p:nvSpPr>
          <p:cNvPr id="7" name="Oval 6"/>
          <p:cNvSpPr/>
          <p:nvPr/>
        </p:nvSpPr>
        <p:spPr>
          <a:xfrm>
            <a:off x="323850" y="3400425"/>
            <a:ext cx="1333500" cy="1685925"/>
          </a:xfrm>
          <a:prstGeom prst="ellipse">
            <a:avLst/>
          </a:prstGeom>
          <a:solidFill>
            <a:schemeClr val="accent1">
              <a:alpha val="66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90575" y="4286250"/>
            <a:ext cx="1333500" cy="1685925"/>
          </a:xfrm>
          <a:prstGeom prst="ellipse">
            <a:avLst/>
          </a:prstGeom>
          <a:solidFill>
            <a:schemeClr val="accent1">
              <a:alpha val="73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285875" y="3419475"/>
            <a:ext cx="1333500" cy="1685925"/>
          </a:xfrm>
          <a:prstGeom prst="ellipse">
            <a:avLst/>
          </a:prstGeom>
          <a:solidFill>
            <a:schemeClr val="accent1">
              <a:alpha val="73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1" name="Rectangle 15"/>
          <p:cNvSpPr>
            <a:spLocks noChangeArrowheads="1"/>
          </p:cNvSpPr>
          <p:nvPr/>
        </p:nvSpPr>
        <p:spPr bwMode="auto">
          <a:xfrm>
            <a:off x="285751" y="2228851"/>
            <a:ext cx="847724" cy="4629150"/>
          </a:xfrm>
          <a:prstGeom prst="rect">
            <a:avLst/>
          </a:prstGeom>
          <a:solidFill>
            <a:srgbClr val="B6F600"/>
          </a:solidFill>
          <a:ln w="9525">
            <a:noFill/>
            <a:miter lim="800000"/>
            <a:headEnd/>
            <a:tailEnd/>
          </a:ln>
          <a:effectLst/>
        </p:spPr>
        <p:txBody>
          <a:bodyPr wrap="none" anchor="ctr"/>
          <a:lstStyle/>
          <a:p>
            <a:endParaRPr lang="en-US"/>
          </a:p>
        </p:txBody>
      </p:sp>
      <p:sp>
        <p:nvSpPr>
          <p:cNvPr id="4108" name="Rectangle 12"/>
          <p:cNvSpPr>
            <a:spLocks noChangeArrowheads="1"/>
          </p:cNvSpPr>
          <p:nvPr/>
        </p:nvSpPr>
        <p:spPr bwMode="auto">
          <a:xfrm>
            <a:off x="0" y="0"/>
            <a:ext cx="3238500" cy="6858000"/>
          </a:xfrm>
          <a:prstGeom prst="rect">
            <a:avLst/>
          </a:prstGeom>
          <a:solidFill>
            <a:schemeClr val="tx1"/>
          </a:solidFill>
          <a:ln w="9525">
            <a:noFill/>
            <a:miter lim="800000"/>
            <a:headEnd/>
            <a:tailEnd/>
          </a:ln>
          <a:effectLst/>
        </p:spPr>
        <p:txBody>
          <a:bodyPr wrap="none" anchor="ctr"/>
          <a:lstStyle/>
          <a:p>
            <a:endParaRPr lang="en-US"/>
          </a:p>
        </p:txBody>
      </p:sp>
      <p:sp>
        <p:nvSpPr>
          <p:cNvPr id="8" name="Rectangle 7"/>
          <p:cNvSpPr/>
          <p:nvPr/>
        </p:nvSpPr>
        <p:spPr>
          <a:xfrm>
            <a:off x="214994" y="852366"/>
            <a:ext cx="3204482" cy="707886"/>
          </a:xfrm>
          <a:prstGeom prst="rect">
            <a:avLst/>
          </a:prstGeom>
        </p:spPr>
        <p:txBody>
          <a:bodyPr wrap="square">
            <a:spAutoFit/>
          </a:bodyPr>
          <a:lstStyle/>
          <a:p>
            <a:pPr>
              <a:spcBef>
                <a:spcPct val="20000"/>
              </a:spcBef>
            </a:pPr>
            <a:r>
              <a:rPr lang="en-US" sz="2000" b="1" dirty="0" smtClean="0">
                <a:solidFill>
                  <a:schemeClr val="bg1">
                    <a:lumMod val="85000"/>
                  </a:schemeClr>
                </a:solidFill>
                <a:latin typeface="Arial" pitchFamily="34" charset="0"/>
                <a:cs typeface="Arial" pitchFamily="34" charset="0"/>
              </a:rPr>
              <a:t>Organic Chemistry Concept Map</a:t>
            </a:r>
            <a:endParaRPr lang="en-US" sz="1400" b="1" dirty="0">
              <a:solidFill>
                <a:schemeClr val="bg1">
                  <a:lumMod val="85000"/>
                </a:schemeClr>
              </a:solidFill>
              <a:latin typeface="Arial" pitchFamily="34" charset="0"/>
              <a:cs typeface="Arial" pitchFamily="34" charset="0"/>
            </a:endParaRPr>
          </a:p>
        </p:txBody>
      </p:sp>
      <p:pic>
        <p:nvPicPr>
          <p:cNvPr id="53" name="Picture 2" descr="http://hyperphysics.phy-astr.gsu.edu/hbase/organic/imgorg/organicon.gif"/>
          <p:cNvPicPr>
            <a:picLocks noChangeAspect="1" noChangeArrowheads="1"/>
          </p:cNvPicPr>
          <p:nvPr/>
        </p:nvPicPr>
        <p:blipFill>
          <a:blip r:embed="rId3" cstate="print"/>
          <a:srcRect/>
          <a:stretch>
            <a:fillRect/>
          </a:stretch>
        </p:blipFill>
        <p:spPr bwMode="auto">
          <a:xfrm>
            <a:off x="3365500" y="476250"/>
            <a:ext cx="4876800" cy="2790825"/>
          </a:xfrm>
          <a:prstGeom prst="rect">
            <a:avLst/>
          </a:prstGeom>
          <a:noFill/>
        </p:spPr>
      </p:pic>
      <p:sp>
        <p:nvSpPr>
          <p:cNvPr id="54" name="Rectangle 53"/>
          <p:cNvSpPr/>
          <p:nvPr/>
        </p:nvSpPr>
        <p:spPr>
          <a:xfrm>
            <a:off x="214088" y="3986091"/>
            <a:ext cx="3204482" cy="769441"/>
          </a:xfrm>
          <a:prstGeom prst="rect">
            <a:avLst/>
          </a:prstGeom>
        </p:spPr>
        <p:txBody>
          <a:bodyPr wrap="square">
            <a:spAutoFit/>
          </a:bodyPr>
          <a:lstStyle/>
          <a:p>
            <a:pPr>
              <a:spcBef>
                <a:spcPct val="20000"/>
              </a:spcBef>
            </a:pPr>
            <a:r>
              <a:rPr lang="en-US" sz="2000" b="1" dirty="0" smtClean="0">
                <a:solidFill>
                  <a:schemeClr val="bg1">
                    <a:lumMod val="85000"/>
                  </a:schemeClr>
                </a:solidFill>
                <a:latin typeface="Arial" pitchFamily="34" charset="0"/>
                <a:cs typeface="Arial" pitchFamily="34" charset="0"/>
              </a:rPr>
              <a:t>Developmental Biology</a:t>
            </a:r>
          </a:p>
          <a:p>
            <a:pPr>
              <a:spcBef>
                <a:spcPct val="20000"/>
              </a:spcBef>
            </a:pPr>
            <a:r>
              <a:rPr lang="en-US" sz="2000" b="1" dirty="0" smtClean="0">
                <a:solidFill>
                  <a:schemeClr val="bg1">
                    <a:lumMod val="85000"/>
                  </a:schemeClr>
                </a:solidFill>
                <a:latin typeface="Arial" pitchFamily="34" charset="0"/>
                <a:cs typeface="Arial" pitchFamily="34" charset="0"/>
              </a:rPr>
              <a:t>Concept Map</a:t>
            </a:r>
          </a:p>
        </p:txBody>
      </p:sp>
      <p:pic>
        <p:nvPicPr>
          <p:cNvPr id="262148" name="Picture 4" descr="http://bioliteracy.net/conceptmaps/developmental%20network_Web_PNG/developmental%20network-0_1.png"/>
          <p:cNvPicPr>
            <a:picLocks noChangeAspect="1" noChangeArrowheads="1"/>
          </p:cNvPicPr>
          <p:nvPr/>
        </p:nvPicPr>
        <p:blipFill>
          <a:blip r:embed="rId4" cstate="print"/>
          <a:srcRect/>
          <a:stretch>
            <a:fillRect/>
          </a:stretch>
        </p:blipFill>
        <p:spPr bwMode="auto">
          <a:xfrm>
            <a:off x="3486150" y="3429000"/>
            <a:ext cx="5531434" cy="31210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9620" name="Picture 4" descr="S:\Study Strategies\Sarah Extra\Concept Maps\c maps 2_0009.tif"/>
          <p:cNvPicPr>
            <a:picLocks noChangeAspect="1" noChangeArrowheads="1"/>
          </p:cNvPicPr>
          <p:nvPr/>
        </p:nvPicPr>
        <p:blipFill>
          <a:blip r:embed="rId3" cstate="print"/>
          <a:srcRect/>
          <a:stretch>
            <a:fillRect/>
          </a:stretch>
        </p:blipFill>
        <p:spPr bwMode="auto">
          <a:xfrm>
            <a:off x="6024454" y="171450"/>
            <a:ext cx="2700446" cy="3486150"/>
          </a:xfrm>
          <a:prstGeom prst="rect">
            <a:avLst/>
          </a:prstGeom>
          <a:noFill/>
        </p:spPr>
      </p:pic>
      <p:pic>
        <p:nvPicPr>
          <p:cNvPr id="239621" name="Picture 5" descr="S:\Study Strategies\Sarah Extra\Concept Maps\c maps_0001.tif"/>
          <p:cNvPicPr>
            <a:picLocks noChangeAspect="1" noChangeArrowheads="1"/>
          </p:cNvPicPr>
          <p:nvPr/>
        </p:nvPicPr>
        <p:blipFill>
          <a:blip r:embed="rId4" cstate="print"/>
          <a:srcRect l="18015" t="11107" r="11397" b="9722"/>
          <a:stretch>
            <a:fillRect/>
          </a:stretch>
        </p:blipFill>
        <p:spPr bwMode="auto">
          <a:xfrm>
            <a:off x="476249" y="3743324"/>
            <a:ext cx="2009775" cy="2909987"/>
          </a:xfrm>
          <a:prstGeom prst="rect">
            <a:avLst/>
          </a:prstGeom>
          <a:noFill/>
        </p:spPr>
      </p:pic>
      <p:pic>
        <p:nvPicPr>
          <p:cNvPr id="239622" name="Picture 6" descr="S:\Study Strategies\Sarah Extra\Concept Maps\c maps 2_0001.tif"/>
          <p:cNvPicPr>
            <a:picLocks noChangeAspect="1" noChangeArrowheads="1"/>
          </p:cNvPicPr>
          <p:nvPr/>
        </p:nvPicPr>
        <p:blipFill>
          <a:blip r:embed="rId5" cstate="print"/>
          <a:srcRect/>
          <a:stretch>
            <a:fillRect/>
          </a:stretch>
        </p:blipFill>
        <p:spPr bwMode="auto">
          <a:xfrm>
            <a:off x="123825" y="171450"/>
            <a:ext cx="2700446" cy="3486150"/>
          </a:xfrm>
          <a:prstGeom prst="rect">
            <a:avLst/>
          </a:prstGeom>
          <a:noFill/>
        </p:spPr>
      </p:pic>
      <p:pic>
        <p:nvPicPr>
          <p:cNvPr id="239623" name="Picture 7" descr="S:\Study Strategies\Sarah Extra\Concept Maps\c maps 2_0003.tif"/>
          <p:cNvPicPr>
            <a:picLocks noChangeAspect="1" noChangeArrowheads="1"/>
          </p:cNvPicPr>
          <p:nvPr/>
        </p:nvPicPr>
        <p:blipFill>
          <a:blip r:embed="rId6" cstate="print"/>
          <a:srcRect t="12213" b="12578"/>
          <a:stretch>
            <a:fillRect/>
          </a:stretch>
        </p:blipFill>
        <p:spPr bwMode="auto">
          <a:xfrm>
            <a:off x="6105525" y="3762375"/>
            <a:ext cx="2619375" cy="2543175"/>
          </a:xfrm>
          <a:prstGeom prst="rect">
            <a:avLst/>
          </a:prstGeom>
          <a:noFill/>
        </p:spPr>
      </p:pic>
      <p:pic>
        <p:nvPicPr>
          <p:cNvPr id="239624" name="Picture 8" descr="S:\Study Strategies\Sarah Extra\Concept Maps\c maps 2_0004.tif"/>
          <p:cNvPicPr>
            <a:picLocks noChangeAspect="1" noChangeArrowheads="1"/>
          </p:cNvPicPr>
          <p:nvPr/>
        </p:nvPicPr>
        <p:blipFill>
          <a:blip r:embed="rId7" cstate="print"/>
          <a:srcRect/>
          <a:stretch>
            <a:fillRect/>
          </a:stretch>
        </p:blipFill>
        <p:spPr bwMode="auto">
          <a:xfrm>
            <a:off x="3222264" y="228601"/>
            <a:ext cx="2648798" cy="3419474"/>
          </a:xfrm>
          <a:prstGeom prst="rect">
            <a:avLst/>
          </a:prstGeom>
          <a:noFill/>
        </p:spPr>
      </p:pic>
      <p:pic>
        <p:nvPicPr>
          <p:cNvPr id="239625" name="Picture 9" descr="S:\Study Strategies\Sarah Extra\Concept Maps\c maps 2_0006.tif"/>
          <p:cNvPicPr>
            <a:picLocks noChangeAspect="1" noChangeArrowheads="1"/>
          </p:cNvPicPr>
          <p:nvPr/>
        </p:nvPicPr>
        <p:blipFill>
          <a:blip r:embed="rId8" cstate="print"/>
          <a:srcRect/>
          <a:stretch>
            <a:fillRect/>
          </a:stretch>
        </p:blipFill>
        <p:spPr bwMode="auto">
          <a:xfrm>
            <a:off x="3564081" y="3760186"/>
            <a:ext cx="2141394" cy="276444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91" name="Text Box 7"/>
          <p:cNvSpPr txBox="1">
            <a:spLocks noChangeArrowheads="1"/>
          </p:cNvSpPr>
          <p:nvPr/>
        </p:nvSpPr>
        <p:spPr bwMode="auto">
          <a:xfrm>
            <a:off x="277091" y="5099539"/>
            <a:ext cx="8659091" cy="1600438"/>
          </a:xfrm>
          <a:prstGeom prst="rect">
            <a:avLst/>
          </a:prstGeom>
          <a:solidFill>
            <a:srgbClr val="EAEAEA"/>
          </a:solidFill>
          <a:ln w="9525">
            <a:noFill/>
            <a:miter lim="800000"/>
            <a:headEnd/>
            <a:tailEnd/>
          </a:ln>
          <a:effectLst/>
        </p:spPr>
        <p:txBody>
          <a:bodyPr>
            <a:spAutoFit/>
          </a:bodyPr>
          <a:lstStyle/>
          <a:p>
            <a:r>
              <a:rPr kumimoji="1" lang="en-US" sz="1400">
                <a:solidFill>
                  <a:srgbClr val="333333"/>
                </a:solidFill>
                <a:latin typeface="Garamond" pitchFamily="18" charset="0"/>
              </a:rPr>
              <a:t>This  technique is designed to show causal interactions of a complex event or phenomenon.  It describes a main idea in terms of the following six questions:  Who was involved? What happened?  When did it happen?  Where did it happen?  How did it happen?  Why did it happen?</a:t>
            </a:r>
          </a:p>
          <a:p>
            <a:endParaRPr kumimoji="1" lang="en-US" sz="1400">
              <a:solidFill>
                <a:srgbClr val="333333"/>
              </a:solidFill>
              <a:latin typeface="Garamond" pitchFamily="18" charset="0"/>
            </a:endParaRPr>
          </a:p>
          <a:p>
            <a:r>
              <a:rPr kumimoji="1" lang="en-US" sz="1400">
                <a:solidFill>
                  <a:srgbClr val="333333"/>
                </a:solidFill>
                <a:latin typeface="Garamond" pitchFamily="18" charset="0"/>
              </a:rPr>
              <a:t>A herringbone map is set up like a fish skeleton.  The “backbone” of the map represents the main idea.  The “spines” of the map represent the six questions about the main idea.  Supporting information for each of the six questions is written next to each “spine”.</a:t>
            </a:r>
            <a:endParaRPr lang="en-US" sz="1400">
              <a:solidFill>
                <a:srgbClr val="333333"/>
              </a:solidFill>
              <a:latin typeface="Garamond" pitchFamily="18" charset="0"/>
            </a:endParaRPr>
          </a:p>
        </p:txBody>
      </p:sp>
      <p:sp>
        <p:nvSpPr>
          <p:cNvPr id="67592" name="Text Box 8"/>
          <p:cNvSpPr txBox="1">
            <a:spLocks noChangeArrowheads="1"/>
          </p:cNvSpPr>
          <p:nvPr/>
        </p:nvSpPr>
        <p:spPr bwMode="auto">
          <a:xfrm>
            <a:off x="3740727" y="615462"/>
            <a:ext cx="5126182" cy="1323439"/>
          </a:xfrm>
          <a:prstGeom prst="rect">
            <a:avLst/>
          </a:prstGeom>
          <a:noFill/>
          <a:ln w="9525">
            <a:noFill/>
            <a:miter lim="800000"/>
            <a:headEnd/>
            <a:tailEnd/>
          </a:ln>
          <a:effectLst/>
        </p:spPr>
        <p:txBody>
          <a:bodyPr>
            <a:spAutoFit/>
          </a:bodyPr>
          <a:lstStyle/>
          <a:p>
            <a:pPr>
              <a:spcBef>
                <a:spcPct val="30000"/>
              </a:spcBef>
            </a:pPr>
            <a:r>
              <a:rPr kumimoji="1" lang="en-US" sz="1600" dirty="0">
                <a:solidFill>
                  <a:srgbClr val="333333"/>
                </a:solidFill>
                <a:latin typeface="Goudy Old Style" pitchFamily="18" charset="0"/>
              </a:rPr>
              <a:t>An advantage of the herringbone technique is it helps you encode information in a manner that enhances your ability to answer essay questions.  It is a very useful strategy for history courses and other courses that require remembering details for essay questions. </a:t>
            </a:r>
            <a:endParaRPr lang="en-US" sz="1600" dirty="0">
              <a:solidFill>
                <a:srgbClr val="333333"/>
              </a:solidFill>
              <a:latin typeface="Goudy Old Style" pitchFamily="18" charset="0"/>
            </a:endParaRPr>
          </a:p>
        </p:txBody>
      </p:sp>
      <p:pic>
        <p:nvPicPr>
          <p:cNvPr id="67595" name="Picture 11"/>
          <p:cNvPicPr>
            <a:picLocks noChangeAspect="1" noChangeArrowheads="1"/>
          </p:cNvPicPr>
          <p:nvPr/>
        </p:nvPicPr>
        <p:blipFill>
          <a:blip r:embed="rId3" cstate="print"/>
          <a:srcRect/>
          <a:stretch>
            <a:fillRect/>
          </a:stretch>
        </p:blipFill>
        <p:spPr bwMode="auto">
          <a:xfrm>
            <a:off x="277091" y="175847"/>
            <a:ext cx="1454727" cy="1221765"/>
          </a:xfrm>
          <a:prstGeom prst="rect">
            <a:avLst/>
          </a:prstGeom>
          <a:noFill/>
        </p:spPr>
      </p:pic>
      <p:sp>
        <p:nvSpPr>
          <p:cNvPr id="67596" name="Rectangle 12"/>
          <p:cNvSpPr>
            <a:spLocks noChangeArrowheads="1"/>
          </p:cNvSpPr>
          <p:nvPr/>
        </p:nvSpPr>
        <p:spPr bwMode="auto">
          <a:xfrm>
            <a:off x="484909" y="175846"/>
            <a:ext cx="8659091" cy="351692"/>
          </a:xfrm>
          <a:prstGeom prst="rect">
            <a:avLst/>
          </a:prstGeom>
          <a:solidFill>
            <a:srgbClr val="808080">
              <a:alpha val="53999"/>
            </a:srgbClr>
          </a:solidFill>
          <a:ln w="9525">
            <a:noFill/>
            <a:miter lim="800000"/>
            <a:headEnd/>
            <a:tailEnd/>
          </a:ln>
          <a:effectLst/>
        </p:spPr>
        <p:txBody>
          <a:bodyPr anchor="ctr"/>
          <a:lstStyle/>
          <a:p>
            <a:pPr algn="ctr"/>
            <a:endParaRPr lang="en-US" sz="2000" b="1">
              <a:latin typeface="Times New Roman" pitchFamily="18" charset="0"/>
            </a:endParaRPr>
          </a:p>
        </p:txBody>
      </p:sp>
      <p:sp>
        <p:nvSpPr>
          <p:cNvPr id="67597" name="Rectangle 13"/>
          <p:cNvSpPr>
            <a:spLocks noChangeArrowheads="1"/>
          </p:cNvSpPr>
          <p:nvPr/>
        </p:nvSpPr>
        <p:spPr bwMode="auto">
          <a:xfrm>
            <a:off x="346364" y="351692"/>
            <a:ext cx="2286000" cy="175846"/>
          </a:xfrm>
          <a:prstGeom prst="rect">
            <a:avLst/>
          </a:prstGeom>
          <a:solidFill>
            <a:srgbClr val="808080">
              <a:alpha val="53999"/>
            </a:srgbClr>
          </a:solidFill>
          <a:ln w="9525">
            <a:noFill/>
            <a:miter lim="800000"/>
            <a:headEnd/>
            <a:tailEnd/>
          </a:ln>
          <a:effectLst/>
        </p:spPr>
        <p:txBody>
          <a:bodyPr wrap="none" anchor="ctr"/>
          <a:lstStyle/>
          <a:p>
            <a:endParaRPr lang="en-US"/>
          </a:p>
        </p:txBody>
      </p:sp>
      <p:sp>
        <p:nvSpPr>
          <p:cNvPr id="67598" name="Rectangle 14"/>
          <p:cNvSpPr>
            <a:spLocks noChangeArrowheads="1"/>
          </p:cNvSpPr>
          <p:nvPr/>
        </p:nvSpPr>
        <p:spPr bwMode="auto">
          <a:xfrm>
            <a:off x="138545" y="175846"/>
            <a:ext cx="762000" cy="1318846"/>
          </a:xfrm>
          <a:prstGeom prst="rect">
            <a:avLst/>
          </a:prstGeom>
          <a:solidFill>
            <a:srgbClr val="808080">
              <a:alpha val="53999"/>
            </a:srgbClr>
          </a:solidFill>
          <a:ln w="9525">
            <a:noFill/>
            <a:miter lim="800000"/>
            <a:headEnd/>
            <a:tailEnd/>
          </a:ln>
          <a:effectLst/>
        </p:spPr>
        <p:txBody>
          <a:bodyPr wrap="none" anchor="ctr"/>
          <a:lstStyle/>
          <a:p>
            <a:endParaRPr lang="en-US"/>
          </a:p>
        </p:txBody>
      </p:sp>
      <p:sp>
        <p:nvSpPr>
          <p:cNvPr id="67599" name="Rectangle 15"/>
          <p:cNvSpPr>
            <a:spLocks noChangeArrowheads="1"/>
          </p:cNvSpPr>
          <p:nvPr/>
        </p:nvSpPr>
        <p:spPr bwMode="auto">
          <a:xfrm>
            <a:off x="415637" y="351692"/>
            <a:ext cx="415636" cy="4572000"/>
          </a:xfrm>
          <a:prstGeom prst="rect">
            <a:avLst/>
          </a:prstGeom>
          <a:solidFill>
            <a:srgbClr val="808080">
              <a:alpha val="53999"/>
            </a:srgbClr>
          </a:solidFill>
          <a:ln w="9525">
            <a:noFill/>
            <a:miter lim="800000"/>
            <a:headEnd/>
            <a:tailEnd/>
          </a:ln>
          <a:effectLst/>
        </p:spPr>
        <p:txBody>
          <a:bodyPr anchor="ctr"/>
          <a:lstStyle/>
          <a:p>
            <a:pPr algn="ctr"/>
            <a:endParaRPr lang="en-US" sz="2000" b="1">
              <a:latin typeface="Times New Roman" pitchFamily="18" charset="0"/>
            </a:endParaRPr>
          </a:p>
        </p:txBody>
      </p:sp>
      <p:sp>
        <p:nvSpPr>
          <p:cNvPr id="67600" name="Rectangle 16"/>
          <p:cNvSpPr>
            <a:spLocks noChangeArrowheads="1"/>
          </p:cNvSpPr>
          <p:nvPr/>
        </p:nvSpPr>
        <p:spPr bwMode="auto">
          <a:xfrm>
            <a:off x="969818" y="263770"/>
            <a:ext cx="2286000" cy="245452"/>
          </a:xfrm>
          <a:prstGeom prst="rect">
            <a:avLst/>
          </a:prstGeom>
          <a:solidFill>
            <a:srgbClr val="808080">
              <a:alpha val="53999"/>
            </a:srgbClr>
          </a:solidFill>
          <a:ln w="9525">
            <a:noFill/>
            <a:miter lim="800000"/>
            <a:headEnd/>
            <a:tailEnd/>
          </a:ln>
          <a:effectLst/>
        </p:spPr>
        <p:txBody>
          <a:bodyPr wrap="none" anchor="ctr"/>
          <a:lstStyle/>
          <a:p>
            <a:endParaRPr lang="en-US"/>
          </a:p>
        </p:txBody>
      </p:sp>
      <p:sp>
        <p:nvSpPr>
          <p:cNvPr id="67601" name="Rectangle 17"/>
          <p:cNvSpPr>
            <a:spLocks noChangeArrowheads="1"/>
          </p:cNvSpPr>
          <p:nvPr/>
        </p:nvSpPr>
        <p:spPr bwMode="auto">
          <a:xfrm>
            <a:off x="692727" y="0"/>
            <a:ext cx="762000" cy="1846385"/>
          </a:xfrm>
          <a:prstGeom prst="rect">
            <a:avLst/>
          </a:prstGeom>
          <a:solidFill>
            <a:srgbClr val="808080">
              <a:alpha val="53999"/>
            </a:srgbClr>
          </a:solidFill>
          <a:ln w="9525">
            <a:noFill/>
            <a:miter lim="800000"/>
            <a:headEnd/>
            <a:tailEnd/>
          </a:ln>
          <a:effectLst/>
        </p:spPr>
        <p:txBody>
          <a:bodyPr wrap="none" anchor="ctr"/>
          <a:lstStyle/>
          <a:p>
            <a:endParaRPr lang="en-US"/>
          </a:p>
        </p:txBody>
      </p:sp>
      <p:sp>
        <p:nvSpPr>
          <p:cNvPr id="67602" name="Rectangle 18"/>
          <p:cNvSpPr>
            <a:spLocks noChangeArrowheads="1"/>
          </p:cNvSpPr>
          <p:nvPr/>
        </p:nvSpPr>
        <p:spPr bwMode="auto">
          <a:xfrm>
            <a:off x="207818" y="615462"/>
            <a:ext cx="2909455" cy="461665"/>
          </a:xfrm>
          <a:prstGeom prst="rect">
            <a:avLst/>
          </a:prstGeom>
          <a:solidFill>
            <a:srgbClr val="808080">
              <a:alpha val="88000"/>
            </a:srgbClr>
          </a:solidFill>
          <a:ln w="9525">
            <a:noFill/>
            <a:miter lim="800000"/>
            <a:headEnd/>
            <a:tailEnd/>
          </a:ln>
          <a:effectLst/>
        </p:spPr>
        <p:txBody>
          <a:bodyPr>
            <a:spAutoFit/>
          </a:bodyPr>
          <a:lstStyle/>
          <a:p>
            <a:pPr algn="r"/>
            <a:r>
              <a:rPr lang="en-US" sz="2400">
                <a:solidFill>
                  <a:srgbClr val="99CC00"/>
                </a:solidFill>
                <a:latin typeface="Gill Sans MT" pitchFamily="34" charset="0"/>
              </a:rPr>
              <a:t>A Fishbone </a:t>
            </a:r>
            <a:r>
              <a:rPr lang="en-US" sz="2400">
                <a:latin typeface="Gill Sans MT" pitchFamily="34" charset="0"/>
              </a:rPr>
              <a:t>Map</a:t>
            </a:r>
          </a:p>
        </p:txBody>
      </p:sp>
      <p:pic>
        <p:nvPicPr>
          <p:cNvPr id="67605" name="Picture 21"/>
          <p:cNvPicPr>
            <a:picLocks noChangeAspect="1" noChangeArrowheads="1"/>
          </p:cNvPicPr>
          <p:nvPr/>
        </p:nvPicPr>
        <p:blipFill>
          <a:blip r:embed="rId4" cstate="print"/>
          <a:srcRect/>
          <a:stretch>
            <a:fillRect/>
          </a:stretch>
        </p:blipFill>
        <p:spPr bwMode="auto">
          <a:xfrm>
            <a:off x="1870364" y="2373924"/>
            <a:ext cx="6036830" cy="22603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7572" name="Picture 4" descr="S:\Study Strategies\Sarah Extra\Concept Maps\student c maps_0010.tif"/>
          <p:cNvPicPr>
            <a:picLocks noChangeAspect="1" noChangeArrowheads="1"/>
          </p:cNvPicPr>
          <p:nvPr/>
        </p:nvPicPr>
        <p:blipFill>
          <a:blip r:embed="rId3" cstate="print"/>
          <a:srcRect l="13577" t="4135" r="7198" b="15127"/>
          <a:stretch>
            <a:fillRect/>
          </a:stretch>
        </p:blipFill>
        <p:spPr bwMode="auto">
          <a:xfrm>
            <a:off x="171450" y="1562100"/>
            <a:ext cx="2686050" cy="3533775"/>
          </a:xfrm>
          <a:prstGeom prst="rect">
            <a:avLst/>
          </a:prstGeom>
          <a:noFill/>
        </p:spPr>
      </p:pic>
      <p:pic>
        <p:nvPicPr>
          <p:cNvPr id="238594" name="Picture 2" descr="S:\Study Strategies\Sarah Extra\Concept Maps\student c maps_0012.tif"/>
          <p:cNvPicPr>
            <a:picLocks noChangeAspect="1" noChangeArrowheads="1"/>
          </p:cNvPicPr>
          <p:nvPr/>
        </p:nvPicPr>
        <p:blipFill>
          <a:blip r:embed="rId4" cstate="print"/>
          <a:srcRect b="21376"/>
          <a:stretch>
            <a:fillRect/>
          </a:stretch>
        </p:blipFill>
        <p:spPr bwMode="auto">
          <a:xfrm>
            <a:off x="5998865" y="1781175"/>
            <a:ext cx="3049885" cy="3095625"/>
          </a:xfrm>
          <a:prstGeom prst="rect">
            <a:avLst/>
          </a:prstGeom>
          <a:noFill/>
        </p:spPr>
      </p:pic>
      <p:pic>
        <p:nvPicPr>
          <p:cNvPr id="238595" name="Picture 3" descr="S:\Study Strategies\Sarah Extra\Concept Maps\student c maps_0011.tif"/>
          <p:cNvPicPr>
            <a:picLocks noChangeAspect="1" noChangeArrowheads="1"/>
          </p:cNvPicPr>
          <p:nvPr/>
        </p:nvPicPr>
        <p:blipFill>
          <a:blip r:embed="rId5" cstate="print"/>
          <a:srcRect t="2490" b="2697"/>
          <a:stretch>
            <a:fillRect/>
          </a:stretch>
        </p:blipFill>
        <p:spPr bwMode="auto">
          <a:xfrm>
            <a:off x="2971801" y="1543050"/>
            <a:ext cx="2941557" cy="3600450"/>
          </a:xfrm>
          <a:prstGeom prst="rect">
            <a:avLst/>
          </a:prstGeom>
          <a:noFill/>
        </p:spPr>
      </p:pic>
      <p:sp>
        <p:nvSpPr>
          <p:cNvPr id="5" name="Rectangle 12"/>
          <p:cNvSpPr>
            <a:spLocks noChangeArrowheads="1"/>
          </p:cNvSpPr>
          <p:nvPr/>
        </p:nvSpPr>
        <p:spPr bwMode="auto">
          <a:xfrm>
            <a:off x="0" y="0"/>
            <a:ext cx="9144000" cy="1295400"/>
          </a:xfrm>
          <a:prstGeom prst="rect">
            <a:avLst/>
          </a:prstGeom>
          <a:solidFill>
            <a:schemeClr val="tx1"/>
          </a:solidFill>
          <a:ln w="9525">
            <a:noFill/>
            <a:miter lim="800000"/>
            <a:headEnd/>
            <a:tailEnd/>
          </a:ln>
          <a:effectLst/>
        </p:spPr>
        <p:txBody>
          <a:bodyPr wrap="none" anchor="ctr"/>
          <a:lstStyle/>
          <a:p>
            <a:r>
              <a:rPr lang="en-US" sz="3200" dirty="0" smtClean="0">
                <a:solidFill>
                  <a:schemeClr val="bg1">
                    <a:lumMod val="85000"/>
                  </a:schemeClr>
                </a:solidFill>
              </a:rPr>
              <a:t>Student Examples:</a:t>
            </a:r>
            <a:endParaRPr lang="en-US" sz="3200"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7570" name="Picture 2" descr="S:\Study Strategies\Sarah Extra\Concept Maps\student c maps_0004.tif"/>
          <p:cNvPicPr>
            <a:picLocks noChangeAspect="1" noChangeArrowheads="1"/>
          </p:cNvPicPr>
          <p:nvPr/>
        </p:nvPicPr>
        <p:blipFill>
          <a:blip r:embed="rId3" cstate="print"/>
          <a:srcRect/>
          <a:stretch>
            <a:fillRect/>
          </a:stretch>
        </p:blipFill>
        <p:spPr bwMode="auto">
          <a:xfrm rot="16200000">
            <a:off x="678585" y="1386206"/>
            <a:ext cx="3027705" cy="3908627"/>
          </a:xfrm>
          <a:prstGeom prst="rect">
            <a:avLst/>
          </a:prstGeom>
          <a:noFill/>
        </p:spPr>
      </p:pic>
      <p:pic>
        <p:nvPicPr>
          <p:cNvPr id="237571" name="Picture 3" descr="S:\Study Strategies\Sarah Extra\Concept Maps\student c maps_0001.tif"/>
          <p:cNvPicPr>
            <a:picLocks noChangeAspect="1" noChangeArrowheads="1"/>
          </p:cNvPicPr>
          <p:nvPr/>
        </p:nvPicPr>
        <p:blipFill>
          <a:blip r:embed="rId4" cstate="print"/>
          <a:srcRect l="30591"/>
          <a:stretch>
            <a:fillRect/>
          </a:stretch>
        </p:blipFill>
        <p:spPr bwMode="auto">
          <a:xfrm rot="16200000">
            <a:off x="5071719" y="1108454"/>
            <a:ext cx="3057524" cy="4498217"/>
          </a:xfrm>
          <a:prstGeom prst="rect">
            <a:avLst/>
          </a:prstGeom>
          <a:noFill/>
        </p:spPr>
      </p:pic>
      <p:sp>
        <p:nvSpPr>
          <p:cNvPr id="4" name="Rectangle 12"/>
          <p:cNvSpPr>
            <a:spLocks noChangeArrowheads="1"/>
          </p:cNvSpPr>
          <p:nvPr/>
        </p:nvSpPr>
        <p:spPr bwMode="auto">
          <a:xfrm>
            <a:off x="0" y="0"/>
            <a:ext cx="9144000" cy="1295400"/>
          </a:xfrm>
          <a:prstGeom prst="rect">
            <a:avLst/>
          </a:prstGeom>
          <a:solidFill>
            <a:schemeClr val="tx1"/>
          </a:solidFill>
          <a:ln w="9525">
            <a:noFill/>
            <a:miter lim="800000"/>
            <a:headEnd/>
            <a:tailEnd/>
          </a:ln>
          <a:effectLst/>
        </p:spPr>
        <p:txBody>
          <a:bodyPr wrap="none" anchor="ctr"/>
          <a:lstStyle/>
          <a:p>
            <a:r>
              <a:rPr lang="en-US" sz="3200" dirty="0" smtClean="0">
                <a:solidFill>
                  <a:schemeClr val="bg1">
                    <a:lumMod val="85000"/>
                  </a:schemeClr>
                </a:solidFill>
              </a:rPr>
              <a:t>Student Examples:</a:t>
            </a:r>
            <a:endParaRPr lang="en-US" sz="3200"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oncept map_0010.tif"/>
          <p:cNvPicPr>
            <a:picLocks noChangeAspect="1"/>
          </p:cNvPicPr>
          <p:nvPr/>
        </p:nvPicPr>
        <p:blipFill>
          <a:blip r:embed="rId3" cstate="print"/>
          <a:stretch>
            <a:fillRect/>
          </a:stretch>
        </p:blipFill>
        <p:spPr>
          <a:xfrm>
            <a:off x="2667000" y="2209800"/>
            <a:ext cx="1571416" cy="2028824"/>
          </a:xfrm>
          <a:prstGeom prst="rect">
            <a:avLst/>
          </a:prstGeom>
        </p:spPr>
      </p:pic>
      <p:pic>
        <p:nvPicPr>
          <p:cNvPr id="7" name="Picture 6" descr="concept map_0006.tif"/>
          <p:cNvPicPr>
            <a:picLocks noChangeAspect="1"/>
          </p:cNvPicPr>
          <p:nvPr/>
        </p:nvPicPr>
        <p:blipFill>
          <a:blip r:embed="rId4" cstate="print"/>
          <a:stretch>
            <a:fillRect/>
          </a:stretch>
        </p:blipFill>
        <p:spPr>
          <a:xfrm>
            <a:off x="685800" y="2057400"/>
            <a:ext cx="1517856" cy="1959674"/>
          </a:xfrm>
          <a:prstGeom prst="rect">
            <a:avLst/>
          </a:prstGeom>
        </p:spPr>
      </p:pic>
      <p:pic>
        <p:nvPicPr>
          <p:cNvPr id="9" name="Picture 8" descr="concept map_0008.tif"/>
          <p:cNvPicPr>
            <a:picLocks noChangeAspect="1"/>
          </p:cNvPicPr>
          <p:nvPr/>
        </p:nvPicPr>
        <p:blipFill>
          <a:blip r:embed="rId5" cstate="print"/>
          <a:stretch>
            <a:fillRect/>
          </a:stretch>
        </p:blipFill>
        <p:spPr>
          <a:xfrm>
            <a:off x="4495800" y="2209800"/>
            <a:ext cx="1515166" cy="1956200"/>
          </a:xfrm>
          <a:prstGeom prst="rect">
            <a:avLst/>
          </a:prstGeom>
        </p:spPr>
      </p:pic>
      <p:pic>
        <p:nvPicPr>
          <p:cNvPr id="11" name="Picture 10" descr="concept map_0001.tif"/>
          <p:cNvPicPr>
            <a:picLocks noChangeAspect="1"/>
          </p:cNvPicPr>
          <p:nvPr/>
        </p:nvPicPr>
        <p:blipFill>
          <a:blip r:embed="rId6" cstate="print"/>
          <a:srcRect l="1559" t="9735" r="9148" b="1848"/>
          <a:stretch>
            <a:fillRect/>
          </a:stretch>
        </p:blipFill>
        <p:spPr>
          <a:xfrm>
            <a:off x="6705600" y="2133600"/>
            <a:ext cx="1485899" cy="1899568"/>
          </a:xfrm>
          <a:prstGeom prst="rect">
            <a:avLst/>
          </a:prstGeom>
        </p:spPr>
      </p:pic>
      <p:sp>
        <p:nvSpPr>
          <p:cNvPr id="8" name="Rectangle 12"/>
          <p:cNvSpPr>
            <a:spLocks noChangeArrowheads="1"/>
          </p:cNvSpPr>
          <p:nvPr/>
        </p:nvSpPr>
        <p:spPr bwMode="auto">
          <a:xfrm>
            <a:off x="0" y="0"/>
            <a:ext cx="9144000" cy="1295400"/>
          </a:xfrm>
          <a:prstGeom prst="rect">
            <a:avLst/>
          </a:prstGeom>
          <a:solidFill>
            <a:schemeClr val="tx1"/>
          </a:solidFill>
          <a:ln w="9525">
            <a:noFill/>
            <a:miter lim="800000"/>
            <a:headEnd/>
            <a:tailEnd/>
          </a:ln>
          <a:effectLst/>
        </p:spPr>
        <p:txBody>
          <a:bodyPr wrap="none" anchor="ctr"/>
          <a:lstStyle/>
          <a:p>
            <a:r>
              <a:rPr lang="en-US" sz="3200" dirty="0" smtClean="0">
                <a:solidFill>
                  <a:schemeClr val="bg1">
                    <a:lumMod val="85000"/>
                  </a:schemeClr>
                </a:solidFill>
              </a:rPr>
              <a:t>Student Examples</a:t>
            </a:r>
            <a:r>
              <a:rPr lang="en-US" dirty="0" smtClean="0">
                <a:solidFill>
                  <a:schemeClr val="bg1">
                    <a:lumMod val="85000"/>
                  </a:schemeClr>
                </a:solidFill>
              </a:rPr>
              <a:t>: (Not recommended for most people!)</a:t>
            </a:r>
            <a:endParaRPr lang="en-US" sz="3200" dirty="0">
              <a:solidFill>
                <a:schemeClr val="bg1">
                  <a:lumMod val="8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2956</TotalTime>
  <Words>508</Words>
  <Application>Microsoft Office PowerPoint</Application>
  <PresentationFormat>On-screen Show (4:3)</PresentationFormat>
  <Paragraphs>50</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Sarah B. Baird</dc:creator>
  <cp:lastModifiedBy>Sarah B. Baird</cp:lastModifiedBy>
  <cp:revision>13</cp:revision>
  <dcterms:created xsi:type="dcterms:W3CDTF">2010-01-19T20:27:16Z</dcterms:created>
  <dcterms:modified xsi:type="dcterms:W3CDTF">2011-01-11T22:09:05Z</dcterms:modified>
</cp:coreProperties>
</file>