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97" r:id="rId2"/>
    <p:sldId id="401" r:id="rId3"/>
    <p:sldId id="431" r:id="rId4"/>
    <p:sldId id="402" r:id="rId5"/>
    <p:sldId id="403" r:id="rId6"/>
    <p:sldId id="404" r:id="rId7"/>
    <p:sldId id="405" r:id="rId8"/>
    <p:sldId id="406" r:id="rId9"/>
    <p:sldId id="407" r:id="rId10"/>
    <p:sldId id="408" r:id="rId11"/>
    <p:sldId id="433" r:id="rId12"/>
    <p:sldId id="420" r:id="rId13"/>
    <p:sldId id="423" r:id="rId14"/>
    <p:sldId id="424" r:id="rId15"/>
    <p:sldId id="425" r:id="rId16"/>
    <p:sldId id="428" r:id="rId17"/>
    <p:sldId id="429" r:id="rId18"/>
    <p:sldId id="430" r:id="rId19"/>
    <p:sldId id="394" r:id="rId20"/>
    <p:sldId id="365" r:id="rId21"/>
    <p:sldId id="434" r:id="rId22"/>
  </p:sldIdLst>
  <p:sldSz cx="9144000" cy="6858000" type="screen4x3"/>
  <p:notesSz cx="6985000" cy="92837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B9"/>
    <a:srgbClr val="FFE497"/>
    <a:srgbClr val="CC9900"/>
    <a:srgbClr val="993300"/>
    <a:srgbClr val="996600"/>
    <a:srgbClr val="CC4400"/>
    <a:srgbClr val="F2E8AC"/>
    <a:srgbClr val="9BBB5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75274" autoAdjust="0"/>
  </p:normalViewPr>
  <p:slideViewPr>
    <p:cSldViewPr>
      <p:cViewPr varScale="1">
        <p:scale>
          <a:sx n="65" d="100"/>
          <a:sy n="65" d="100"/>
        </p:scale>
        <p:origin x="-9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1986" y="-120"/>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pfmetc01\files\PDrive\Projects\State%20Role%20in%20Immigration\State%20Options\SINGER%20immigrant%20human%20capit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2.3965696032719384E-2"/>
          <c:y val="0.11112850724326151"/>
          <c:w val="0.93081278826977742"/>
          <c:h val="0.73490485295517682"/>
        </c:manualLayout>
      </c:layout>
      <c:barChart>
        <c:barDir val="col"/>
        <c:grouping val="clustered"/>
        <c:ser>
          <c:idx val="0"/>
          <c:order val="0"/>
          <c:spPr>
            <a:solidFill>
              <a:srgbClr val="FFE497"/>
            </a:solidFill>
          </c:spPr>
          <c:dLbls>
            <c:dLbl>
              <c:idx val="0"/>
              <c:layout>
                <c:manualLayout>
                  <c:x val="-1.7826713008728381E-3"/>
                  <c:y val="9.6789879190804756E-2"/>
                </c:manualLayout>
              </c:layout>
              <c:tx>
                <c:rich>
                  <a:bodyPr/>
                  <a:lstStyle/>
                  <a:p>
                    <a:pPr>
                      <a:defRPr sz="2800" b="1" i="0" baseline="0">
                        <a:solidFill>
                          <a:srgbClr val="993300"/>
                        </a:solidFill>
                        <a:latin typeface="Gill Sans MT" pitchFamily="34" charset="0"/>
                      </a:defRPr>
                    </a:pPr>
                    <a:r>
                      <a:rPr lang="en-US" sz="2800">
                        <a:solidFill>
                          <a:srgbClr val="993300"/>
                        </a:solidFill>
                        <a:latin typeface="Gill Sans MT" pitchFamily="34" charset="0"/>
                      </a:rPr>
                      <a:t>3</a:t>
                    </a:r>
                    <a:r>
                      <a:rPr lang="en-US" sz="2800"/>
                      <a:t>6%</a:t>
                    </a:r>
                  </a:p>
                </c:rich>
              </c:tx>
              <c:numFmt formatCode="#,##0" sourceLinked="0"/>
              <c:spPr/>
              <c:showVal val="1"/>
            </c:dLbl>
            <c:dLbl>
              <c:idx val="1"/>
              <c:layout>
                <c:manualLayout>
                  <c:x val="0"/>
                  <c:y val="9.2974099691927645E-2"/>
                </c:manualLayout>
              </c:layout>
              <c:tx>
                <c:rich>
                  <a:bodyPr/>
                  <a:lstStyle/>
                  <a:p>
                    <a:pPr>
                      <a:defRPr sz="2800" b="1" i="0" baseline="0">
                        <a:solidFill>
                          <a:srgbClr val="993300"/>
                        </a:solidFill>
                        <a:latin typeface="Gill Sans MT" pitchFamily="34" charset="0"/>
                      </a:defRPr>
                    </a:pPr>
                    <a:r>
                      <a:rPr lang="en-US" sz="2800">
                        <a:solidFill>
                          <a:srgbClr val="993300"/>
                        </a:solidFill>
                        <a:latin typeface="Gill Sans MT" pitchFamily="34" charset="0"/>
                      </a:rPr>
                      <a:t>4</a:t>
                    </a:r>
                    <a:r>
                      <a:rPr lang="en-US" sz="2800"/>
                      <a:t>9%</a:t>
                    </a:r>
                  </a:p>
                </c:rich>
              </c:tx>
              <c:numFmt formatCode="#,##0" sourceLinked="0"/>
              <c:spPr/>
              <c:showVal val="1"/>
            </c:dLbl>
            <c:dLbl>
              <c:idx val="2"/>
              <c:layout>
                <c:manualLayout>
                  <c:x val="0"/>
                  <c:y val="8.6634956531114526E-2"/>
                </c:manualLayout>
              </c:layout>
              <c:tx>
                <c:rich>
                  <a:bodyPr/>
                  <a:lstStyle/>
                  <a:p>
                    <a:pPr>
                      <a:defRPr sz="2800" b="1" i="0" baseline="0">
                        <a:solidFill>
                          <a:srgbClr val="993300"/>
                        </a:solidFill>
                        <a:latin typeface="Gill Sans MT" pitchFamily="34" charset="0"/>
                      </a:defRPr>
                    </a:pPr>
                    <a:r>
                      <a:rPr lang="en-US" sz="2800">
                        <a:solidFill>
                          <a:srgbClr val="993300"/>
                        </a:solidFill>
                        <a:latin typeface="Gill Sans MT" pitchFamily="34" charset="0"/>
                      </a:rPr>
                      <a:t>5</a:t>
                    </a:r>
                    <a:r>
                      <a:rPr lang="en-US" sz="2800"/>
                      <a:t>3%</a:t>
                    </a:r>
                  </a:p>
                </c:rich>
              </c:tx>
              <c:numFmt formatCode="#,##0" sourceLinked="0"/>
              <c:spPr/>
              <c:showVal val="1"/>
            </c:dLbl>
            <c:numFmt formatCode="#,##0" sourceLinked="0"/>
            <c:txPr>
              <a:bodyPr/>
              <a:lstStyle/>
              <a:p>
                <a:pPr>
                  <a:defRPr sz="1600" b="1" i="0" baseline="0">
                    <a:solidFill>
                      <a:srgbClr val="993300"/>
                    </a:solidFill>
                    <a:latin typeface="Gill Sans MT" pitchFamily="34" charset="0"/>
                  </a:defRPr>
                </a:pPr>
                <a:endParaRPr lang="en-US"/>
              </a:p>
            </c:txPr>
            <c:showVal val="1"/>
          </c:dLbls>
          <c:cat>
            <c:strRef>
              <c:f>'Figure 1'!$A$4:$A$6</c:f>
              <c:strCache>
                <c:ptCount val="3"/>
                <c:pt idx="0">
                  <c:v>Natives</c:v>
                </c:pt>
                <c:pt idx="1">
                  <c:v>Immigrants</c:v>
                </c:pt>
                <c:pt idx="2">
                  <c:v>Newly arrived immigrants</c:v>
                </c:pt>
              </c:strCache>
            </c:strRef>
          </c:cat>
          <c:val>
            <c:numRef>
              <c:f>'Figure 1'!$B$4:$B$6</c:f>
              <c:numCache>
                <c:formatCode>General</c:formatCode>
                <c:ptCount val="3"/>
                <c:pt idx="0">
                  <c:v>36.1</c:v>
                </c:pt>
                <c:pt idx="1">
                  <c:v>49</c:v>
                </c:pt>
                <c:pt idx="2">
                  <c:v>52.6</c:v>
                </c:pt>
              </c:numCache>
            </c:numRef>
          </c:val>
        </c:ser>
        <c:gapWidth val="109"/>
        <c:axId val="41581952"/>
        <c:axId val="49284224"/>
      </c:barChart>
      <c:catAx>
        <c:axId val="41581952"/>
        <c:scaling>
          <c:orientation val="minMax"/>
        </c:scaling>
        <c:axPos val="b"/>
        <c:numFmt formatCode="General" sourceLinked="1"/>
        <c:tickLblPos val="nextTo"/>
        <c:txPr>
          <a:bodyPr/>
          <a:lstStyle/>
          <a:p>
            <a:pPr>
              <a:defRPr sz="1400" b="1" i="0" baseline="0">
                <a:solidFill>
                  <a:schemeClr val="bg1"/>
                </a:solidFill>
                <a:latin typeface="Gill Sans MT" pitchFamily="34" charset="0"/>
              </a:defRPr>
            </a:pPr>
            <a:endParaRPr lang="en-US"/>
          </a:p>
        </c:txPr>
        <c:crossAx val="49284224"/>
        <c:crosses val="autoZero"/>
        <c:auto val="1"/>
        <c:lblAlgn val="ctr"/>
        <c:lblOffset val="100"/>
      </c:catAx>
      <c:valAx>
        <c:axId val="49284224"/>
        <c:scaling>
          <c:orientation val="minMax"/>
        </c:scaling>
        <c:delete val="1"/>
        <c:axPos val="l"/>
        <c:numFmt formatCode="General" sourceLinked="1"/>
        <c:tickLblPos val="none"/>
        <c:crossAx val="41581952"/>
        <c:crosses val="autoZero"/>
        <c:crossBetween val="between"/>
      </c:valAx>
      <c:spPr>
        <a:noFill/>
        <a:ln>
          <a:noFill/>
        </a:ln>
      </c:spPr>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0.01242</cdr:x>
      <cdr:y>0.07449</cdr:y>
    </cdr:from>
    <cdr:to>
      <cdr:x>0.98137</cdr:x>
      <cdr:y>0.14519</cdr:y>
    </cdr:to>
    <cdr:sp macro="" textlink="">
      <cdr:nvSpPr>
        <cdr:cNvPr id="2" name="TextBox 1"/>
        <cdr:cNvSpPr txBox="1"/>
      </cdr:nvSpPr>
      <cdr:spPr>
        <a:xfrm xmlns:a="http://schemas.openxmlformats.org/drawingml/2006/main">
          <a:off x="88489" y="390944"/>
          <a:ext cx="6903479" cy="371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i="0" dirty="0" smtClean="0">
              <a:solidFill>
                <a:schemeClr val="bg1"/>
              </a:solidFill>
              <a:latin typeface="Gill Sans MT" pitchFamily="34" charset="0"/>
            </a:rPr>
            <a:t>Overqualified </a:t>
          </a:r>
          <a:r>
            <a:rPr lang="en-US" sz="1600" b="1" i="0" dirty="0">
              <a:solidFill>
                <a:schemeClr val="bg1"/>
              </a:solidFill>
              <a:latin typeface="Gill Sans MT" pitchFamily="34" charset="0"/>
            </a:rPr>
            <a:t>high-skilled workers</a:t>
          </a:r>
          <a:r>
            <a:rPr lang="en-US" sz="1600" b="1" i="0" baseline="0" dirty="0">
              <a:solidFill>
                <a:schemeClr val="bg1"/>
              </a:solidFill>
              <a:latin typeface="Gill Sans MT" pitchFamily="34" charset="0"/>
            </a:rPr>
            <a:t> in the U.S., 2006-2008</a:t>
          </a:r>
          <a:endParaRPr lang="en-US" sz="1600" b="1" i="0" dirty="0">
            <a:solidFill>
              <a:schemeClr val="bg1"/>
            </a:solidFill>
            <a:latin typeface="Gill Sans MT" pitchFamily="34" charset="0"/>
          </a:endParaRPr>
        </a:p>
      </cdr:txBody>
    </cdr:sp>
  </cdr:relSizeAnchor>
  <cdr:relSizeAnchor xmlns:cdr="http://schemas.openxmlformats.org/drawingml/2006/chartDrawing">
    <cdr:from>
      <cdr:x>0.02112</cdr:x>
      <cdr:y>0.92032</cdr:y>
    </cdr:from>
    <cdr:to>
      <cdr:x>0.98793</cdr:x>
      <cdr:y>0.9761</cdr:y>
    </cdr:to>
    <cdr:sp macro="" textlink="">
      <cdr:nvSpPr>
        <cdr:cNvPr id="3" name="TextBox 2"/>
        <cdr:cNvSpPr txBox="1"/>
      </cdr:nvSpPr>
      <cdr:spPr>
        <a:xfrm xmlns:a="http://schemas.openxmlformats.org/drawingml/2006/main">
          <a:off x="133350" y="4400550"/>
          <a:ext cx="61055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52227"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52231"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9546D0BB-872D-4798-B8E7-C3AA8AFE0C4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825500" y="146050"/>
            <a:ext cx="1676400" cy="1257300"/>
          </a:xfrm>
          <a:ln/>
        </p:spPr>
      </p:sp>
      <p:sp>
        <p:nvSpPr>
          <p:cNvPr id="16386" name="Notes Placeholder 2"/>
          <p:cNvSpPr>
            <a:spLocks noGrp="1"/>
          </p:cNvSpPr>
          <p:nvPr>
            <p:ph type="body" idx="1"/>
          </p:nvPr>
        </p:nvSpPr>
        <p:spPr>
          <a:xfrm>
            <a:off x="596900" y="1746250"/>
            <a:ext cx="5588000" cy="4176713"/>
          </a:xfrm>
          <a:noFill/>
          <a:ln/>
        </p:spPr>
        <p:txBody>
          <a:bodyPr/>
          <a:lstStyle/>
          <a:p>
            <a:endParaRPr lang="en-US" dirty="0" smtClean="0"/>
          </a:p>
        </p:txBody>
      </p:sp>
      <p:sp>
        <p:nvSpPr>
          <p:cNvPr id="16387" name="Slide Number Placeholder 3"/>
          <p:cNvSpPr>
            <a:spLocks noGrp="1"/>
          </p:cNvSpPr>
          <p:nvPr>
            <p:ph type="sldNum" sz="quarter" idx="5"/>
          </p:nvPr>
        </p:nvSpPr>
        <p:spPr>
          <a:noFill/>
        </p:spPr>
        <p:txBody>
          <a:bodyPr/>
          <a:lstStyle/>
          <a:p>
            <a:fld id="{586C4F72-AA18-436C-AC93-548D8294661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10</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977900" y="603250"/>
            <a:ext cx="1371600" cy="1028700"/>
          </a:xfrm>
          <a:ln/>
        </p:spPr>
      </p:sp>
      <p:sp>
        <p:nvSpPr>
          <p:cNvPr id="18434" name="Notes Placeholder 2"/>
          <p:cNvSpPr>
            <a:spLocks noGrp="1"/>
          </p:cNvSpPr>
          <p:nvPr>
            <p:ph type="body" idx="1"/>
          </p:nvPr>
        </p:nvSpPr>
        <p:spPr>
          <a:xfrm>
            <a:off x="596900" y="1746250"/>
            <a:ext cx="5588000" cy="4176713"/>
          </a:xfrm>
          <a:noFill/>
          <a:ln/>
        </p:spPr>
        <p:txBody>
          <a:bodyPr lIns="92958" tIns="46479" rIns="92958" bIns="46479"/>
          <a:lstStyle/>
          <a:p>
            <a:endParaRPr lang="en-US" dirty="0" smtClean="0">
              <a:solidFill>
                <a:schemeClr val="tx1"/>
              </a:solidFill>
            </a:endParaRPr>
          </a:p>
        </p:txBody>
      </p:sp>
      <p:sp>
        <p:nvSpPr>
          <p:cNvPr id="18435" name="Slide Number Placeholder 3"/>
          <p:cNvSpPr txBox="1">
            <a:spLocks noGrp="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CF33B5C9-8078-4A53-BB81-73180E404299}" type="slidenum">
              <a:rPr lang="en-US" sz="1200" b="0"/>
              <a:pPr algn="r" defTabSz="930275"/>
              <a:t>11</a:t>
            </a:fld>
            <a:endParaRPr 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C8E1F515-CD60-4A72-8C42-6E7E28952562}" type="slidenum">
              <a:rPr lang="en-US" sz="1200" b="0"/>
              <a:pPr algn="r" defTabSz="930275"/>
              <a:t>12</a:t>
            </a:fld>
            <a:endParaRPr lang="en-US" sz="1200" b="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13</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14</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15</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16</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rtl="0"/>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17</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18</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5BA731B-D8C2-4FB1-8477-86D54A16C97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977900" y="603250"/>
            <a:ext cx="4876800" cy="3657600"/>
          </a:xfrm>
          <a:ln/>
        </p:spPr>
      </p:sp>
      <p:sp>
        <p:nvSpPr>
          <p:cNvPr id="18434" name="Notes Placeholder 2"/>
          <p:cNvSpPr>
            <a:spLocks noGrp="1"/>
          </p:cNvSpPr>
          <p:nvPr>
            <p:ph type="body" idx="1"/>
          </p:nvPr>
        </p:nvSpPr>
        <p:spPr>
          <a:xfrm>
            <a:off x="749300" y="4489450"/>
            <a:ext cx="5588000" cy="4176713"/>
          </a:xfrm>
          <a:noFill/>
          <a:ln/>
        </p:spPr>
        <p:txBody>
          <a:bodyPr lIns="92958" tIns="46479" rIns="92958" bIns="46479"/>
          <a:lstStyle/>
          <a:p>
            <a:endParaRPr lang="en-US" dirty="0" smtClean="0"/>
          </a:p>
        </p:txBody>
      </p:sp>
      <p:sp>
        <p:nvSpPr>
          <p:cNvPr id="18435" name="Slide Number Placeholder 3"/>
          <p:cNvSpPr txBox="1">
            <a:spLocks noGrp="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CF33B5C9-8078-4A53-BB81-73180E404299}" type="slidenum">
              <a:rPr lang="en-US" sz="1200" b="0"/>
              <a:pPr algn="r" defTabSz="930275"/>
              <a:t>2</a:t>
            </a:fld>
            <a:endParaRPr lang="en-US" sz="1200"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46D0BB-872D-4798-B8E7-C3AA8AFE0C4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46D0BB-872D-4798-B8E7-C3AA8AFE0C4D}"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977900" y="603250"/>
            <a:ext cx="1371600" cy="1028700"/>
          </a:xfrm>
          <a:ln/>
        </p:spPr>
      </p:sp>
      <p:sp>
        <p:nvSpPr>
          <p:cNvPr id="18434" name="Notes Placeholder 2"/>
          <p:cNvSpPr>
            <a:spLocks noGrp="1"/>
          </p:cNvSpPr>
          <p:nvPr>
            <p:ph type="body" idx="1"/>
          </p:nvPr>
        </p:nvSpPr>
        <p:spPr>
          <a:xfrm>
            <a:off x="596900" y="1746250"/>
            <a:ext cx="5588000" cy="4176713"/>
          </a:xfrm>
          <a:noFill/>
          <a:ln/>
        </p:spPr>
        <p:txBody>
          <a:bodyPr lIns="92958" tIns="46479" rIns="92958" bIns="46479"/>
          <a:lstStyle/>
          <a:p>
            <a:endParaRPr lang="en-US" dirty="0" smtClean="0">
              <a:solidFill>
                <a:schemeClr val="tx1"/>
              </a:solidFill>
            </a:endParaRPr>
          </a:p>
        </p:txBody>
      </p:sp>
      <p:sp>
        <p:nvSpPr>
          <p:cNvPr id="18435" name="Slide Number Placeholder 3"/>
          <p:cNvSpPr txBox="1">
            <a:spLocks noGrp="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CF33B5C9-8078-4A53-BB81-73180E404299}" type="slidenum">
              <a:rPr lang="en-US" sz="1200" b="0"/>
              <a:pPr algn="r" defTabSz="930275"/>
              <a:t>3</a:t>
            </a:fld>
            <a:endParaRPr lang="en-US"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4</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5</a:t>
            </a:fld>
            <a:endParaRPr lang="en-US" sz="1200" b="0"/>
          </a:p>
        </p:txBody>
      </p:sp>
      <p:sp>
        <p:nvSpPr>
          <p:cNvPr id="81922" name="Rectangle 2"/>
          <p:cNvSpPr>
            <a:spLocks noGrp="1" noRot="1" noChangeAspect="1" noChangeArrowheads="1" noTextEdit="1"/>
          </p:cNvSpPr>
          <p:nvPr>
            <p:ph type="sldImg"/>
          </p:nvPr>
        </p:nvSpPr>
        <p:spPr>
          <a:xfrm>
            <a:off x="1171575" y="696914"/>
            <a:ext cx="2244725" cy="1683544"/>
          </a:xfrm>
          <a:ln/>
        </p:spPr>
      </p:sp>
      <p:sp>
        <p:nvSpPr>
          <p:cNvPr id="81923" name="Rectangle 3"/>
          <p:cNvSpPr>
            <a:spLocks noGrp="1" noChangeArrowheads="1"/>
          </p:cNvSpPr>
          <p:nvPr>
            <p:ph type="body" idx="1"/>
          </p:nvPr>
        </p:nvSpPr>
        <p:spPr>
          <a:xfrm>
            <a:off x="673100" y="2584450"/>
            <a:ext cx="5588000" cy="4176713"/>
          </a:xfrm>
          <a:noFill/>
          <a:ln/>
        </p:spPr>
        <p:txBody>
          <a:bodyPr lIns="92958" tIns="46479" rIns="92958" bIns="46479"/>
          <a:lstStyle/>
          <a:p>
            <a:pPr>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6</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7</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8</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8" tIns="46479" rIns="92958" bIns="46479" anchor="b"/>
          <a:lstStyle/>
          <a:p>
            <a:pPr algn="r" defTabSz="930275"/>
            <a:fld id="{399E050D-A612-41A6-A833-C8D5EB06B875}" type="slidenum">
              <a:rPr lang="en-US" sz="1200" b="0"/>
              <a:pPr algn="r" defTabSz="930275"/>
              <a:t>9</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lIns="92958" tIns="46479" rIns="92958" bIns="46479"/>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B69F14-4EE5-458E-B9E4-97DA5FAFDD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B8450-454B-476A-A393-85162B54BB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36687-B082-4C7A-BF2E-3077007DAEE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3C559D-4D36-4D4C-8F3E-682B81F0DA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DFBC6-20CF-41CB-9B05-C64C529234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518E67-56A8-4722-917D-94CE569AF8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25887-5C42-4A11-B1BC-3D80EDAC5D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8F9251-179C-499A-9AA5-9DB5DB82B7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983A4-2086-4930-914C-366A97D076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AD3C97-FAB6-4D76-B6B6-0C4DE4274E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AD108C-8A14-4452-80F4-6F7873015E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54B1FB-BE98-4D3F-8C10-A981F05EA7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2060"/>
            </a:gs>
            <a:gs pos="100000">
              <a:schemeClr val="tx1"/>
            </a:gs>
          </a:gsLst>
          <a:lin ang="5400000"/>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3F8E2CA-C4E4-4A96-AD04-47EE008548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ctrTitle"/>
          </p:nvPr>
        </p:nvSpPr>
        <p:spPr>
          <a:xfrm>
            <a:off x="685800" y="1828800"/>
            <a:ext cx="7772400" cy="1470025"/>
          </a:xfrm>
        </p:spPr>
        <p:txBody>
          <a:bodyPr/>
          <a:lstStyle/>
          <a:p>
            <a:r>
              <a:rPr lang="en-US" sz="4000" dirty="0" smtClean="0">
                <a:solidFill>
                  <a:srgbClr val="FFEDB9"/>
                </a:solidFill>
              </a:rPr>
              <a:t>Immigrant Workers, Human Capital Investment and the Shape of Immigration Reform</a:t>
            </a:r>
          </a:p>
        </p:txBody>
      </p:sp>
      <p:sp>
        <p:nvSpPr>
          <p:cNvPr id="6" name="Subtitle 5"/>
          <p:cNvSpPr>
            <a:spLocks noGrp="1"/>
          </p:cNvSpPr>
          <p:nvPr>
            <p:ph type="subTitle" idx="1"/>
          </p:nvPr>
        </p:nvSpPr>
        <p:spPr>
          <a:xfrm>
            <a:off x="914400" y="4495800"/>
            <a:ext cx="7315200" cy="1752600"/>
          </a:xfrm>
        </p:spPr>
        <p:txBody>
          <a:bodyPr/>
          <a:lstStyle/>
          <a:p>
            <a:pPr algn="r" eaLnBrk="1" hangingPunct="1">
              <a:lnSpc>
                <a:spcPct val="90000"/>
              </a:lnSpc>
              <a:spcBef>
                <a:spcPct val="0"/>
              </a:spcBef>
            </a:pPr>
            <a:r>
              <a:rPr lang="en-US" sz="2400" dirty="0" smtClean="0">
                <a:solidFill>
                  <a:srgbClr val="FFFFFF"/>
                </a:solidFill>
                <a:effectLst>
                  <a:outerShdw blurRad="38100" dist="38100" dir="2700000" algn="tl">
                    <a:srgbClr val="000000"/>
                  </a:outerShdw>
                </a:effectLst>
              </a:rPr>
              <a:t>Audrey Singer</a:t>
            </a:r>
          </a:p>
          <a:p>
            <a:pPr algn="r" eaLnBrk="1" hangingPunct="1">
              <a:lnSpc>
                <a:spcPct val="90000"/>
              </a:lnSpc>
              <a:spcBef>
                <a:spcPct val="0"/>
              </a:spcBef>
            </a:pPr>
            <a:r>
              <a:rPr lang="en-US" sz="2400" dirty="0" smtClean="0">
                <a:solidFill>
                  <a:srgbClr val="FFFFFF"/>
                </a:solidFill>
                <a:effectLst>
                  <a:outerShdw blurRad="38100" dist="38100" dir="2700000" algn="tl">
                    <a:srgbClr val="000000"/>
                  </a:outerShdw>
                </a:effectLst>
              </a:rPr>
              <a:t>The Brookings Institution</a:t>
            </a:r>
          </a:p>
          <a:p>
            <a:pPr algn="r" eaLnBrk="1" hangingPunct="1">
              <a:lnSpc>
                <a:spcPct val="90000"/>
              </a:lnSpc>
              <a:spcBef>
                <a:spcPct val="0"/>
              </a:spcBef>
            </a:pPr>
            <a:endParaRPr lang="en-US" sz="2400" dirty="0" smtClean="0">
              <a:solidFill>
                <a:srgbClr val="FFFFFF"/>
              </a:solidFill>
              <a:effectLst>
                <a:outerShdw blurRad="38100" dist="38100" dir="2700000" algn="tl">
                  <a:srgbClr val="000000"/>
                </a:outerShdw>
              </a:effectLst>
            </a:endParaRPr>
          </a:p>
          <a:p>
            <a:pPr algn="r" eaLnBrk="1" hangingPunct="1">
              <a:lnSpc>
                <a:spcPct val="90000"/>
              </a:lnSpc>
              <a:spcBef>
                <a:spcPct val="0"/>
              </a:spcBef>
            </a:pPr>
            <a:r>
              <a:rPr lang="en-US" sz="2400" i="1" dirty="0" smtClean="0">
                <a:solidFill>
                  <a:srgbClr val="FFFFFF"/>
                </a:solidFill>
                <a:effectLst>
                  <a:outerShdw blurRad="38100" dist="38100" dir="2700000" algn="tl">
                    <a:srgbClr val="000000"/>
                  </a:outerShdw>
                </a:effectLst>
              </a:rPr>
              <a:t>University of Nevada Las Vegas</a:t>
            </a:r>
          </a:p>
          <a:p>
            <a:pPr algn="r" eaLnBrk="1" hangingPunct="1">
              <a:lnSpc>
                <a:spcPct val="90000"/>
              </a:lnSpc>
              <a:spcBef>
                <a:spcPct val="0"/>
              </a:spcBef>
            </a:pPr>
            <a:r>
              <a:rPr lang="en-US" sz="2400" i="1" dirty="0" smtClean="0">
                <a:solidFill>
                  <a:srgbClr val="FFFFFF"/>
                </a:solidFill>
                <a:effectLst>
                  <a:outerShdw blurRad="38100" dist="38100" dir="2700000" algn="tl">
                    <a:srgbClr val="000000"/>
                  </a:outerShdw>
                </a:effectLst>
              </a:rPr>
              <a:t>February 27, 2013</a:t>
            </a:r>
          </a:p>
        </p:txBody>
      </p:sp>
      <p:sp>
        <p:nvSpPr>
          <p:cNvPr id="15363" name="Slide Number Placeholder 3"/>
          <p:cNvSpPr>
            <a:spLocks noGrp="1"/>
          </p:cNvSpPr>
          <p:nvPr>
            <p:ph type="sldNum" sz="quarter" idx="12"/>
          </p:nvPr>
        </p:nvSpPr>
        <p:spPr>
          <a:noFill/>
        </p:spPr>
        <p:txBody>
          <a:bodyPr/>
          <a:lstStyle/>
          <a:p>
            <a:fld id="{304A5C29-C7B5-46C9-8498-616887A598F3}"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omberg8b-01.png"/>
          <p:cNvPicPr>
            <a:picLocks noChangeAspect="1"/>
          </p:cNvPicPr>
          <p:nvPr/>
        </p:nvPicPr>
        <p:blipFill>
          <a:blip r:embed="rId3" cstate="print"/>
          <a:stretch>
            <a:fillRect/>
          </a:stretch>
        </p:blipFill>
        <p:spPr>
          <a:xfrm>
            <a:off x="0" y="0"/>
            <a:ext cx="9144000" cy="6858000"/>
          </a:xfrm>
          <a:prstGeom prst="rect">
            <a:avLst/>
          </a:prstGeom>
        </p:spPr>
      </p:pic>
      <p:sp>
        <p:nvSpPr>
          <p:cNvPr id="80898" name="Rectangle 2"/>
          <p:cNvSpPr>
            <a:spLocks noGrp="1" noChangeArrowheads="1"/>
          </p:cNvSpPr>
          <p:nvPr>
            <p:ph type="title" idx="4294967295"/>
          </p:nvPr>
        </p:nvSpPr>
        <p:spPr>
          <a:xfrm>
            <a:off x="0" y="0"/>
            <a:ext cx="9144000" cy="758952"/>
          </a:xfrm>
          <a:solidFill>
            <a:schemeClr val="tx1"/>
          </a:solidFill>
        </p:spPr>
        <p:txBody>
          <a:bodyPr/>
          <a:lstStyle/>
          <a:p>
            <a:pPr algn="l" eaLnBrk="1" hangingPunct="1"/>
            <a:r>
              <a:rPr lang="en-US" sz="3200" dirty="0" smtClean="0">
                <a:solidFill>
                  <a:srgbClr val="F2E8AC"/>
                </a:solidFill>
                <a:latin typeface="Blue Highway"/>
              </a:rPr>
              <a:t>Immigrants over-represented in fastest-growing occupations: construction and healthcare </a:t>
            </a:r>
          </a:p>
        </p:txBody>
      </p:sp>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DDD046F-AFDD-48DF-B2E1-DA6C535F7BEC}" type="slidenum">
              <a:rPr lang="en-US" sz="1400" b="0"/>
              <a:pPr algn="r"/>
              <a:t>11</a:t>
            </a:fld>
            <a:endParaRPr lang="en-US" sz="1400" b="0"/>
          </a:p>
        </p:txBody>
      </p:sp>
      <p:sp>
        <p:nvSpPr>
          <p:cNvPr id="17410" name="Rectangle 2"/>
          <p:cNvSpPr>
            <a:spLocks noGrp="1" noChangeArrowheads="1"/>
          </p:cNvSpPr>
          <p:nvPr>
            <p:ph type="title" idx="4294967295"/>
          </p:nvPr>
        </p:nvSpPr>
        <p:spPr>
          <a:xfrm>
            <a:off x="0" y="0"/>
            <a:ext cx="9144000" cy="1371600"/>
          </a:xfrm>
          <a:solidFill>
            <a:schemeClr val="tx1"/>
          </a:solidFill>
        </p:spPr>
        <p:txBody>
          <a:bodyPr/>
          <a:lstStyle/>
          <a:p>
            <a:pPr algn="l" eaLnBrk="1" hangingPunct="1"/>
            <a:r>
              <a:rPr lang="en-US" sz="3200" dirty="0" smtClean="0">
                <a:solidFill>
                  <a:srgbClr val="F2E8AC"/>
                </a:solidFill>
                <a:latin typeface="Blue Highway"/>
              </a:rPr>
              <a:t>Immigration policy is set at the federal level, but the impact of immigration is at the local level</a:t>
            </a:r>
            <a:endParaRPr lang="en-US" sz="3200" dirty="0" smtClean="0">
              <a:solidFill>
                <a:srgbClr val="F2E8AC"/>
              </a:solidFill>
              <a:latin typeface="Blue Highway"/>
            </a:endParaRPr>
          </a:p>
        </p:txBody>
      </p:sp>
      <p:sp>
        <p:nvSpPr>
          <p:cNvPr id="17411" name="Rectangle 3"/>
          <p:cNvSpPr>
            <a:spLocks noGrp="1" noChangeArrowheads="1"/>
          </p:cNvSpPr>
          <p:nvPr>
            <p:ph type="body" idx="4294967295"/>
          </p:nvPr>
        </p:nvSpPr>
        <p:spPr>
          <a:xfrm>
            <a:off x="457200" y="1600200"/>
            <a:ext cx="8229600" cy="4373563"/>
          </a:xfrm>
        </p:spPr>
        <p:txBody>
          <a:bodyPr/>
          <a:lstStyle/>
          <a:p>
            <a:pPr eaLnBrk="1" hangingPunct="1">
              <a:buClr>
                <a:srgbClr val="FFC000"/>
              </a:buClr>
              <a:buSzPct val="90000"/>
              <a:buNone/>
            </a:pPr>
            <a:r>
              <a:rPr lang="en-US" dirty="0" smtClean="0">
                <a:solidFill>
                  <a:schemeClr val="bg1"/>
                </a:solidFill>
              </a:rPr>
              <a:t>95% of immigrants live in metropolitan areas; 85% in the 100 largest</a:t>
            </a:r>
            <a:endParaRPr lang="en-US" dirty="0" smtClean="0">
              <a:solidFill>
                <a:schemeClr val="bg1"/>
              </a:solidFill>
            </a:endParaRPr>
          </a:p>
          <a:p>
            <a:pPr eaLnBrk="1" hangingPunct="1">
              <a:buClr>
                <a:srgbClr val="FFC000"/>
              </a:buClr>
              <a:buSzPct val="90000"/>
              <a:buFont typeface="Wingdings" pitchFamily="2" charset="2"/>
              <a:buChar char="Ø"/>
            </a:pPr>
            <a:endParaRPr lang="en-US" dirty="0" smtClean="0">
              <a:solidFill>
                <a:schemeClr val="bg1"/>
              </a:solidFill>
            </a:endParaRPr>
          </a:p>
          <a:p>
            <a:pPr eaLnBrk="1" hangingPunct="1">
              <a:buClr>
                <a:srgbClr val="FFC000"/>
              </a:buClr>
              <a:buSzPct val="90000"/>
              <a:buNone/>
            </a:pPr>
            <a:r>
              <a:rPr lang="en-US" dirty="0" smtClean="0">
                <a:solidFill>
                  <a:schemeClr val="bg1"/>
                </a:solidFill>
              </a:rPr>
              <a:t>Metropolitan areas have a mix of immigrants across skill levels</a:t>
            </a:r>
            <a:endParaRPr lang="en-US" dirty="0" smtClean="0">
              <a:solidFill>
                <a:schemeClr val="bg1"/>
              </a:solidFill>
            </a:endParaRPr>
          </a:p>
          <a:p>
            <a:pPr eaLnBrk="1" hangingPunct="1">
              <a:buClr>
                <a:srgbClr val="FFC000"/>
              </a:buClr>
              <a:buSzPct val="90000"/>
              <a:buFont typeface="Wingdings" pitchFamily="2" charset="2"/>
              <a:buChar char="Ø"/>
            </a:pPr>
            <a:endParaRPr lang="en-US" dirty="0" smtClean="0">
              <a:solidFill>
                <a:schemeClr val="bg1"/>
              </a:solidFill>
            </a:endParaRPr>
          </a:p>
          <a:p>
            <a:pPr eaLnBrk="1" hangingPunct="1">
              <a:buClr>
                <a:srgbClr val="FFC000"/>
              </a:buClr>
              <a:buSzPct val="90000"/>
              <a:buNone/>
            </a:pPr>
            <a:r>
              <a:rPr lang="en-US" dirty="0" smtClean="0">
                <a:solidFill>
                  <a:schemeClr val="bg1"/>
                </a:solidFill>
              </a:rPr>
              <a:t>Immigrant integration, including into the labor force (but also into schools, neighborhoods, healthcare systems) happens at the local level</a:t>
            </a:r>
            <a:endParaRPr lang="en-US" dirty="0" smtClean="0">
              <a:solidFill>
                <a:schemeClr val="bg1"/>
              </a:solidFill>
            </a:endParaRPr>
          </a:p>
          <a:p>
            <a:pPr eaLnBrk="1" hangingPunct="1">
              <a:buClr>
                <a:srgbClr val="FFC000"/>
              </a:buClr>
              <a:buSzPct val="90000"/>
              <a:buFont typeface="Wingdings" pitchFamily="2" charset="2"/>
              <a:buChar char="Ø"/>
            </a:pPr>
            <a:endParaRPr lang="en-US" dirty="0" smtClean="0">
              <a:solidFill>
                <a:schemeClr val="bg1"/>
              </a:solidFill>
            </a:endParaRPr>
          </a:p>
          <a:p>
            <a:pPr eaLnBrk="1" hangingPunct="1">
              <a:buNone/>
            </a:pPr>
            <a:endParaRPr lang="en-US" dirty="0" smtClean="0">
              <a:solidFill>
                <a:schemeClr val="bg1"/>
              </a:solidFill>
            </a:endParaRPr>
          </a:p>
          <a:p>
            <a:pPr eaLnBrk="1" hangingPunct="1">
              <a:buFont typeface="Wingdings" pitchFamily="2" charset="2"/>
              <a:buChar char="Ø"/>
            </a:pPr>
            <a:endParaRPr lang="en-US" dirty="0" smtClean="0">
              <a:solidFill>
                <a:schemeClr val="bg1"/>
              </a:solidFill>
            </a:endParaRPr>
          </a:p>
          <a:p>
            <a:pPr eaLnBrk="1" hangingPunct="1">
              <a:buFont typeface="Wingdings" pitchFamily="2" charset="2"/>
              <a:buChar char="Ø"/>
            </a:pPr>
            <a:endParaRPr lang="en-US" dirty="0" smtClean="0">
              <a:solidFill>
                <a:schemeClr val="bg1"/>
              </a:solidFill>
            </a:endParaRPr>
          </a:p>
        </p:txBody>
      </p:sp>
    </p:spTree>
    <p:extLst>
      <p:ext uri="{BB962C8B-B14F-4D97-AF65-F5344CB8AC3E}">
        <p14:creationId xmlns="" xmlns:p14="http://schemas.microsoft.com/office/powerpoint/2010/main" val="13747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fade">
                                      <p:cBhvr>
                                        <p:cTn id="17"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5" descr="ImmigrantSkillRatio.png"/>
          <p:cNvPicPr>
            <a:picLocks noChangeAspect="1"/>
          </p:cNvPicPr>
          <p:nvPr/>
        </p:nvPicPr>
        <p:blipFill>
          <a:blip r:embed="rId3" cstate="print"/>
          <a:srcRect/>
          <a:stretch>
            <a:fillRect/>
          </a:stretch>
        </p:blipFill>
        <p:spPr bwMode="auto">
          <a:xfrm>
            <a:off x="469900" y="1319213"/>
            <a:ext cx="8293100" cy="5462587"/>
          </a:xfrm>
          <a:prstGeom prst="rect">
            <a:avLst/>
          </a:prstGeom>
          <a:noFill/>
          <a:ln w="9525">
            <a:noFill/>
            <a:miter lim="800000"/>
            <a:headEnd/>
            <a:tailEnd/>
          </a:ln>
        </p:spPr>
      </p:pic>
      <p:sp>
        <p:nvSpPr>
          <p:cNvPr id="46082" name="Rectangle 2"/>
          <p:cNvSpPr>
            <a:spLocks noGrp="1" noChangeArrowheads="1"/>
          </p:cNvSpPr>
          <p:nvPr>
            <p:ph type="title" idx="4294967295"/>
          </p:nvPr>
        </p:nvSpPr>
        <p:spPr>
          <a:xfrm>
            <a:off x="0" y="0"/>
            <a:ext cx="9144000" cy="1143000"/>
          </a:xfrm>
          <a:solidFill>
            <a:schemeClr val="tx1"/>
          </a:solidFill>
        </p:spPr>
        <p:txBody>
          <a:bodyPr/>
          <a:lstStyle/>
          <a:p>
            <a:pPr algn="l" eaLnBrk="1" hangingPunct="1"/>
            <a:r>
              <a:rPr lang="en-US" sz="3200" dirty="0" smtClean="0">
                <a:solidFill>
                  <a:srgbClr val="F2E8AC"/>
                </a:solidFill>
                <a:latin typeface="Blue Highway"/>
              </a:rPr>
              <a:t>The Metropolitan Geography of Immigrant Skills</a:t>
            </a:r>
          </a:p>
        </p:txBody>
      </p:sp>
      <p:sp>
        <p:nvSpPr>
          <p:cNvPr id="46083"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
        <p:nvSpPr>
          <p:cNvPr id="46084" name="TextBox 8"/>
          <p:cNvSpPr txBox="1">
            <a:spLocks noChangeArrowheads="1"/>
          </p:cNvSpPr>
          <p:nvPr/>
        </p:nvSpPr>
        <p:spPr bwMode="auto">
          <a:xfrm>
            <a:off x="4497388" y="1154113"/>
            <a:ext cx="4237037" cy="276225"/>
          </a:xfrm>
          <a:prstGeom prst="rect">
            <a:avLst/>
          </a:prstGeom>
          <a:noFill/>
          <a:ln w="9525">
            <a:noFill/>
            <a:miter lim="800000"/>
            <a:headEnd/>
            <a:tailEnd/>
          </a:ln>
        </p:spPr>
        <p:txBody>
          <a:bodyPr wrap="none">
            <a:spAutoFit/>
          </a:bodyPr>
          <a:lstStyle/>
          <a:p>
            <a:r>
              <a:rPr lang="en-US" sz="1200" b="0">
                <a:solidFill>
                  <a:schemeClr val="bg1"/>
                </a:solidFill>
                <a:latin typeface="Blue Highway"/>
              </a:rPr>
              <a:t>Immigrant Skill Ratio, 100 Largest Metropolitan Areas, 2009</a:t>
            </a:r>
          </a:p>
        </p:txBody>
      </p:sp>
      <p:sp>
        <p:nvSpPr>
          <p:cNvPr id="46085" name="TextBox 8"/>
          <p:cNvSpPr txBox="1">
            <a:spLocks noChangeArrowheads="1"/>
          </p:cNvSpPr>
          <p:nvPr/>
        </p:nvSpPr>
        <p:spPr bwMode="auto">
          <a:xfrm>
            <a:off x="0" y="6581775"/>
            <a:ext cx="2994025" cy="276225"/>
          </a:xfrm>
          <a:prstGeom prst="rect">
            <a:avLst/>
          </a:prstGeom>
          <a:noFill/>
          <a:ln w="9525">
            <a:noFill/>
            <a:miter lim="800000"/>
            <a:headEnd/>
            <a:tailEnd/>
          </a:ln>
        </p:spPr>
        <p:txBody>
          <a:bodyPr wrap="none">
            <a:spAutoFit/>
          </a:bodyPr>
          <a:lstStyle/>
          <a:p>
            <a:r>
              <a:rPr lang="en-US" sz="1200" b="0" i="1">
                <a:solidFill>
                  <a:schemeClr val="bg1"/>
                </a:solidFill>
                <a:latin typeface="Blue Highway"/>
              </a:rPr>
              <a:t>Source: Brookings Institution analysis of 2009 ACS data</a:t>
            </a:r>
          </a:p>
        </p:txBody>
      </p:sp>
    </p:spTree>
    <p:extLst>
      <p:ext uri="{BB962C8B-B14F-4D97-AF65-F5344CB8AC3E}">
        <p14:creationId xmlns="" xmlns:p14="http://schemas.microsoft.com/office/powerpoint/2010/main" val="2043221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
        <p:nvSpPr>
          <p:cNvPr id="7" name="TextBox 6"/>
          <p:cNvSpPr txBox="1"/>
          <p:nvPr/>
        </p:nvSpPr>
        <p:spPr>
          <a:xfrm>
            <a:off x="0" y="6611779"/>
            <a:ext cx="7315200" cy="246221"/>
          </a:xfrm>
          <a:prstGeom prst="rect">
            <a:avLst/>
          </a:prstGeom>
          <a:noFill/>
        </p:spPr>
        <p:txBody>
          <a:bodyPr wrap="square" rtlCol="0">
            <a:spAutoFit/>
          </a:bodyPr>
          <a:lstStyle/>
          <a:p>
            <a:r>
              <a:rPr lang="en-US" sz="1000" b="0" dirty="0" smtClean="0">
                <a:solidFill>
                  <a:schemeClr val="bg1"/>
                </a:solidFill>
                <a:latin typeface="Gill Sans MT" pitchFamily="34" charset="0"/>
              </a:rPr>
              <a:t>Source:  Brookings analysis of 2010 ACS 1-year estimates; microdata, accessed via IPUMS.org</a:t>
            </a:r>
            <a:endParaRPr lang="en-US" sz="1000" b="0" dirty="0">
              <a:solidFill>
                <a:schemeClr val="bg1"/>
              </a:solidFill>
              <a:latin typeface="Gill Sans MT" pitchFamily="34" charset="0"/>
            </a:endParaRPr>
          </a:p>
        </p:txBody>
      </p:sp>
      <p:pic>
        <p:nvPicPr>
          <p:cNvPr id="8" name="Picture 7" descr="state options graphics_Population Pyramid 1.png"/>
          <p:cNvPicPr>
            <a:picLocks noChangeAspect="1"/>
          </p:cNvPicPr>
          <p:nvPr/>
        </p:nvPicPr>
        <p:blipFill>
          <a:blip r:embed="rId3" cstate="print"/>
          <a:srcRect t="20000" b="3333"/>
          <a:stretch>
            <a:fillRect/>
          </a:stretch>
        </p:blipFill>
        <p:spPr>
          <a:xfrm>
            <a:off x="0" y="1447800"/>
            <a:ext cx="9144000" cy="5257800"/>
          </a:xfrm>
          <a:prstGeom prst="rect">
            <a:avLst/>
          </a:prstGeom>
        </p:spPr>
      </p:pic>
      <p:sp>
        <p:nvSpPr>
          <p:cNvPr id="6" name="Rectangle 2"/>
          <p:cNvSpPr txBox="1">
            <a:spLocks noChangeArrowheads="1"/>
          </p:cNvSpPr>
          <p:nvPr/>
        </p:nvSpPr>
        <p:spPr bwMode="auto">
          <a:xfrm>
            <a:off x="0" y="0"/>
            <a:ext cx="9144000" cy="13716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000" b="0" dirty="0" smtClean="0">
                <a:solidFill>
                  <a:srgbClr val="F2E8AC"/>
                </a:solidFill>
                <a:latin typeface="Gill Sans MT" pitchFamily="34" charset="0"/>
              </a:rPr>
              <a:t>The majority of immigrants are concentrated in the prime working ages</a:t>
            </a:r>
            <a:endParaRPr lang="en-US" sz="3000" b="0" kern="0" dirty="0" smtClean="0">
              <a:solidFill>
                <a:srgbClr val="F2E8AC"/>
              </a:solidFill>
              <a:latin typeface="Gill Sans MT" pitchFamily="34" charset="0"/>
            </a:endParaRPr>
          </a:p>
        </p:txBody>
      </p:sp>
    </p:spTree>
    <p:extLst>
      <p:ext uri="{BB962C8B-B14F-4D97-AF65-F5344CB8AC3E}">
        <p14:creationId xmlns="" xmlns:p14="http://schemas.microsoft.com/office/powerpoint/2010/main" val="1773118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
        <p:nvSpPr>
          <p:cNvPr id="5" name="TextBox 4"/>
          <p:cNvSpPr txBox="1"/>
          <p:nvPr/>
        </p:nvSpPr>
        <p:spPr>
          <a:xfrm>
            <a:off x="0" y="6611779"/>
            <a:ext cx="7315200" cy="246221"/>
          </a:xfrm>
          <a:prstGeom prst="rect">
            <a:avLst/>
          </a:prstGeom>
          <a:noFill/>
        </p:spPr>
        <p:txBody>
          <a:bodyPr wrap="square" rtlCol="0">
            <a:spAutoFit/>
          </a:bodyPr>
          <a:lstStyle/>
          <a:p>
            <a:r>
              <a:rPr lang="en-US" sz="1000" b="0" dirty="0" smtClean="0">
                <a:solidFill>
                  <a:schemeClr val="bg1"/>
                </a:solidFill>
                <a:latin typeface="Gill Sans MT" pitchFamily="34" charset="0"/>
              </a:rPr>
              <a:t>Source:  Brookings analysis of 2010 ACS 1-year estimates; microdata, accessed via IPUMS.org</a:t>
            </a:r>
            <a:endParaRPr lang="en-US" sz="1000" b="0" dirty="0">
              <a:solidFill>
                <a:schemeClr val="bg1"/>
              </a:solidFill>
              <a:latin typeface="Gill Sans MT" pitchFamily="34" charset="0"/>
            </a:endParaRPr>
          </a:p>
        </p:txBody>
      </p:sp>
      <p:pic>
        <p:nvPicPr>
          <p:cNvPr id="8" name="Picture 7" descr="state options graphics_Population Pyramid 2.png"/>
          <p:cNvPicPr>
            <a:picLocks noChangeAspect="1"/>
          </p:cNvPicPr>
          <p:nvPr/>
        </p:nvPicPr>
        <p:blipFill>
          <a:blip r:embed="rId3" cstate="print"/>
          <a:srcRect t="20000" b="4444"/>
          <a:stretch>
            <a:fillRect/>
          </a:stretch>
        </p:blipFill>
        <p:spPr>
          <a:xfrm>
            <a:off x="0" y="1447800"/>
            <a:ext cx="9144000" cy="5181600"/>
          </a:xfrm>
          <a:prstGeom prst="rect">
            <a:avLst/>
          </a:prstGeom>
        </p:spPr>
      </p:pic>
      <p:sp>
        <p:nvSpPr>
          <p:cNvPr id="7" name="Rectangle 2"/>
          <p:cNvSpPr txBox="1">
            <a:spLocks noChangeArrowheads="1"/>
          </p:cNvSpPr>
          <p:nvPr/>
        </p:nvSpPr>
        <p:spPr bwMode="auto">
          <a:xfrm>
            <a:off x="0" y="0"/>
            <a:ext cx="9144000" cy="13716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000" b="0" dirty="0" smtClean="0">
                <a:solidFill>
                  <a:srgbClr val="F2E8AC"/>
                </a:solidFill>
                <a:latin typeface="Gill Sans MT" pitchFamily="34" charset="0"/>
              </a:rPr>
              <a:t>While slightly more than half of the native-born population are 20-64,  </a:t>
            </a:r>
            <a:endParaRPr lang="en-US" sz="3000" b="0" kern="0" dirty="0" smtClean="0">
              <a:solidFill>
                <a:srgbClr val="F2E8AC"/>
              </a:solidFill>
              <a:latin typeface="Gill Sans MT" pitchFamily="34" charset="0"/>
            </a:endParaRPr>
          </a:p>
        </p:txBody>
      </p:sp>
    </p:spTree>
    <p:extLst>
      <p:ext uri="{BB962C8B-B14F-4D97-AF65-F5344CB8AC3E}">
        <p14:creationId xmlns="" xmlns:p14="http://schemas.microsoft.com/office/powerpoint/2010/main" val="1773118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
        <p:nvSpPr>
          <p:cNvPr id="5" name="TextBox 4"/>
          <p:cNvSpPr txBox="1"/>
          <p:nvPr/>
        </p:nvSpPr>
        <p:spPr>
          <a:xfrm>
            <a:off x="0" y="6611779"/>
            <a:ext cx="7315200" cy="246221"/>
          </a:xfrm>
          <a:prstGeom prst="rect">
            <a:avLst/>
          </a:prstGeom>
          <a:noFill/>
        </p:spPr>
        <p:txBody>
          <a:bodyPr wrap="square" rtlCol="0">
            <a:spAutoFit/>
          </a:bodyPr>
          <a:lstStyle/>
          <a:p>
            <a:r>
              <a:rPr lang="en-US" sz="1000" b="0" dirty="0" smtClean="0">
                <a:solidFill>
                  <a:schemeClr val="bg1"/>
                </a:solidFill>
                <a:latin typeface="Gill Sans MT" pitchFamily="34" charset="0"/>
              </a:rPr>
              <a:t>Source:  Brookings analysis of 2010 ACS 1-year estimates; microdata, accessed via IPUMS.org</a:t>
            </a:r>
            <a:endParaRPr lang="en-US" sz="1000" b="0" dirty="0">
              <a:solidFill>
                <a:schemeClr val="bg1"/>
              </a:solidFill>
              <a:latin typeface="Gill Sans MT" pitchFamily="34" charset="0"/>
            </a:endParaRPr>
          </a:p>
        </p:txBody>
      </p:sp>
      <p:sp>
        <p:nvSpPr>
          <p:cNvPr id="6" name="Rectangle 2"/>
          <p:cNvSpPr txBox="1">
            <a:spLocks noChangeArrowheads="1"/>
          </p:cNvSpPr>
          <p:nvPr/>
        </p:nvSpPr>
        <p:spPr bwMode="auto">
          <a:xfrm>
            <a:off x="0" y="0"/>
            <a:ext cx="9144000" cy="13716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000" b="0" dirty="0" smtClean="0">
                <a:solidFill>
                  <a:srgbClr val="F2E8AC"/>
                </a:solidFill>
                <a:latin typeface="Gill Sans MT" pitchFamily="34" charset="0"/>
              </a:rPr>
              <a:t>While slightly more than half of the native-born population are 20-64,  79 percent of the foreign-born are in that age group</a:t>
            </a:r>
            <a:endParaRPr lang="en-US" sz="3000" b="0" kern="0" dirty="0" smtClean="0">
              <a:solidFill>
                <a:srgbClr val="F2E8AC"/>
              </a:solidFill>
              <a:latin typeface="Gill Sans MT" pitchFamily="34" charset="0"/>
            </a:endParaRPr>
          </a:p>
        </p:txBody>
      </p:sp>
      <p:pic>
        <p:nvPicPr>
          <p:cNvPr id="8" name="Picture 7" descr="state options graphics_Population Pyramid 3.png"/>
          <p:cNvPicPr>
            <a:picLocks noChangeAspect="1"/>
          </p:cNvPicPr>
          <p:nvPr/>
        </p:nvPicPr>
        <p:blipFill>
          <a:blip r:embed="rId3" cstate="print"/>
          <a:srcRect t="20000" b="3333"/>
          <a:stretch>
            <a:fillRect/>
          </a:stretch>
        </p:blipFill>
        <p:spPr>
          <a:xfrm>
            <a:off x="0" y="1447800"/>
            <a:ext cx="9144000" cy="5257800"/>
          </a:xfrm>
          <a:prstGeom prst="rect">
            <a:avLst/>
          </a:prstGeom>
        </p:spPr>
      </p:pic>
    </p:spTree>
    <p:extLst>
      <p:ext uri="{BB962C8B-B14F-4D97-AF65-F5344CB8AC3E}">
        <p14:creationId xmlns="" xmlns:p14="http://schemas.microsoft.com/office/powerpoint/2010/main" val="1773118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611779"/>
            <a:ext cx="7315200" cy="246221"/>
          </a:xfrm>
          <a:prstGeom prst="rect">
            <a:avLst/>
          </a:prstGeom>
          <a:noFill/>
        </p:spPr>
        <p:txBody>
          <a:bodyPr wrap="square" rtlCol="0">
            <a:spAutoFit/>
          </a:bodyPr>
          <a:lstStyle/>
          <a:p>
            <a:r>
              <a:rPr lang="en-US" sz="1000" b="0" dirty="0" smtClean="0">
                <a:solidFill>
                  <a:schemeClr val="bg1"/>
                </a:solidFill>
                <a:latin typeface="Gill Sans MT" pitchFamily="34" charset="0"/>
              </a:rPr>
              <a:t>Source:  Brookings analysis of 2010 ACS 1-year estimates; microdata, accessed via IPUMS.org</a:t>
            </a:r>
            <a:endParaRPr lang="en-US" sz="1000" b="0" dirty="0">
              <a:solidFill>
                <a:schemeClr val="bg1"/>
              </a:solidFill>
              <a:latin typeface="Gill Sans MT" pitchFamily="34" charset="0"/>
            </a:endParaRPr>
          </a:p>
        </p:txBody>
      </p:sp>
      <p:pic>
        <p:nvPicPr>
          <p:cNvPr id="6" name="Picture 5" descr="state options graphics_LEP 1.png"/>
          <p:cNvPicPr>
            <a:picLocks noChangeAspect="1"/>
          </p:cNvPicPr>
          <p:nvPr/>
        </p:nvPicPr>
        <p:blipFill>
          <a:blip r:embed="rId3" cstate="print"/>
          <a:srcRect t="13333" b="46667"/>
          <a:stretch>
            <a:fillRect/>
          </a:stretch>
        </p:blipFill>
        <p:spPr>
          <a:xfrm>
            <a:off x="0" y="1524000"/>
            <a:ext cx="9144000" cy="2743200"/>
          </a:xfrm>
          <a:prstGeom prst="rect">
            <a:avLst/>
          </a:prstGeom>
        </p:spPr>
      </p:pic>
      <p:sp>
        <p:nvSpPr>
          <p:cNvPr id="9" name="Rectangle 2"/>
          <p:cNvSpPr txBox="1">
            <a:spLocks noChangeArrowheads="1"/>
          </p:cNvSpPr>
          <p:nvPr/>
        </p:nvSpPr>
        <p:spPr bwMode="auto">
          <a:xfrm>
            <a:off x="0" y="0"/>
            <a:ext cx="9144000" cy="13716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000" b="0" dirty="0" smtClean="0">
                <a:solidFill>
                  <a:srgbClr val="F2E8AC"/>
                </a:solidFill>
                <a:latin typeface="Gill Sans MT" pitchFamily="34" charset="0"/>
              </a:rPr>
              <a:t>Even among the high-skilled, 26 percent do not consider themselves to be proficient in English</a:t>
            </a:r>
            <a:endParaRPr lang="en-US" sz="3000" b="0" kern="0" dirty="0" smtClean="0">
              <a:solidFill>
                <a:srgbClr val="F2E8AC"/>
              </a:solidFill>
              <a:latin typeface="Gill Sans MT" pitchFamily="34" charset="0"/>
            </a:endParaRPr>
          </a:p>
        </p:txBody>
      </p:sp>
    </p:spTree>
    <p:extLst>
      <p:ext uri="{BB962C8B-B14F-4D97-AF65-F5344CB8AC3E}">
        <p14:creationId xmlns="" xmlns:p14="http://schemas.microsoft.com/office/powerpoint/2010/main" val="1773118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
        <p:nvSpPr>
          <p:cNvPr id="7" name="TextBox 6"/>
          <p:cNvSpPr txBox="1"/>
          <p:nvPr/>
        </p:nvSpPr>
        <p:spPr>
          <a:xfrm>
            <a:off x="0" y="6611779"/>
            <a:ext cx="7315200" cy="246221"/>
          </a:xfrm>
          <a:prstGeom prst="rect">
            <a:avLst/>
          </a:prstGeom>
          <a:noFill/>
        </p:spPr>
        <p:txBody>
          <a:bodyPr wrap="square" rtlCol="0">
            <a:spAutoFit/>
          </a:bodyPr>
          <a:lstStyle/>
          <a:p>
            <a:r>
              <a:rPr lang="en-US" sz="1000" b="0" dirty="0" smtClean="0">
                <a:solidFill>
                  <a:schemeClr val="bg1"/>
                </a:solidFill>
                <a:latin typeface="Gill Sans MT" pitchFamily="34" charset="0"/>
              </a:rPr>
              <a:t>Source:  Brookings analysis of 2010 ACS 1-year estimates; microdata, accessed via IPUMS.org</a:t>
            </a:r>
            <a:endParaRPr lang="en-US" sz="1000" b="0" dirty="0">
              <a:solidFill>
                <a:schemeClr val="bg1"/>
              </a:solidFill>
              <a:latin typeface="Gill Sans MT" pitchFamily="34" charset="0"/>
            </a:endParaRPr>
          </a:p>
        </p:txBody>
      </p:sp>
      <p:pic>
        <p:nvPicPr>
          <p:cNvPr id="6" name="Picture 5" descr="state options graphics_LEP 2.png"/>
          <p:cNvPicPr>
            <a:picLocks noChangeAspect="1"/>
          </p:cNvPicPr>
          <p:nvPr/>
        </p:nvPicPr>
        <p:blipFill>
          <a:blip r:embed="rId3" cstate="print"/>
          <a:srcRect t="13333" b="11111"/>
          <a:stretch>
            <a:fillRect/>
          </a:stretch>
        </p:blipFill>
        <p:spPr>
          <a:xfrm>
            <a:off x="0" y="1524000"/>
            <a:ext cx="9144000" cy="5181600"/>
          </a:xfrm>
          <a:prstGeom prst="rect">
            <a:avLst/>
          </a:prstGeom>
        </p:spPr>
      </p:pic>
      <p:sp>
        <p:nvSpPr>
          <p:cNvPr id="9" name="Rectangle 2"/>
          <p:cNvSpPr txBox="1">
            <a:spLocks noChangeArrowheads="1"/>
          </p:cNvSpPr>
          <p:nvPr/>
        </p:nvSpPr>
        <p:spPr bwMode="auto">
          <a:xfrm>
            <a:off x="0" y="0"/>
            <a:ext cx="9144000" cy="13716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000" b="0" dirty="0" smtClean="0">
                <a:solidFill>
                  <a:srgbClr val="F2E8AC"/>
                </a:solidFill>
                <a:latin typeface="Gill Sans MT" pitchFamily="34" charset="0"/>
              </a:rPr>
              <a:t>Among recent arrivals more than one-third of high-skilled and two-thirds of mid-skilled immigrants are not proficient in English</a:t>
            </a:r>
            <a:endParaRPr lang="en-US" sz="3000" b="0" kern="0" dirty="0" smtClean="0">
              <a:solidFill>
                <a:srgbClr val="F2E8AC"/>
              </a:solidFill>
              <a:latin typeface="Gill Sans MT" pitchFamily="34" charset="0"/>
            </a:endParaRPr>
          </a:p>
        </p:txBody>
      </p:sp>
    </p:spTree>
    <p:extLst>
      <p:ext uri="{BB962C8B-B14F-4D97-AF65-F5344CB8AC3E}">
        <p14:creationId xmlns="" xmlns:p14="http://schemas.microsoft.com/office/powerpoint/2010/main" val="1773118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graphicFrame>
        <p:nvGraphicFramePr>
          <p:cNvPr id="9" name="Chart 8"/>
          <p:cNvGraphicFramePr/>
          <p:nvPr/>
        </p:nvGraphicFramePr>
        <p:xfrm>
          <a:off x="1009650" y="1219200"/>
          <a:ext cx="7124701" cy="524827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0" y="6304002"/>
            <a:ext cx="9144000" cy="553998"/>
          </a:xfrm>
          <a:prstGeom prst="rect">
            <a:avLst/>
          </a:prstGeom>
          <a:noFill/>
        </p:spPr>
        <p:txBody>
          <a:bodyPr wrap="square" rtlCol="0">
            <a:spAutoFit/>
          </a:bodyPr>
          <a:lstStyle/>
          <a:p>
            <a:r>
              <a:rPr lang="en-US" sz="1000" b="0" dirty="0" smtClean="0">
                <a:solidFill>
                  <a:schemeClr val="bg1"/>
                </a:solidFill>
                <a:latin typeface="Gill Sans MT" pitchFamily="34" charset="0"/>
              </a:rPr>
              <a:t>Source:  Brookings analysis of 2006-2008 estimates from the ACS.  </a:t>
            </a:r>
            <a:r>
              <a:rPr lang="en-US" sz="1000" b="0" dirty="0" err="1" smtClean="0">
                <a:solidFill>
                  <a:schemeClr val="bg1"/>
                </a:solidFill>
                <a:latin typeface="Gill Sans MT" pitchFamily="34" charset="0"/>
              </a:rPr>
              <a:t>Overqualification</a:t>
            </a:r>
            <a:r>
              <a:rPr lang="en-US" sz="1000" b="0" dirty="0" smtClean="0">
                <a:solidFill>
                  <a:schemeClr val="bg1"/>
                </a:solidFill>
                <a:latin typeface="Gill Sans MT" pitchFamily="34" charset="0"/>
              </a:rPr>
              <a:t> is measured by comparing workers’ level of education compared to national occupation-specific means using data from the ACS.  A worker is considered overqualified if their education attainment is one or more standard deviations above the mean education for their occupation.  Newly arrived immigrants are those who came to live in the U.S.  ten or fewer years ago.</a:t>
            </a:r>
            <a:endParaRPr lang="en-US" sz="1000" b="0" dirty="0">
              <a:solidFill>
                <a:schemeClr val="bg1"/>
              </a:solidFill>
              <a:latin typeface="Gill Sans MT" pitchFamily="34" charset="0"/>
            </a:endParaRPr>
          </a:p>
        </p:txBody>
      </p:sp>
      <p:sp>
        <p:nvSpPr>
          <p:cNvPr id="11" name="Rectangle 2"/>
          <p:cNvSpPr txBox="1">
            <a:spLocks noChangeArrowheads="1"/>
          </p:cNvSpPr>
          <p:nvPr/>
        </p:nvSpPr>
        <p:spPr bwMode="auto">
          <a:xfrm>
            <a:off x="0" y="0"/>
            <a:ext cx="9144000" cy="13716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000" b="0" dirty="0" smtClean="0">
                <a:solidFill>
                  <a:srgbClr val="F2E8AC"/>
                </a:solidFill>
                <a:latin typeface="Gill Sans MT" pitchFamily="34" charset="0"/>
              </a:rPr>
              <a:t>Nearly half of high-skilled immigrants are overqualified for their job</a:t>
            </a:r>
            <a:endParaRPr lang="en-US" sz="3000" b="0" kern="0" dirty="0" smtClean="0">
              <a:solidFill>
                <a:srgbClr val="F2E8AC"/>
              </a:solidFill>
              <a:latin typeface="Gill Sans MT" pitchFamily="34" charset="0"/>
            </a:endParaRPr>
          </a:p>
        </p:txBody>
      </p:sp>
    </p:spTree>
    <p:extLst>
      <p:ext uri="{BB962C8B-B14F-4D97-AF65-F5344CB8AC3E}">
        <p14:creationId xmlns="" xmlns:p14="http://schemas.microsoft.com/office/powerpoint/2010/main" val="1773118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txBox="1">
            <a:spLocks/>
          </p:cNvSpPr>
          <p:nvPr/>
        </p:nvSpPr>
        <p:spPr bwMode="auto">
          <a:xfrm>
            <a:off x="762000" y="3276600"/>
            <a:ext cx="7772400" cy="357188"/>
          </a:xfrm>
          <a:prstGeom prst="rect">
            <a:avLst/>
          </a:prstGeom>
          <a:noFill/>
          <a:ln w="9525">
            <a:noFill/>
            <a:miter lim="800000"/>
            <a:headEnd/>
            <a:tailEnd/>
          </a:ln>
        </p:spPr>
        <p:txBody>
          <a:bodyPr anchor="b"/>
          <a:lstStyle/>
          <a:p>
            <a:pPr algn="r" eaLnBrk="0" hangingPunct="0">
              <a:spcBef>
                <a:spcPct val="20000"/>
              </a:spcBef>
              <a:buFont typeface="Arial" pitchFamily="34" charset="0"/>
              <a:buChar char="•"/>
              <a:defRPr/>
            </a:pPr>
            <a:endParaRPr lang="en-US" sz="2000" b="0" kern="0" dirty="0">
              <a:solidFill>
                <a:schemeClr val="bg1"/>
              </a:solidFill>
              <a:latin typeface="+mn-lt"/>
              <a:cs typeface="+mn-cs"/>
            </a:endParaRPr>
          </a:p>
        </p:txBody>
      </p:sp>
      <p:sp>
        <p:nvSpPr>
          <p:cNvPr id="11" name="Rectangle 10"/>
          <p:cNvSpPr/>
          <p:nvPr/>
        </p:nvSpPr>
        <p:spPr>
          <a:xfrm>
            <a:off x="1524000" y="2971800"/>
            <a:ext cx="5486400" cy="2123658"/>
          </a:xfrm>
          <a:prstGeom prst="rect">
            <a:avLst/>
          </a:prstGeom>
        </p:spPr>
        <p:txBody>
          <a:bodyPr wrap="square">
            <a:spAutoFit/>
          </a:bodyPr>
          <a:lstStyle/>
          <a:p>
            <a:pPr lvl="0"/>
            <a:r>
              <a:rPr lang="en-US" sz="3300" dirty="0" smtClean="0">
                <a:solidFill>
                  <a:schemeClr val="bg1"/>
                </a:solidFill>
                <a:latin typeface="+mj-lt"/>
              </a:rPr>
              <a:t>How should metro areas proactively support </a:t>
            </a:r>
            <a:r>
              <a:rPr lang="en-US" sz="3300" dirty="0" smtClean="0">
                <a:solidFill>
                  <a:schemeClr val="bg1"/>
                </a:solidFill>
                <a:latin typeface="+mj-lt"/>
              </a:rPr>
              <a:t>the economic integration of immigrants?</a:t>
            </a:r>
            <a:endParaRPr lang="en-US" sz="33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10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DDD046F-AFDD-48DF-B2E1-DA6C535F7BEC}" type="slidenum">
              <a:rPr lang="en-US" sz="1400" b="0"/>
              <a:pPr algn="r"/>
              <a:t>2</a:t>
            </a:fld>
            <a:endParaRPr lang="en-US" sz="1400" b="0"/>
          </a:p>
        </p:txBody>
      </p:sp>
      <p:sp>
        <p:nvSpPr>
          <p:cNvPr id="17410" name="Rectangle 2"/>
          <p:cNvSpPr>
            <a:spLocks noGrp="1" noChangeArrowheads="1"/>
          </p:cNvSpPr>
          <p:nvPr>
            <p:ph type="title" idx="4294967295"/>
          </p:nvPr>
        </p:nvSpPr>
        <p:spPr>
          <a:xfrm>
            <a:off x="0" y="0"/>
            <a:ext cx="9144000" cy="1371600"/>
          </a:xfrm>
          <a:solidFill>
            <a:schemeClr val="tx1"/>
          </a:solidFill>
        </p:spPr>
        <p:txBody>
          <a:bodyPr/>
          <a:lstStyle/>
          <a:p>
            <a:pPr algn="l" eaLnBrk="1" hangingPunct="1"/>
            <a:r>
              <a:rPr lang="en-US" sz="3000" smtClean="0">
                <a:solidFill>
                  <a:srgbClr val="F2E8AC"/>
                </a:solidFill>
                <a:latin typeface="Blue Highway"/>
              </a:rPr>
              <a:t>U.S. Immigration: Current policy debates</a:t>
            </a:r>
          </a:p>
        </p:txBody>
      </p:sp>
      <p:sp>
        <p:nvSpPr>
          <p:cNvPr id="17411" name="Rectangle 3"/>
          <p:cNvSpPr>
            <a:spLocks noGrp="1" noChangeArrowheads="1"/>
          </p:cNvSpPr>
          <p:nvPr>
            <p:ph type="body" idx="4294967295"/>
          </p:nvPr>
        </p:nvSpPr>
        <p:spPr>
          <a:xfrm>
            <a:off x="381000" y="1371600"/>
            <a:ext cx="8229600" cy="4373563"/>
          </a:xfrm>
        </p:spPr>
        <p:txBody>
          <a:bodyPr/>
          <a:lstStyle/>
          <a:p>
            <a:pPr eaLnBrk="1" hangingPunct="1">
              <a:buClr>
                <a:srgbClr val="FFC000"/>
              </a:buClr>
              <a:buSzPct val="90000"/>
              <a:buFont typeface="Wingdings" pitchFamily="2" charset="2"/>
              <a:buChar char="Ø"/>
            </a:pPr>
            <a:r>
              <a:rPr lang="en-US" dirty="0" smtClean="0">
                <a:solidFill>
                  <a:schemeClr val="bg1"/>
                </a:solidFill>
              </a:rPr>
              <a:t>How many immigrants should we admit? </a:t>
            </a:r>
          </a:p>
          <a:p>
            <a:pPr eaLnBrk="1" hangingPunct="1">
              <a:buClr>
                <a:srgbClr val="FFC000"/>
              </a:buClr>
              <a:buSzPct val="90000"/>
              <a:buFont typeface="Wingdings" pitchFamily="2" charset="2"/>
              <a:buChar char="Ø"/>
            </a:pPr>
            <a:endParaRPr lang="en-US" dirty="0" smtClean="0">
              <a:solidFill>
                <a:schemeClr val="bg1"/>
              </a:solidFill>
            </a:endParaRPr>
          </a:p>
          <a:p>
            <a:pPr eaLnBrk="1" hangingPunct="1">
              <a:buClr>
                <a:srgbClr val="FFC000"/>
              </a:buClr>
              <a:buSzPct val="90000"/>
              <a:buFont typeface="Wingdings" pitchFamily="2" charset="2"/>
              <a:buChar char="Ø"/>
            </a:pPr>
            <a:r>
              <a:rPr lang="en-US" dirty="0" smtClean="0">
                <a:solidFill>
                  <a:schemeClr val="bg1"/>
                </a:solidFill>
              </a:rPr>
              <a:t>Who should we prioritize?</a:t>
            </a:r>
          </a:p>
          <a:p>
            <a:pPr eaLnBrk="1" hangingPunct="1">
              <a:buClr>
                <a:srgbClr val="FFC000"/>
              </a:buClr>
              <a:buSzPct val="90000"/>
              <a:buFont typeface="Wingdings" pitchFamily="2" charset="2"/>
              <a:buChar char="Ø"/>
            </a:pPr>
            <a:endParaRPr lang="en-US" dirty="0" smtClean="0">
              <a:solidFill>
                <a:schemeClr val="bg1"/>
              </a:solidFill>
            </a:endParaRPr>
          </a:p>
          <a:p>
            <a:pPr eaLnBrk="1" hangingPunct="1">
              <a:buClr>
                <a:srgbClr val="FFC000"/>
              </a:buClr>
              <a:buSzPct val="90000"/>
              <a:buFont typeface="Wingdings" pitchFamily="2" charset="2"/>
              <a:buChar char="Ø"/>
            </a:pPr>
            <a:r>
              <a:rPr lang="en-US" dirty="0" smtClean="0">
                <a:solidFill>
                  <a:schemeClr val="bg1"/>
                </a:solidFill>
              </a:rPr>
              <a:t>How do we modify immigration policy to better meet national and local economic needs?</a:t>
            </a:r>
          </a:p>
          <a:p>
            <a:pPr eaLnBrk="1" hangingPunct="1">
              <a:buClr>
                <a:srgbClr val="FFC000"/>
              </a:buClr>
              <a:buSzPct val="90000"/>
              <a:buFont typeface="Wingdings" pitchFamily="2" charset="2"/>
              <a:buChar char="Ø"/>
            </a:pPr>
            <a:endParaRPr lang="en-US" dirty="0" smtClean="0">
              <a:solidFill>
                <a:schemeClr val="bg1"/>
              </a:solidFill>
            </a:endParaRPr>
          </a:p>
          <a:p>
            <a:pPr eaLnBrk="1" hangingPunct="1">
              <a:buNone/>
            </a:pPr>
            <a:endParaRPr lang="en-US" dirty="0" smtClean="0">
              <a:solidFill>
                <a:schemeClr val="bg1"/>
              </a:solidFill>
            </a:endParaRPr>
          </a:p>
          <a:p>
            <a:pPr eaLnBrk="1" hangingPunct="1">
              <a:buFont typeface="Wingdings" pitchFamily="2" charset="2"/>
              <a:buChar char="Ø"/>
            </a:pPr>
            <a:endParaRPr lang="en-US" dirty="0" smtClean="0">
              <a:solidFill>
                <a:schemeClr val="bg1"/>
              </a:solidFill>
            </a:endParaRPr>
          </a:p>
          <a:p>
            <a:pPr eaLnBrk="1" hangingPunct="1">
              <a:buFont typeface="Wingdings" pitchFamily="2" charset="2"/>
              <a:buChar char="Ø"/>
            </a:pPr>
            <a:endParaRPr lang="en-US" dirty="0" smtClean="0">
              <a:solidFill>
                <a:schemeClr val="bg1"/>
              </a:solidFill>
            </a:endParaRPr>
          </a:p>
        </p:txBody>
      </p:sp>
    </p:spTree>
    <p:extLst>
      <p:ext uri="{BB962C8B-B14F-4D97-AF65-F5344CB8AC3E}">
        <p14:creationId xmlns="" xmlns:p14="http://schemas.microsoft.com/office/powerpoint/2010/main" val="13747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fade">
                                      <p:cBhvr>
                                        <p:cTn id="17"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559EF13-8D72-40BD-A3BC-EC4356F48ADC}" type="slidenum">
              <a:rPr lang="en-US" sz="1400" b="0"/>
              <a:pPr algn="r"/>
              <a:t>20</a:t>
            </a:fld>
            <a:endParaRPr lang="en-US" sz="1400" b="0"/>
          </a:p>
        </p:txBody>
      </p:sp>
      <p:sp>
        <p:nvSpPr>
          <p:cNvPr id="62466" name="Rectangle 2"/>
          <p:cNvSpPr>
            <a:spLocks noGrp="1" noChangeArrowheads="1"/>
          </p:cNvSpPr>
          <p:nvPr>
            <p:ph type="title" idx="4294967295"/>
          </p:nvPr>
        </p:nvSpPr>
        <p:spPr>
          <a:xfrm>
            <a:off x="0" y="0"/>
            <a:ext cx="9144000" cy="1371600"/>
          </a:xfrm>
          <a:solidFill>
            <a:schemeClr val="tx1"/>
          </a:solidFill>
        </p:spPr>
        <p:txBody>
          <a:bodyPr/>
          <a:lstStyle/>
          <a:p>
            <a:pPr algn="r" eaLnBrk="1" hangingPunct="1"/>
            <a:r>
              <a:rPr lang="en-US" sz="3000" dirty="0" smtClean="0">
                <a:solidFill>
                  <a:srgbClr val="F2E8AC"/>
                </a:solidFill>
                <a:latin typeface="Blue Highway"/>
              </a:rPr>
              <a:t>Building Immigrant Skills</a:t>
            </a:r>
            <a:endParaRPr lang="en-US" sz="3000" dirty="0" smtClean="0">
              <a:solidFill>
                <a:srgbClr val="F2E8AC"/>
              </a:solidFill>
              <a:latin typeface="Blue Highway"/>
            </a:endParaRPr>
          </a:p>
        </p:txBody>
      </p:sp>
      <p:sp>
        <p:nvSpPr>
          <p:cNvPr id="99332" name="Rectangle 3"/>
          <p:cNvSpPr>
            <a:spLocks noGrp="1" noChangeArrowheads="1"/>
          </p:cNvSpPr>
          <p:nvPr>
            <p:ph type="body" idx="4294967295"/>
          </p:nvPr>
        </p:nvSpPr>
        <p:spPr>
          <a:xfrm>
            <a:off x="457200" y="1600200"/>
            <a:ext cx="8229600" cy="5181600"/>
          </a:xfrm>
        </p:spPr>
        <p:txBody>
          <a:bodyPr/>
          <a:lstStyle/>
          <a:p>
            <a:pPr algn="ctr" eaLnBrk="1" hangingPunct="1">
              <a:lnSpc>
                <a:spcPct val="90000"/>
              </a:lnSpc>
              <a:buFontTx/>
              <a:buNone/>
            </a:pPr>
            <a:endParaRPr lang="en-US" b="1" dirty="0" smtClean="0">
              <a:solidFill>
                <a:srgbClr val="0000CC"/>
              </a:solidFill>
            </a:endParaRPr>
          </a:p>
          <a:p>
            <a:pPr eaLnBrk="1" hangingPunct="1">
              <a:lnSpc>
                <a:spcPct val="90000"/>
              </a:lnSpc>
              <a:buFont typeface="Wingdings" pitchFamily="2" charset="2"/>
              <a:buChar char="§"/>
            </a:pPr>
            <a:r>
              <a:rPr lang="en-US" sz="2400" dirty="0" smtClean="0">
                <a:solidFill>
                  <a:schemeClr val="bg1"/>
                </a:solidFill>
              </a:rPr>
              <a:t>Partnerships between nonprofits organizations, educational institutions and employers to build skills of immigrants and others to fill labor shortages</a:t>
            </a:r>
            <a:endParaRPr lang="en-US" sz="2400" dirty="0" smtClean="0">
              <a:solidFill>
                <a:schemeClr val="bg1"/>
              </a:solidFill>
            </a:endParaRPr>
          </a:p>
          <a:p>
            <a:pPr lvl="1" eaLnBrk="1" hangingPunct="1">
              <a:lnSpc>
                <a:spcPct val="90000"/>
              </a:lnSpc>
              <a:buFontTx/>
              <a:buNone/>
            </a:pPr>
            <a:endParaRPr lang="en-US" sz="2400" dirty="0" smtClean="0">
              <a:solidFill>
                <a:schemeClr val="bg1"/>
              </a:solidFill>
            </a:endParaRPr>
          </a:p>
          <a:p>
            <a:pPr eaLnBrk="1" hangingPunct="1">
              <a:lnSpc>
                <a:spcPct val="90000"/>
              </a:lnSpc>
              <a:buFont typeface="Wingdings" pitchFamily="2" charset="2"/>
              <a:buChar char="§"/>
            </a:pPr>
            <a:r>
              <a:rPr lang="en-US" sz="2400" dirty="0" smtClean="0">
                <a:solidFill>
                  <a:schemeClr val="bg1"/>
                </a:solidFill>
              </a:rPr>
              <a:t>Programs that integrate skills acquisition along with English language training for jobs such as certified nursing assistants, pharmacy technicians, die setters, assembly workers and auto service technicians</a:t>
            </a:r>
            <a:endParaRPr lang="en-US" sz="2400" dirty="0" smtClean="0">
              <a:solidFill>
                <a:schemeClr val="bg1"/>
              </a:solidFill>
            </a:endParaRPr>
          </a:p>
          <a:p>
            <a:pPr lvl="1" eaLnBrk="1" hangingPunct="1">
              <a:lnSpc>
                <a:spcPct val="90000"/>
              </a:lnSpc>
              <a:buFontTx/>
              <a:buNone/>
            </a:pPr>
            <a:endParaRPr lang="en-US" sz="2400" dirty="0" smtClean="0">
              <a:solidFill>
                <a:schemeClr val="bg1"/>
              </a:solidFill>
            </a:endParaRPr>
          </a:p>
          <a:p>
            <a:pPr eaLnBrk="1" hangingPunct="1">
              <a:lnSpc>
                <a:spcPct val="90000"/>
              </a:lnSpc>
              <a:buFont typeface="Wingdings" pitchFamily="2" charset="2"/>
              <a:buChar char="§"/>
            </a:pPr>
            <a:r>
              <a:rPr lang="en-US" sz="2400" dirty="0" smtClean="0">
                <a:solidFill>
                  <a:schemeClr val="bg1"/>
                </a:solidFill>
              </a:rPr>
              <a:t>Programs that create clear career pathways so that workers and </a:t>
            </a:r>
            <a:r>
              <a:rPr lang="en-US" sz="2400" dirty="0" smtClean="0">
                <a:solidFill>
                  <a:schemeClr val="bg1"/>
                </a:solidFill>
              </a:rPr>
              <a:t>employers see the benefit</a:t>
            </a:r>
            <a:endParaRPr lang="en-US"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559EF13-8D72-40BD-A3BC-EC4356F48ADC}" type="slidenum">
              <a:rPr lang="en-US" sz="1400" b="0"/>
              <a:pPr algn="r"/>
              <a:t>21</a:t>
            </a:fld>
            <a:endParaRPr lang="en-US" sz="1400" b="0"/>
          </a:p>
        </p:txBody>
      </p:sp>
      <p:sp>
        <p:nvSpPr>
          <p:cNvPr id="62466" name="Rectangle 2"/>
          <p:cNvSpPr>
            <a:spLocks noGrp="1" noChangeArrowheads="1"/>
          </p:cNvSpPr>
          <p:nvPr>
            <p:ph type="title" idx="4294967295"/>
          </p:nvPr>
        </p:nvSpPr>
        <p:spPr>
          <a:xfrm>
            <a:off x="0" y="0"/>
            <a:ext cx="9144000" cy="1371600"/>
          </a:xfrm>
          <a:solidFill>
            <a:schemeClr val="tx1"/>
          </a:solidFill>
        </p:spPr>
        <p:txBody>
          <a:bodyPr/>
          <a:lstStyle/>
          <a:p>
            <a:pPr algn="r" eaLnBrk="1" hangingPunct="1"/>
            <a:r>
              <a:rPr lang="en-US" sz="3000" dirty="0" smtClean="0">
                <a:solidFill>
                  <a:srgbClr val="F2E8AC"/>
                </a:solidFill>
                <a:latin typeface="Blue Highway"/>
              </a:rPr>
              <a:t>Unlocking Immigrant Skills</a:t>
            </a:r>
            <a:endParaRPr lang="en-US" sz="3000" dirty="0" smtClean="0">
              <a:solidFill>
                <a:srgbClr val="F2E8AC"/>
              </a:solidFill>
              <a:latin typeface="Blue Highway"/>
            </a:endParaRPr>
          </a:p>
        </p:txBody>
      </p:sp>
      <p:sp>
        <p:nvSpPr>
          <p:cNvPr id="99332" name="Rectangle 3"/>
          <p:cNvSpPr>
            <a:spLocks noGrp="1" noChangeArrowheads="1"/>
          </p:cNvSpPr>
          <p:nvPr>
            <p:ph type="body" idx="4294967295"/>
          </p:nvPr>
        </p:nvSpPr>
        <p:spPr>
          <a:xfrm>
            <a:off x="457200" y="1600200"/>
            <a:ext cx="8229600" cy="5181600"/>
          </a:xfrm>
        </p:spPr>
        <p:txBody>
          <a:bodyPr/>
          <a:lstStyle/>
          <a:p>
            <a:pPr algn="ctr" eaLnBrk="1" hangingPunct="1">
              <a:lnSpc>
                <a:spcPct val="90000"/>
              </a:lnSpc>
              <a:buFontTx/>
              <a:buNone/>
            </a:pPr>
            <a:endParaRPr lang="en-US" b="1" dirty="0" smtClean="0">
              <a:solidFill>
                <a:srgbClr val="0000CC"/>
              </a:solidFill>
            </a:endParaRPr>
          </a:p>
          <a:p>
            <a:pPr eaLnBrk="1" hangingPunct="1">
              <a:lnSpc>
                <a:spcPct val="90000"/>
              </a:lnSpc>
              <a:buFont typeface="Wingdings" pitchFamily="2" charset="2"/>
              <a:buChar char="§"/>
            </a:pPr>
            <a:r>
              <a:rPr lang="en-US" sz="2400" dirty="0" smtClean="0">
                <a:solidFill>
                  <a:schemeClr val="bg1"/>
                </a:solidFill>
              </a:rPr>
              <a:t>Initiatives aimed at immigrant professionals that assist immigrants in understanding licensing requirements, teach US-specific professional language, and US-style job search</a:t>
            </a:r>
            <a:endParaRPr lang="en-US" sz="2400" dirty="0" smtClean="0">
              <a:solidFill>
                <a:schemeClr val="bg1"/>
              </a:solidFill>
            </a:endParaRPr>
          </a:p>
          <a:p>
            <a:pPr lvl="1" eaLnBrk="1" hangingPunct="1">
              <a:lnSpc>
                <a:spcPct val="90000"/>
              </a:lnSpc>
              <a:buFontTx/>
              <a:buNone/>
            </a:pPr>
            <a:endParaRPr lang="en-US" sz="2400" dirty="0" smtClean="0">
              <a:solidFill>
                <a:schemeClr val="bg1"/>
              </a:solidFill>
            </a:endParaRPr>
          </a:p>
          <a:p>
            <a:pPr eaLnBrk="1" hangingPunct="1">
              <a:lnSpc>
                <a:spcPct val="90000"/>
              </a:lnSpc>
              <a:buFont typeface="Wingdings" pitchFamily="2" charset="2"/>
              <a:buChar char="§"/>
            </a:pPr>
            <a:r>
              <a:rPr lang="en-US" sz="2400" dirty="0" smtClean="0">
                <a:solidFill>
                  <a:schemeClr val="bg1"/>
                </a:solidFill>
              </a:rPr>
              <a:t>Programs work directly with employers to market immigrant professionals</a:t>
            </a:r>
            <a:endParaRPr lang="en-US" sz="2400" dirty="0" smtClean="0">
              <a:solidFill>
                <a:schemeClr val="bg1"/>
              </a:solidFill>
            </a:endParaRPr>
          </a:p>
          <a:p>
            <a:pPr lvl="1" eaLnBrk="1" hangingPunct="1">
              <a:lnSpc>
                <a:spcPct val="90000"/>
              </a:lnSpc>
              <a:buFontTx/>
              <a:buNone/>
            </a:pPr>
            <a:endParaRPr lang="en-US"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933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DDD046F-AFDD-48DF-B2E1-DA6C535F7BEC}" type="slidenum">
              <a:rPr lang="en-US" sz="1400" b="0"/>
              <a:pPr algn="r"/>
              <a:t>3</a:t>
            </a:fld>
            <a:endParaRPr lang="en-US" sz="1400" b="0"/>
          </a:p>
        </p:txBody>
      </p:sp>
      <p:sp>
        <p:nvSpPr>
          <p:cNvPr id="17410" name="Rectangle 2"/>
          <p:cNvSpPr>
            <a:spLocks noGrp="1" noChangeArrowheads="1"/>
          </p:cNvSpPr>
          <p:nvPr>
            <p:ph type="title" idx="4294967295"/>
          </p:nvPr>
        </p:nvSpPr>
        <p:spPr>
          <a:xfrm>
            <a:off x="0" y="0"/>
            <a:ext cx="9144000" cy="1371600"/>
          </a:xfrm>
          <a:solidFill>
            <a:schemeClr val="tx1"/>
          </a:solidFill>
        </p:spPr>
        <p:txBody>
          <a:bodyPr/>
          <a:lstStyle/>
          <a:p>
            <a:pPr algn="l" eaLnBrk="1" hangingPunct="1"/>
            <a:r>
              <a:rPr lang="en-US" sz="3000" dirty="0" smtClean="0">
                <a:solidFill>
                  <a:srgbClr val="F2E8AC"/>
                </a:solidFill>
                <a:latin typeface="Blue Highway"/>
              </a:rPr>
              <a:t>Key </a:t>
            </a:r>
            <a:r>
              <a:rPr lang="en-US" sz="3000" dirty="0" smtClean="0">
                <a:solidFill>
                  <a:srgbClr val="F2E8AC"/>
                </a:solidFill>
                <a:latin typeface="Blue Highway"/>
              </a:rPr>
              <a:t>Issues </a:t>
            </a:r>
            <a:r>
              <a:rPr lang="en-US" sz="3000" dirty="0" smtClean="0">
                <a:solidFill>
                  <a:srgbClr val="F2E8AC"/>
                </a:solidFill>
                <a:latin typeface="Blue Highway"/>
              </a:rPr>
              <a:t>in Immigration Policy Reform</a:t>
            </a:r>
          </a:p>
        </p:txBody>
      </p:sp>
      <p:sp>
        <p:nvSpPr>
          <p:cNvPr id="17411" name="Rectangle 3"/>
          <p:cNvSpPr>
            <a:spLocks noGrp="1" noChangeArrowheads="1"/>
          </p:cNvSpPr>
          <p:nvPr>
            <p:ph type="body" idx="4294967295"/>
          </p:nvPr>
        </p:nvSpPr>
        <p:spPr>
          <a:xfrm>
            <a:off x="381000" y="1600200"/>
            <a:ext cx="8229600" cy="4373563"/>
          </a:xfrm>
        </p:spPr>
        <p:txBody>
          <a:bodyPr/>
          <a:lstStyle/>
          <a:p>
            <a:pPr eaLnBrk="1" hangingPunct="1">
              <a:buClr>
                <a:srgbClr val="FFC000"/>
              </a:buClr>
              <a:buSzPct val="90000"/>
              <a:buNone/>
            </a:pPr>
            <a:r>
              <a:rPr lang="en-US" dirty="0" smtClean="0">
                <a:solidFill>
                  <a:srgbClr val="FFFF00"/>
                </a:solidFill>
              </a:rPr>
              <a:t>Enforcement</a:t>
            </a:r>
            <a:r>
              <a:rPr lang="en-US" dirty="0" smtClean="0">
                <a:solidFill>
                  <a:schemeClr val="bg1"/>
                </a:solidFill>
              </a:rPr>
              <a:t>, includes border and worksite, with an employer verification system</a:t>
            </a:r>
          </a:p>
          <a:p>
            <a:pPr eaLnBrk="1" hangingPunct="1">
              <a:buClr>
                <a:srgbClr val="FFC000"/>
              </a:buClr>
              <a:buSzPct val="90000"/>
              <a:buFont typeface="Wingdings" pitchFamily="2" charset="2"/>
              <a:buChar char="Ø"/>
            </a:pPr>
            <a:endParaRPr lang="en-US" dirty="0" smtClean="0">
              <a:solidFill>
                <a:schemeClr val="bg1"/>
              </a:solidFill>
            </a:endParaRPr>
          </a:p>
          <a:p>
            <a:pPr eaLnBrk="1" hangingPunct="1">
              <a:buClr>
                <a:srgbClr val="FFC000"/>
              </a:buClr>
              <a:buSzPct val="90000"/>
              <a:buNone/>
            </a:pPr>
            <a:r>
              <a:rPr lang="en-US" dirty="0" smtClean="0">
                <a:solidFill>
                  <a:srgbClr val="FFFF00"/>
                </a:solidFill>
              </a:rPr>
              <a:t>Legalization</a:t>
            </a:r>
            <a:r>
              <a:rPr lang="en-US" dirty="0" smtClean="0">
                <a:solidFill>
                  <a:schemeClr val="bg1"/>
                </a:solidFill>
              </a:rPr>
              <a:t>, includes Dreamers and others</a:t>
            </a:r>
          </a:p>
          <a:p>
            <a:pPr eaLnBrk="1" hangingPunct="1">
              <a:buClr>
                <a:srgbClr val="FFC000"/>
              </a:buClr>
              <a:buSzPct val="90000"/>
              <a:buFont typeface="Wingdings" pitchFamily="2" charset="2"/>
              <a:buChar char="Ø"/>
            </a:pPr>
            <a:endParaRPr lang="en-US" dirty="0" smtClean="0">
              <a:solidFill>
                <a:schemeClr val="bg1"/>
              </a:solidFill>
            </a:endParaRPr>
          </a:p>
          <a:p>
            <a:pPr eaLnBrk="1" hangingPunct="1">
              <a:buClr>
                <a:srgbClr val="FFC000"/>
              </a:buClr>
              <a:buSzPct val="90000"/>
              <a:buNone/>
            </a:pPr>
            <a:r>
              <a:rPr lang="en-US" dirty="0" smtClean="0">
                <a:solidFill>
                  <a:srgbClr val="FFFF00"/>
                </a:solidFill>
              </a:rPr>
              <a:t>Future Flow, </a:t>
            </a:r>
            <a:r>
              <a:rPr lang="en-US" dirty="0" smtClean="0">
                <a:solidFill>
                  <a:schemeClr val="bg1"/>
                </a:solidFill>
              </a:rPr>
              <a:t>includes reduction of backlogs and adjustments to family-based and employment-based visas</a:t>
            </a:r>
          </a:p>
          <a:p>
            <a:pPr eaLnBrk="1" hangingPunct="1">
              <a:buClr>
                <a:srgbClr val="FFC000"/>
              </a:buClr>
              <a:buSzPct val="90000"/>
              <a:buFont typeface="Wingdings" pitchFamily="2" charset="2"/>
              <a:buChar char="Ø"/>
            </a:pPr>
            <a:endParaRPr lang="en-US" dirty="0" smtClean="0">
              <a:solidFill>
                <a:schemeClr val="bg1"/>
              </a:solidFill>
            </a:endParaRPr>
          </a:p>
          <a:p>
            <a:pPr eaLnBrk="1" hangingPunct="1">
              <a:buNone/>
            </a:pPr>
            <a:endParaRPr lang="en-US" dirty="0" smtClean="0">
              <a:solidFill>
                <a:schemeClr val="bg1"/>
              </a:solidFill>
            </a:endParaRPr>
          </a:p>
          <a:p>
            <a:pPr eaLnBrk="1" hangingPunct="1">
              <a:buFont typeface="Wingdings" pitchFamily="2" charset="2"/>
              <a:buChar char="Ø"/>
            </a:pPr>
            <a:endParaRPr lang="en-US" dirty="0" smtClean="0">
              <a:solidFill>
                <a:schemeClr val="bg1"/>
              </a:solidFill>
            </a:endParaRPr>
          </a:p>
          <a:p>
            <a:pPr eaLnBrk="1" hangingPunct="1">
              <a:buFont typeface="Wingdings" pitchFamily="2" charset="2"/>
              <a:buChar char="Ø"/>
            </a:pPr>
            <a:endParaRPr lang="en-US" dirty="0" smtClean="0">
              <a:solidFill>
                <a:schemeClr val="bg1"/>
              </a:solidFill>
            </a:endParaRPr>
          </a:p>
        </p:txBody>
      </p:sp>
    </p:spTree>
    <p:extLst>
      <p:ext uri="{BB962C8B-B14F-4D97-AF65-F5344CB8AC3E}">
        <p14:creationId xmlns="" xmlns:p14="http://schemas.microsoft.com/office/powerpoint/2010/main" val="13747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fade">
                                      <p:cBhvr>
                                        <p:cTn id="17"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omberg1-01.png"/>
          <p:cNvPicPr>
            <a:picLocks noChangeAspect="1"/>
          </p:cNvPicPr>
          <p:nvPr/>
        </p:nvPicPr>
        <p:blipFill>
          <a:blip r:embed="rId3" cstate="print"/>
          <a:stretch>
            <a:fillRect/>
          </a:stretch>
        </p:blipFill>
        <p:spPr>
          <a:xfrm>
            <a:off x="0" y="0"/>
            <a:ext cx="9144000" cy="6858000"/>
          </a:xfrm>
          <a:prstGeom prst="rect">
            <a:avLst/>
          </a:prstGeom>
        </p:spPr>
      </p:pic>
      <p:sp>
        <p:nvSpPr>
          <p:cNvPr id="80898" name="Rectangle 2"/>
          <p:cNvSpPr>
            <a:spLocks noGrp="1" noChangeArrowheads="1"/>
          </p:cNvSpPr>
          <p:nvPr>
            <p:ph type="title" idx="4294967295"/>
          </p:nvPr>
        </p:nvSpPr>
        <p:spPr>
          <a:xfrm>
            <a:off x="0" y="0"/>
            <a:ext cx="9144000" cy="762000"/>
          </a:xfrm>
          <a:solidFill>
            <a:schemeClr val="tx1"/>
          </a:solidFill>
        </p:spPr>
        <p:txBody>
          <a:bodyPr/>
          <a:lstStyle/>
          <a:p>
            <a:pPr algn="l" eaLnBrk="1" hangingPunct="1"/>
            <a:r>
              <a:rPr lang="en-US" sz="3200" dirty="0" smtClean="0">
                <a:solidFill>
                  <a:srgbClr val="F2E8AC"/>
                </a:solidFill>
                <a:latin typeface="Blue Highway"/>
              </a:rPr>
              <a:t>Immigrants are a growing part of the labor force</a:t>
            </a:r>
          </a:p>
        </p:txBody>
      </p:sp>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Tree>
    <p:extLst>
      <p:ext uri="{BB962C8B-B14F-4D97-AF65-F5344CB8AC3E}">
        <p14:creationId xmlns="" xmlns:p14="http://schemas.microsoft.com/office/powerpoint/2010/main" val="177311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omberg3-01.png"/>
          <p:cNvPicPr>
            <a:picLocks noChangeAspect="1"/>
          </p:cNvPicPr>
          <p:nvPr/>
        </p:nvPicPr>
        <p:blipFill>
          <a:blip r:embed="rId3" cstate="print"/>
          <a:stretch>
            <a:fillRect/>
          </a:stretch>
        </p:blipFill>
        <p:spPr>
          <a:xfrm>
            <a:off x="0" y="0"/>
            <a:ext cx="9144000" cy="6858000"/>
          </a:xfrm>
          <a:prstGeom prst="rect">
            <a:avLst/>
          </a:prstGeom>
        </p:spPr>
      </p:pic>
      <p:sp>
        <p:nvSpPr>
          <p:cNvPr id="80898" name="Rectangle 2"/>
          <p:cNvSpPr>
            <a:spLocks noGrp="1" noChangeArrowheads="1"/>
          </p:cNvSpPr>
          <p:nvPr>
            <p:ph type="title" idx="4294967295"/>
          </p:nvPr>
        </p:nvSpPr>
        <p:spPr>
          <a:xfrm>
            <a:off x="0" y="0"/>
            <a:ext cx="9144000" cy="762000"/>
          </a:xfrm>
          <a:solidFill>
            <a:schemeClr val="tx1"/>
          </a:solidFill>
        </p:spPr>
        <p:txBody>
          <a:bodyPr/>
          <a:lstStyle/>
          <a:p>
            <a:pPr algn="l" eaLnBrk="1" hangingPunct="1"/>
            <a:r>
              <a:rPr lang="en-US" sz="3200" dirty="0" smtClean="0">
                <a:solidFill>
                  <a:srgbClr val="F2E8AC"/>
                </a:solidFill>
                <a:latin typeface="Blue Highway"/>
              </a:rPr>
              <a:t>Nearly one-in-three immigrants lack a diploma</a:t>
            </a:r>
          </a:p>
        </p:txBody>
      </p:sp>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Tree>
    <p:extLst>
      <p:ext uri="{BB962C8B-B14F-4D97-AF65-F5344CB8AC3E}">
        <p14:creationId xmlns="" xmlns:p14="http://schemas.microsoft.com/office/powerpoint/2010/main" val="3115471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omberg4-01.png"/>
          <p:cNvPicPr>
            <a:picLocks noChangeAspect="1"/>
          </p:cNvPicPr>
          <p:nvPr/>
        </p:nvPicPr>
        <p:blipFill>
          <a:blip r:embed="rId3" cstate="print"/>
          <a:stretch>
            <a:fillRect/>
          </a:stretch>
        </p:blipFill>
        <p:spPr>
          <a:xfrm>
            <a:off x="0" y="0"/>
            <a:ext cx="9144000" cy="6858000"/>
          </a:xfrm>
          <a:prstGeom prst="rect">
            <a:avLst/>
          </a:prstGeom>
        </p:spPr>
      </p:pic>
      <p:sp>
        <p:nvSpPr>
          <p:cNvPr id="80898" name="Rectangle 2"/>
          <p:cNvSpPr>
            <a:spLocks noGrp="1" noChangeArrowheads="1"/>
          </p:cNvSpPr>
          <p:nvPr>
            <p:ph type="title" idx="4294967295"/>
          </p:nvPr>
        </p:nvSpPr>
        <p:spPr>
          <a:xfrm>
            <a:off x="0" y="0"/>
            <a:ext cx="9144000" cy="838200"/>
          </a:xfrm>
          <a:solidFill>
            <a:schemeClr val="tx1"/>
          </a:solidFill>
        </p:spPr>
        <p:txBody>
          <a:bodyPr/>
          <a:lstStyle/>
          <a:p>
            <a:pPr algn="l" eaLnBrk="1" hangingPunct="1"/>
            <a:r>
              <a:rPr lang="en-US" sz="3200" dirty="0" smtClean="0">
                <a:solidFill>
                  <a:srgbClr val="F2E8AC"/>
                </a:solidFill>
                <a:latin typeface="Blue Highway"/>
              </a:rPr>
              <a:t>Immigrants are over-represented in certain industries</a:t>
            </a:r>
          </a:p>
        </p:txBody>
      </p:sp>
      <p:cxnSp>
        <p:nvCxnSpPr>
          <p:cNvPr id="11" name="Straight Arrow Connector 10"/>
          <p:cNvCxnSpPr/>
          <p:nvPr/>
        </p:nvCxnSpPr>
        <p:spPr bwMode="auto">
          <a:xfrm flipV="1">
            <a:off x="3962400" y="6096000"/>
            <a:ext cx="0" cy="228600"/>
          </a:xfrm>
          <a:prstGeom prst="straightConnector1">
            <a:avLst/>
          </a:prstGeom>
          <a:solidFill>
            <a:schemeClr val="accent1"/>
          </a:solidFill>
          <a:ln w="22225" cap="flat" cmpd="sng" algn="ctr">
            <a:solidFill>
              <a:schemeClr val="accent6">
                <a:lumMod val="75000"/>
              </a:schemeClr>
            </a:solidFill>
            <a:prstDash val="solid"/>
            <a:round/>
            <a:headEnd type="none" w="med" len="med"/>
            <a:tailEnd type="arrow"/>
          </a:ln>
          <a:effectLst/>
        </p:spPr>
      </p:cxnSp>
      <p:cxnSp>
        <p:nvCxnSpPr>
          <p:cNvPr id="14" name="Straight Arrow Connector 13"/>
          <p:cNvCxnSpPr/>
          <p:nvPr/>
        </p:nvCxnSpPr>
        <p:spPr bwMode="auto">
          <a:xfrm flipV="1">
            <a:off x="4267200" y="6096000"/>
            <a:ext cx="0" cy="228600"/>
          </a:xfrm>
          <a:prstGeom prst="straightConnector1">
            <a:avLst/>
          </a:prstGeom>
          <a:solidFill>
            <a:schemeClr val="accent1"/>
          </a:solidFill>
          <a:ln w="22225" cap="flat" cmpd="sng" algn="ctr">
            <a:solidFill>
              <a:schemeClr val="accent6">
                <a:lumMod val="75000"/>
              </a:schemeClr>
            </a:solidFill>
            <a:prstDash val="solid"/>
            <a:round/>
            <a:headEnd type="none" w="med" len="med"/>
            <a:tailEnd type="arrow"/>
          </a:ln>
          <a:effectLst/>
        </p:spPr>
      </p:cxnSp>
      <p:cxnSp>
        <p:nvCxnSpPr>
          <p:cNvPr id="15" name="Straight Arrow Connector 14"/>
          <p:cNvCxnSpPr/>
          <p:nvPr/>
        </p:nvCxnSpPr>
        <p:spPr bwMode="auto">
          <a:xfrm flipV="1">
            <a:off x="5943600" y="6096000"/>
            <a:ext cx="0" cy="228600"/>
          </a:xfrm>
          <a:prstGeom prst="straightConnector1">
            <a:avLst/>
          </a:prstGeom>
          <a:solidFill>
            <a:schemeClr val="accent1"/>
          </a:solidFill>
          <a:ln w="22225" cap="flat" cmpd="sng" algn="ctr">
            <a:solidFill>
              <a:schemeClr val="accent6">
                <a:lumMod val="75000"/>
              </a:schemeClr>
            </a:solidFill>
            <a:prstDash val="solid"/>
            <a:round/>
            <a:headEnd type="none" w="med" len="med"/>
            <a:tailEnd type="arrow"/>
          </a:ln>
          <a:effectLst/>
        </p:spPr>
      </p:cxnSp>
      <p:cxnSp>
        <p:nvCxnSpPr>
          <p:cNvPr id="16" name="Straight Arrow Connector 15"/>
          <p:cNvCxnSpPr/>
          <p:nvPr/>
        </p:nvCxnSpPr>
        <p:spPr bwMode="auto">
          <a:xfrm flipV="1">
            <a:off x="6248400" y="6096000"/>
            <a:ext cx="0" cy="228600"/>
          </a:xfrm>
          <a:prstGeom prst="straightConnector1">
            <a:avLst/>
          </a:prstGeom>
          <a:solidFill>
            <a:schemeClr val="accent1"/>
          </a:solidFill>
          <a:ln w="22225" cap="flat" cmpd="sng" algn="ctr">
            <a:solidFill>
              <a:schemeClr val="accent6">
                <a:lumMod val="75000"/>
              </a:schemeClr>
            </a:solidFill>
            <a:prstDash val="solid"/>
            <a:round/>
            <a:headEnd type="none" w="med" len="med"/>
            <a:tailEnd type="arrow"/>
          </a:ln>
          <a:effectLst/>
        </p:spPr>
      </p:cxnSp>
      <p:cxnSp>
        <p:nvCxnSpPr>
          <p:cNvPr id="17" name="Straight Arrow Connector 16"/>
          <p:cNvCxnSpPr/>
          <p:nvPr/>
        </p:nvCxnSpPr>
        <p:spPr bwMode="auto">
          <a:xfrm flipV="1">
            <a:off x="6629400" y="6096000"/>
            <a:ext cx="0" cy="228600"/>
          </a:xfrm>
          <a:prstGeom prst="straightConnector1">
            <a:avLst/>
          </a:prstGeom>
          <a:solidFill>
            <a:schemeClr val="accent1"/>
          </a:solidFill>
          <a:ln w="22225" cap="flat" cmpd="sng" algn="ctr">
            <a:solidFill>
              <a:srgbClr val="00B050"/>
            </a:solidFill>
            <a:prstDash val="solid"/>
            <a:round/>
            <a:headEnd type="none" w="med" len="med"/>
            <a:tailEnd type="arrow"/>
          </a:ln>
          <a:effectLst/>
        </p:spPr>
      </p:cxnSp>
      <p:cxnSp>
        <p:nvCxnSpPr>
          <p:cNvPr id="18" name="Straight Arrow Connector 17"/>
          <p:cNvCxnSpPr/>
          <p:nvPr/>
        </p:nvCxnSpPr>
        <p:spPr bwMode="auto">
          <a:xfrm flipV="1">
            <a:off x="6934200" y="6096000"/>
            <a:ext cx="0" cy="228600"/>
          </a:xfrm>
          <a:prstGeom prst="straightConnector1">
            <a:avLst/>
          </a:prstGeom>
          <a:solidFill>
            <a:schemeClr val="accent1"/>
          </a:solidFill>
          <a:ln w="22225" cap="flat" cmpd="sng" algn="ctr">
            <a:solidFill>
              <a:srgbClr val="00B050"/>
            </a:solidFill>
            <a:prstDash val="solid"/>
            <a:round/>
            <a:headEnd type="none" w="med" len="med"/>
            <a:tailEnd type="arrow"/>
          </a:ln>
          <a:effectLst/>
        </p:spPr>
      </p:cxnSp>
      <p:cxnSp>
        <p:nvCxnSpPr>
          <p:cNvPr id="19" name="Straight Arrow Connector 18"/>
          <p:cNvCxnSpPr/>
          <p:nvPr/>
        </p:nvCxnSpPr>
        <p:spPr bwMode="auto">
          <a:xfrm flipV="1">
            <a:off x="7239000" y="6096000"/>
            <a:ext cx="0" cy="228600"/>
          </a:xfrm>
          <a:prstGeom prst="straightConnector1">
            <a:avLst/>
          </a:prstGeom>
          <a:solidFill>
            <a:schemeClr val="accent1"/>
          </a:solidFill>
          <a:ln w="22225" cap="flat" cmpd="sng" algn="ctr">
            <a:solidFill>
              <a:srgbClr val="00B050"/>
            </a:solidFill>
            <a:prstDash val="solid"/>
            <a:round/>
            <a:headEnd type="none" w="med" len="med"/>
            <a:tailEnd type="arrow"/>
          </a:ln>
          <a:effectLst/>
        </p:spPr>
      </p:cxnSp>
      <p:cxnSp>
        <p:nvCxnSpPr>
          <p:cNvPr id="20" name="Straight Arrow Connector 19"/>
          <p:cNvCxnSpPr/>
          <p:nvPr/>
        </p:nvCxnSpPr>
        <p:spPr bwMode="auto">
          <a:xfrm flipV="1">
            <a:off x="8229600" y="6096000"/>
            <a:ext cx="0" cy="228600"/>
          </a:xfrm>
          <a:prstGeom prst="straightConnector1">
            <a:avLst/>
          </a:prstGeom>
          <a:solidFill>
            <a:schemeClr val="accent1"/>
          </a:solidFill>
          <a:ln w="22225" cap="flat" cmpd="sng" algn="ctr">
            <a:solidFill>
              <a:srgbClr val="00B050"/>
            </a:solidFill>
            <a:prstDash val="solid"/>
            <a:round/>
            <a:headEnd type="none" w="med" len="med"/>
            <a:tailEnd type="arrow"/>
          </a:ln>
          <a:effectLst/>
        </p:spPr>
      </p:cxnSp>
      <p:sp>
        <p:nvSpPr>
          <p:cNvPr id="21" name="TextBox 20"/>
          <p:cNvSpPr txBox="1"/>
          <p:nvPr/>
        </p:nvSpPr>
        <p:spPr>
          <a:xfrm>
            <a:off x="2514600" y="1715869"/>
            <a:ext cx="3200400" cy="646331"/>
          </a:xfrm>
          <a:prstGeom prst="rect">
            <a:avLst/>
          </a:prstGeom>
          <a:noFill/>
        </p:spPr>
        <p:txBody>
          <a:bodyPr wrap="square" rtlCol="0">
            <a:spAutoFit/>
          </a:bodyPr>
          <a:lstStyle/>
          <a:p>
            <a:r>
              <a:rPr lang="en-US" dirty="0" smtClean="0">
                <a:solidFill>
                  <a:srgbClr val="F2E8AC"/>
                </a:solidFill>
              </a:rPr>
              <a:t>37% of workers in these industries are foreign-born </a:t>
            </a:r>
            <a:endParaRPr lang="en-US" dirty="0">
              <a:solidFill>
                <a:srgbClr val="F2E8AC"/>
              </a:solidFill>
            </a:endParaRPr>
          </a:p>
        </p:txBody>
      </p:sp>
    </p:spTree>
    <p:extLst>
      <p:ext uri="{BB962C8B-B14F-4D97-AF65-F5344CB8AC3E}">
        <p14:creationId xmlns="" xmlns:p14="http://schemas.microsoft.com/office/powerpoint/2010/main" val="290404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200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omberg5-01.png"/>
          <p:cNvPicPr>
            <a:picLocks noChangeAspect="1"/>
          </p:cNvPicPr>
          <p:nvPr/>
        </p:nvPicPr>
        <p:blipFill>
          <a:blip r:embed="rId3" cstate="print"/>
          <a:stretch>
            <a:fillRect/>
          </a:stretch>
        </p:blipFill>
        <p:spPr>
          <a:xfrm>
            <a:off x="0" y="533400"/>
            <a:ext cx="9144000" cy="6858000"/>
          </a:xfrm>
          <a:prstGeom prst="rect">
            <a:avLst/>
          </a:prstGeom>
        </p:spPr>
      </p:pic>
      <p:sp>
        <p:nvSpPr>
          <p:cNvPr id="80898" name="Rectangle 2"/>
          <p:cNvSpPr>
            <a:spLocks noGrp="1" noChangeArrowheads="1"/>
          </p:cNvSpPr>
          <p:nvPr>
            <p:ph type="title" idx="4294967295"/>
          </p:nvPr>
        </p:nvSpPr>
        <p:spPr>
          <a:xfrm>
            <a:off x="0" y="0"/>
            <a:ext cx="9144000" cy="990600"/>
          </a:xfrm>
          <a:solidFill>
            <a:schemeClr val="tx1"/>
          </a:solidFill>
        </p:spPr>
        <p:txBody>
          <a:bodyPr/>
          <a:lstStyle/>
          <a:p>
            <a:pPr algn="l" eaLnBrk="1" hangingPunct="1"/>
            <a:r>
              <a:rPr lang="en-US" sz="3200" dirty="0" smtClean="0">
                <a:solidFill>
                  <a:srgbClr val="F2E8AC"/>
                </a:solidFill>
                <a:latin typeface="Blue Highway"/>
              </a:rPr>
              <a:t>In high-skill industries, immigrant education keeps pace</a:t>
            </a:r>
          </a:p>
        </p:txBody>
      </p:sp>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Tree>
    <p:extLst>
      <p:ext uri="{BB962C8B-B14F-4D97-AF65-F5344CB8AC3E}">
        <p14:creationId xmlns="" xmlns:p14="http://schemas.microsoft.com/office/powerpoint/2010/main" val="3920694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omberg6-01.png"/>
          <p:cNvPicPr>
            <a:picLocks noChangeAspect="1"/>
          </p:cNvPicPr>
          <p:nvPr/>
        </p:nvPicPr>
        <p:blipFill>
          <a:blip r:embed="rId3" cstate="print"/>
          <a:stretch>
            <a:fillRect/>
          </a:stretch>
        </p:blipFill>
        <p:spPr>
          <a:xfrm>
            <a:off x="0" y="0"/>
            <a:ext cx="9144000" cy="6858000"/>
          </a:xfrm>
          <a:prstGeom prst="rect">
            <a:avLst/>
          </a:prstGeom>
        </p:spPr>
      </p:pic>
      <p:sp>
        <p:nvSpPr>
          <p:cNvPr id="80898" name="Rectangle 2"/>
          <p:cNvSpPr>
            <a:spLocks noGrp="1" noChangeArrowheads="1"/>
          </p:cNvSpPr>
          <p:nvPr>
            <p:ph type="title" idx="4294967295"/>
          </p:nvPr>
        </p:nvSpPr>
        <p:spPr>
          <a:xfrm>
            <a:off x="0" y="0"/>
            <a:ext cx="9144000" cy="758952"/>
          </a:xfrm>
          <a:solidFill>
            <a:schemeClr val="tx1"/>
          </a:solidFill>
        </p:spPr>
        <p:txBody>
          <a:bodyPr/>
          <a:lstStyle/>
          <a:p>
            <a:pPr algn="l" eaLnBrk="1" hangingPunct="1"/>
            <a:r>
              <a:rPr lang="en-US" sz="3200" dirty="0" smtClean="0">
                <a:solidFill>
                  <a:srgbClr val="F2E8AC"/>
                </a:solidFill>
                <a:latin typeface="Blue Highway"/>
              </a:rPr>
              <a:t>In low-skill industries, immigrant education lags</a:t>
            </a:r>
          </a:p>
        </p:txBody>
      </p:sp>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Tree>
    <p:extLst>
      <p:ext uri="{BB962C8B-B14F-4D97-AF65-F5344CB8AC3E}">
        <p14:creationId xmlns="" xmlns:p14="http://schemas.microsoft.com/office/powerpoint/2010/main" val="659527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omberg8a-01.png"/>
          <p:cNvPicPr>
            <a:picLocks noChangeAspect="1"/>
          </p:cNvPicPr>
          <p:nvPr/>
        </p:nvPicPr>
        <p:blipFill>
          <a:blip r:embed="rId3" cstate="print"/>
          <a:stretch>
            <a:fillRect/>
          </a:stretch>
        </p:blipFill>
        <p:spPr>
          <a:xfrm>
            <a:off x="0" y="0"/>
            <a:ext cx="9144000" cy="6858000"/>
          </a:xfrm>
          <a:prstGeom prst="rect">
            <a:avLst/>
          </a:prstGeom>
        </p:spPr>
      </p:pic>
      <p:sp>
        <p:nvSpPr>
          <p:cNvPr id="80898" name="Rectangle 2"/>
          <p:cNvSpPr>
            <a:spLocks noGrp="1" noChangeArrowheads="1"/>
          </p:cNvSpPr>
          <p:nvPr>
            <p:ph type="title" idx="4294967295"/>
          </p:nvPr>
        </p:nvSpPr>
        <p:spPr>
          <a:xfrm>
            <a:off x="0" y="0"/>
            <a:ext cx="9144000" cy="758952"/>
          </a:xfrm>
          <a:solidFill>
            <a:schemeClr val="tx1"/>
          </a:solidFill>
        </p:spPr>
        <p:txBody>
          <a:bodyPr/>
          <a:lstStyle/>
          <a:p>
            <a:pPr algn="l" eaLnBrk="1" hangingPunct="1"/>
            <a:r>
              <a:rPr lang="en-US" sz="3200" dirty="0" smtClean="0">
                <a:solidFill>
                  <a:srgbClr val="F2E8AC"/>
                </a:solidFill>
                <a:latin typeface="Blue Highway"/>
              </a:rPr>
              <a:t>Immigrants are over-represented in largest-growing occupations, many in healthcare</a:t>
            </a:r>
          </a:p>
        </p:txBody>
      </p:sp>
      <p:sp>
        <p:nvSpPr>
          <p:cNvPr id="80899" name="Text Box 5"/>
          <p:cNvSpPr txBox="1">
            <a:spLocks noChangeArrowheads="1"/>
          </p:cNvSpPr>
          <p:nvPr/>
        </p:nvSpPr>
        <p:spPr bwMode="auto">
          <a:xfrm>
            <a:off x="5072063" y="5334000"/>
            <a:ext cx="871537" cy="274638"/>
          </a:xfrm>
          <a:prstGeom prst="rect">
            <a:avLst/>
          </a:prstGeom>
          <a:noFill/>
          <a:ln w="9525">
            <a:noFill/>
            <a:miter lim="800000"/>
            <a:headEnd/>
            <a:tailEnd/>
          </a:ln>
        </p:spPr>
        <p:txBody>
          <a:bodyPr wrap="none">
            <a:spAutoFit/>
          </a:bodyPr>
          <a:lstStyle/>
          <a:p>
            <a:r>
              <a:rPr lang="en-US" sz="1200" b="0"/>
              <a:t>Skill ratio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4674</TotalTime>
  <Words>671</Words>
  <Application>Microsoft Office PowerPoint</Application>
  <PresentationFormat>On-screen Show (4:3)</PresentationFormat>
  <Paragraphs>109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Immigrant Workers, Human Capital Investment and the Shape of Immigration Reform</vt:lpstr>
      <vt:lpstr>U.S. Immigration: Current policy debates</vt:lpstr>
      <vt:lpstr>Key Issues in Immigration Policy Reform</vt:lpstr>
      <vt:lpstr>Immigrants are a growing part of the labor force</vt:lpstr>
      <vt:lpstr>Nearly one-in-three immigrants lack a diploma</vt:lpstr>
      <vt:lpstr>Immigrants are over-represented in certain industries</vt:lpstr>
      <vt:lpstr>In high-skill industries, immigrant education keeps pace</vt:lpstr>
      <vt:lpstr>In low-skill industries, immigrant education lags</vt:lpstr>
      <vt:lpstr>Immigrants are over-represented in largest-growing occupations, many in healthcare</vt:lpstr>
      <vt:lpstr>Immigrants over-represented in fastest-growing occupations: construction and healthcare </vt:lpstr>
      <vt:lpstr>Immigration policy is set at the federal level, but the impact of immigration is at the local level</vt:lpstr>
      <vt:lpstr>The Metropolitan Geography of Immigrant Skills</vt:lpstr>
      <vt:lpstr>Slide 13</vt:lpstr>
      <vt:lpstr>Slide 14</vt:lpstr>
      <vt:lpstr>Slide 15</vt:lpstr>
      <vt:lpstr>Slide 16</vt:lpstr>
      <vt:lpstr>Slide 17</vt:lpstr>
      <vt:lpstr>Slide 18</vt:lpstr>
      <vt:lpstr>Slide 19</vt:lpstr>
      <vt:lpstr>Building Immigrant Skills</vt:lpstr>
      <vt:lpstr>Unlocking Immigrant Skills</vt:lpstr>
    </vt:vector>
  </TitlesOfParts>
  <Company>The Brookings Institution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asinger</dc:creator>
  <cp:lastModifiedBy>Lincy Brookings</cp:lastModifiedBy>
  <cp:revision>367</cp:revision>
  <dcterms:created xsi:type="dcterms:W3CDTF">2011-05-30T02:52:09Z</dcterms:created>
  <dcterms:modified xsi:type="dcterms:W3CDTF">2013-02-28T01:26:51Z</dcterms:modified>
</cp:coreProperties>
</file>