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48" r:id="rId1"/>
    <p:sldMasterId id="2147483649" r:id="rId2"/>
  </p:sldMasterIdLst>
  <p:notesMasterIdLst>
    <p:notesMasterId r:id="rId34"/>
  </p:notesMasterIdLst>
  <p:handoutMasterIdLst>
    <p:handoutMasterId r:id="rId35"/>
  </p:handoutMasterIdLst>
  <p:sldIdLst>
    <p:sldId id="259" r:id="rId3"/>
    <p:sldId id="288" r:id="rId4"/>
    <p:sldId id="289" r:id="rId5"/>
    <p:sldId id="284" r:id="rId6"/>
    <p:sldId id="282" r:id="rId7"/>
    <p:sldId id="283" r:id="rId8"/>
    <p:sldId id="287" r:id="rId9"/>
    <p:sldId id="285" r:id="rId10"/>
    <p:sldId id="298" r:id="rId11"/>
    <p:sldId id="292" r:id="rId12"/>
    <p:sldId id="293" r:id="rId13"/>
    <p:sldId id="277" r:id="rId14"/>
    <p:sldId id="278" r:id="rId15"/>
    <p:sldId id="299" r:id="rId16"/>
    <p:sldId id="300" r:id="rId17"/>
    <p:sldId id="312" r:id="rId18"/>
    <p:sldId id="295" r:id="rId19"/>
    <p:sldId id="296" r:id="rId20"/>
    <p:sldId id="294" r:id="rId21"/>
    <p:sldId id="290" r:id="rId22"/>
    <p:sldId id="291" r:id="rId23"/>
    <p:sldId id="309" r:id="rId24"/>
    <p:sldId id="301" r:id="rId25"/>
    <p:sldId id="302" r:id="rId26"/>
    <p:sldId id="307" r:id="rId27"/>
    <p:sldId id="303" r:id="rId28"/>
    <p:sldId id="304" r:id="rId29"/>
    <p:sldId id="311" r:id="rId30"/>
    <p:sldId id="306" r:id="rId31"/>
    <p:sldId id="280" r:id="rId32"/>
    <p:sldId id="313" r:id="rId33"/>
  </p:sldIdLst>
  <p:sldSz cx="9144000" cy="6858000" type="letter"/>
  <p:notesSz cx="6985000" cy="9283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pitchFamily="96" charset="0"/>
        <a:ea typeface="ヒラギノ角ゴ Pro W3" pitchFamily="96" charset="-128"/>
        <a:cs typeface="+mn-cs"/>
        <a:sym typeface="Gill Sans" pitchFamily="96" charset="0"/>
      </a:defRPr>
    </a:lvl1pPr>
    <a:lvl2pPr marL="457200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pitchFamily="96" charset="0"/>
        <a:ea typeface="ヒラギノ角ゴ Pro W3" pitchFamily="96" charset="-128"/>
        <a:cs typeface="+mn-cs"/>
        <a:sym typeface="Gill Sans" pitchFamily="96" charset="0"/>
      </a:defRPr>
    </a:lvl2pPr>
    <a:lvl3pPr marL="914400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pitchFamily="96" charset="0"/>
        <a:ea typeface="ヒラギノ角ゴ Pro W3" pitchFamily="96" charset="-128"/>
        <a:cs typeface="+mn-cs"/>
        <a:sym typeface="Gill Sans" pitchFamily="96" charset="0"/>
      </a:defRPr>
    </a:lvl3pPr>
    <a:lvl4pPr marL="1371600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pitchFamily="96" charset="0"/>
        <a:ea typeface="ヒラギノ角ゴ Pro W3" pitchFamily="96" charset="-128"/>
        <a:cs typeface="+mn-cs"/>
        <a:sym typeface="Gill Sans" pitchFamily="96" charset="0"/>
      </a:defRPr>
    </a:lvl4pPr>
    <a:lvl5pPr marL="1828800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pitchFamily="96" charset="0"/>
        <a:ea typeface="ヒラギノ角ゴ Pro W3" pitchFamily="96" charset="-128"/>
        <a:cs typeface="+mn-cs"/>
        <a:sym typeface="Gill Sans" pitchFamily="96" charset="0"/>
      </a:defRPr>
    </a:lvl5pPr>
    <a:lvl6pPr marL="2286000" algn="l" defTabSz="914400" rtl="0" eaLnBrk="1" latinLnBrk="0" hangingPunct="1">
      <a:defRPr sz="3000" kern="1200">
        <a:solidFill>
          <a:srgbClr val="000000"/>
        </a:solidFill>
        <a:latin typeface="Gill Sans" pitchFamily="96" charset="0"/>
        <a:ea typeface="ヒラギノ角ゴ Pro W3" pitchFamily="96" charset="-128"/>
        <a:cs typeface="+mn-cs"/>
        <a:sym typeface="Gill Sans" pitchFamily="96" charset="0"/>
      </a:defRPr>
    </a:lvl6pPr>
    <a:lvl7pPr marL="2743200" algn="l" defTabSz="914400" rtl="0" eaLnBrk="1" latinLnBrk="0" hangingPunct="1">
      <a:defRPr sz="3000" kern="1200">
        <a:solidFill>
          <a:srgbClr val="000000"/>
        </a:solidFill>
        <a:latin typeface="Gill Sans" pitchFamily="96" charset="0"/>
        <a:ea typeface="ヒラギノ角ゴ Pro W3" pitchFamily="96" charset="-128"/>
        <a:cs typeface="+mn-cs"/>
        <a:sym typeface="Gill Sans" pitchFamily="96" charset="0"/>
      </a:defRPr>
    </a:lvl7pPr>
    <a:lvl8pPr marL="3200400" algn="l" defTabSz="914400" rtl="0" eaLnBrk="1" latinLnBrk="0" hangingPunct="1">
      <a:defRPr sz="3000" kern="1200">
        <a:solidFill>
          <a:srgbClr val="000000"/>
        </a:solidFill>
        <a:latin typeface="Gill Sans" pitchFamily="96" charset="0"/>
        <a:ea typeface="ヒラギノ角ゴ Pro W3" pitchFamily="96" charset="-128"/>
        <a:cs typeface="+mn-cs"/>
        <a:sym typeface="Gill Sans" pitchFamily="96" charset="0"/>
      </a:defRPr>
    </a:lvl8pPr>
    <a:lvl9pPr marL="3657600" algn="l" defTabSz="914400" rtl="0" eaLnBrk="1" latinLnBrk="0" hangingPunct="1">
      <a:defRPr sz="3000" kern="1200">
        <a:solidFill>
          <a:srgbClr val="000000"/>
        </a:solidFill>
        <a:latin typeface="Gill Sans" pitchFamily="96" charset="0"/>
        <a:ea typeface="ヒラギノ角ゴ Pro W3" pitchFamily="96" charset="-128"/>
        <a:cs typeface="+mn-cs"/>
        <a:sym typeface="Gill Sans" pitchFamily="9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582"/>
    <a:srgbClr val="FFFF00"/>
    <a:srgbClr val="B2B2B2"/>
    <a:srgbClr val="969696"/>
    <a:srgbClr val="C0C0C0"/>
    <a:srgbClr val="E3EDF7"/>
    <a:srgbClr val="666666"/>
    <a:srgbClr val="083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9014" autoAdjust="0"/>
  </p:normalViewPr>
  <p:slideViewPr>
    <p:cSldViewPr>
      <p:cViewPr>
        <p:scale>
          <a:sx n="100" d="100"/>
          <a:sy n="100" d="100"/>
        </p:scale>
        <p:origin x="-1944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8" y="-84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fesc01\files\users\ECuddy\Richard\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fesc01\files\users\ECuddy\Richard\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Venator\AppData\Local\Microsoft\Windows\Temporary%20Internet%20Files\Content.Outlook\4FE90LKZ\Chap6factcheck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fesc01\files\users\JVenator\NonCog_7714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fesc01\files\users\JVenator\NonCog_7714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fesc01\files\users\JVenator\NonCog_7714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fesc01\files\users\JVenator\NonCog_77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education!$B$29</c:f>
              <c:strCache>
                <c:ptCount val="1"/>
                <c:pt idx="0">
                  <c:v>1961-1964 birth cohorts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</c:spPr>
          <c:marker>
            <c:symbol val="diamond"/>
            <c:size val="5"/>
            <c:spPr>
              <a:ln w="38100">
                <a:solidFill>
                  <a:schemeClr val="accent1"/>
                </a:solidFill>
              </a:ln>
            </c:spPr>
          </c:marker>
          <c:dLbls>
            <c:dLbl>
              <c:idx val="0"/>
              <c:layout>
                <c:manualLayout>
                  <c:x val="0"/>
                  <c:y val="2.7777777777777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666666666666601E-2"/>
                  <c:y val="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222222222222199E-2"/>
                  <c:y val="5.55555555555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6666666666666701E-2"/>
                  <c:y val="5.0925925925925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education!$A$40:$A$43</c:f>
              <c:strCache>
                <c:ptCount val="4"/>
                <c:pt idx="0">
                  <c:v>Lowest Quartile</c:v>
                </c:pt>
                <c:pt idx="1">
                  <c:v>2nd Quartile</c:v>
                </c:pt>
                <c:pt idx="2">
                  <c:v>3rd Quartile</c:v>
                </c:pt>
                <c:pt idx="3">
                  <c:v>Highest Quartile</c:v>
                </c:pt>
              </c:strCache>
            </c:strRef>
          </c:cat>
          <c:val>
            <c:numRef>
              <c:f>education!$B$30:$B$32</c:f>
              <c:numCache>
                <c:formatCode>General</c:formatCode>
                <c:ptCount val="3"/>
                <c:pt idx="0">
                  <c:v>0.05</c:v>
                </c:pt>
                <c:pt idx="1">
                  <c:v>0.14000000000000001</c:v>
                </c:pt>
                <c:pt idx="2">
                  <c:v>0.17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education!$C$29</c:f>
              <c:strCache>
                <c:ptCount val="1"/>
                <c:pt idx="0">
                  <c:v>1979-1982 birth cohorts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ymbol val="square"/>
            <c:size val="5"/>
            <c:spPr>
              <a:ln w="38100">
                <a:solidFill>
                  <a:schemeClr val="accent2"/>
                </a:solidFill>
              </a:ln>
            </c:spPr>
          </c:marker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0.05"/>
                  <c:y val="-8.3333333333333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5"/>
                  <c:y val="-7.4074074074074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3888888888888898E-2"/>
                  <c:y val="-8.3333333333333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9444444444444503E-2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education!$A$40:$A$43</c:f>
              <c:strCache>
                <c:ptCount val="4"/>
                <c:pt idx="0">
                  <c:v>Lowest Quartile</c:v>
                </c:pt>
                <c:pt idx="1">
                  <c:v>2nd Quartile</c:v>
                </c:pt>
                <c:pt idx="2">
                  <c:v>3rd Quartile</c:v>
                </c:pt>
                <c:pt idx="3">
                  <c:v>Highest Quartile</c:v>
                </c:pt>
              </c:strCache>
            </c:strRef>
          </c:cat>
          <c:val>
            <c:numRef>
              <c:f>education!$C$30:$C$32</c:f>
              <c:numCache>
                <c:formatCode>General</c:formatCode>
                <c:ptCount val="3"/>
                <c:pt idx="0">
                  <c:v>0.09</c:v>
                </c:pt>
                <c:pt idx="1">
                  <c:v>0.21</c:v>
                </c:pt>
                <c:pt idx="2">
                  <c:v>0.32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education!$B$39</c:f>
              <c:strCache>
                <c:ptCount val="1"/>
                <c:pt idx="0">
                  <c:v>1961-1964 OLS projection</c:v>
                </c:pt>
              </c:strCache>
            </c:strRef>
          </c:tx>
          <c:spPr>
            <a:ln w="38100">
              <a:solidFill>
                <a:schemeClr val="accent1"/>
              </a:solidFill>
              <a:prstDash val="dash"/>
            </a:ln>
          </c:spPr>
          <c:marker>
            <c:symbol val="diamond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  <a:prstDash val="solid"/>
              </a:ln>
            </c:spPr>
          </c:marker>
          <c:dLbls>
            <c:dLbl>
              <c:idx val="2"/>
              <c:delete val="1"/>
            </c:dLbl>
            <c:dLbl>
              <c:idx val="3"/>
              <c:layout>
                <c:manualLayout>
                  <c:x val="-6.7340067340067302E-3"/>
                  <c:y val="3.6281697383504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education!$A$40:$A$43</c:f>
              <c:strCache>
                <c:ptCount val="4"/>
                <c:pt idx="0">
                  <c:v>Lowest Quartile</c:v>
                </c:pt>
                <c:pt idx="1">
                  <c:v>2nd Quartile</c:v>
                </c:pt>
                <c:pt idx="2">
                  <c:v>3rd Quartile</c:v>
                </c:pt>
                <c:pt idx="3">
                  <c:v>Highest Quartile</c:v>
                </c:pt>
              </c:strCache>
            </c:strRef>
          </c:cat>
          <c:val>
            <c:numRef>
              <c:f>education!$B$40:$B$43</c:f>
              <c:numCache>
                <c:formatCode>General</c:formatCode>
                <c:ptCount val="4"/>
                <c:pt idx="2">
                  <c:v>0.17</c:v>
                </c:pt>
                <c:pt idx="3">
                  <c:v>0.24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education!$C$39</c:f>
              <c:strCache>
                <c:ptCount val="1"/>
                <c:pt idx="0">
                  <c:v>1979-1982 OLS projection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dash"/>
            </a:ln>
          </c:spPr>
          <c:marker>
            <c:symbol val="x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  <a:prstDash val="solid"/>
              </a:ln>
            </c:spPr>
          </c:marker>
          <c:dPt>
            <c:idx val="3"/>
            <c:bubble3D val="0"/>
          </c:dPt>
          <c:dLbls>
            <c:dLbl>
              <c:idx val="2"/>
              <c:delete val="1"/>
            </c:dLbl>
            <c:dLbl>
              <c:idx val="3"/>
              <c:layout>
                <c:manualLayout>
                  <c:x val="-6.7340067340067297E-2"/>
                  <c:y val="-3.3258222601545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education!$A$40:$A$43</c:f>
              <c:strCache>
                <c:ptCount val="4"/>
                <c:pt idx="0">
                  <c:v>Lowest Quartile</c:v>
                </c:pt>
                <c:pt idx="1">
                  <c:v>2nd Quartile</c:v>
                </c:pt>
                <c:pt idx="2">
                  <c:v>3rd Quartile</c:v>
                </c:pt>
                <c:pt idx="3">
                  <c:v>Highest Quartile</c:v>
                </c:pt>
              </c:strCache>
            </c:strRef>
          </c:cat>
          <c:val>
            <c:numRef>
              <c:f>education!$C$40:$C$43</c:f>
              <c:numCache>
                <c:formatCode>General</c:formatCode>
                <c:ptCount val="4"/>
                <c:pt idx="2">
                  <c:v>0.32</c:v>
                </c:pt>
                <c:pt idx="3">
                  <c:v>0.43669999999999998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856960"/>
        <c:axId val="219240064"/>
      </c:lineChart>
      <c:catAx>
        <c:axId val="218856960"/>
        <c:scaling>
          <c:orientation val="minMax"/>
        </c:scaling>
        <c:delete val="0"/>
        <c:axPos val="b"/>
        <c:majorTickMark val="none"/>
        <c:minorTickMark val="out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219240064"/>
        <c:crosses val="autoZero"/>
        <c:auto val="1"/>
        <c:lblAlgn val="ctr"/>
        <c:lblOffset val="100"/>
        <c:noMultiLvlLbl val="0"/>
      </c:catAx>
      <c:valAx>
        <c:axId val="219240064"/>
        <c:scaling>
          <c:orientation val="minMax"/>
          <c:max val="0.6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.00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218856960"/>
        <c:crosses val="autoZero"/>
        <c:crossBetween val="between"/>
      </c:valAx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7.1528407433919305E-2"/>
          <c:y val="5.8654934632237102E-2"/>
          <c:w val="0.31222938677297701"/>
          <c:h val="0.25530579627267302"/>
        </c:manualLayout>
      </c:layout>
      <c:overlay val="1"/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Garamond" panose="02020404030301010803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education!$B$45</c:f>
              <c:strCache>
                <c:ptCount val="1"/>
                <c:pt idx="0">
                  <c:v>1961-1964 birth cohorts</c:v>
                </c:pt>
              </c:strCache>
            </c:strRef>
          </c:tx>
          <c:spPr>
            <a:ln w="38100"/>
          </c:spPr>
          <c:marker>
            <c:symbol val="diamond"/>
            <c:size val="5"/>
            <c:spPr>
              <a:ln w="38100"/>
            </c:spPr>
          </c:marker>
          <c:dLbls>
            <c:dLbl>
              <c:idx val="0"/>
              <c:layout>
                <c:manualLayout>
                  <c:x val="0"/>
                  <c:y val="2.7777777777777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666666666666601E-2"/>
                  <c:y val="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222222222222199E-2"/>
                  <c:y val="5.55555555555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4783530846524201E-3"/>
                  <c:y val="-4.730428654922730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education!$A$46:$A$49</c:f>
              <c:strCache>
                <c:ptCount val="4"/>
                <c:pt idx="0">
                  <c:v>Lowest Quartile</c:v>
                </c:pt>
                <c:pt idx="1">
                  <c:v>2nd Quartile</c:v>
                </c:pt>
                <c:pt idx="2">
                  <c:v>3rd Quartile</c:v>
                </c:pt>
                <c:pt idx="3">
                  <c:v>Highest Quartile</c:v>
                </c:pt>
              </c:strCache>
            </c:strRef>
          </c:cat>
          <c:val>
            <c:numRef>
              <c:f>education!$B$46:$B$49</c:f>
              <c:numCache>
                <c:formatCode>General</c:formatCode>
                <c:ptCount val="4"/>
                <c:pt idx="0">
                  <c:v>0.05</c:v>
                </c:pt>
                <c:pt idx="1">
                  <c:v>0.14000000000000001</c:v>
                </c:pt>
                <c:pt idx="2">
                  <c:v>0.17</c:v>
                </c:pt>
                <c:pt idx="3">
                  <c:v>0.36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education!$C$45</c:f>
              <c:strCache>
                <c:ptCount val="1"/>
                <c:pt idx="0">
                  <c:v>1979-1982 birth cohorts</c:v>
                </c:pt>
              </c:strCache>
            </c:strRef>
          </c:tx>
          <c:spPr>
            <a:ln w="38100"/>
          </c:spPr>
          <c:marker>
            <c:symbol val="square"/>
            <c:size val="5"/>
            <c:spPr>
              <a:ln w="38100"/>
            </c:spPr>
          </c:marker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0.05"/>
                  <c:y val="-8.3333333333333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5"/>
                  <c:y val="-7.4074074074074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3888888888888898E-2"/>
                  <c:y val="-8.3333333333333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44616771388437E-3"/>
                  <c:y val="-1.19984335067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education!$A$46:$A$49</c:f>
              <c:strCache>
                <c:ptCount val="4"/>
                <c:pt idx="0">
                  <c:v>Lowest Quartile</c:v>
                </c:pt>
                <c:pt idx="1">
                  <c:v>2nd Quartile</c:v>
                </c:pt>
                <c:pt idx="2">
                  <c:v>3rd Quartile</c:v>
                </c:pt>
                <c:pt idx="3">
                  <c:v>Highest Quartile</c:v>
                </c:pt>
              </c:strCache>
            </c:strRef>
          </c:cat>
          <c:val>
            <c:numRef>
              <c:f>education!$C$46:$C$49</c:f>
              <c:numCache>
                <c:formatCode>General</c:formatCode>
                <c:ptCount val="4"/>
                <c:pt idx="0">
                  <c:v>0.09</c:v>
                </c:pt>
                <c:pt idx="1">
                  <c:v>0.21</c:v>
                </c:pt>
                <c:pt idx="2">
                  <c:v>0.32</c:v>
                </c:pt>
                <c:pt idx="3">
                  <c:v>0.54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education!$B$39</c:f>
              <c:strCache>
                <c:ptCount val="1"/>
                <c:pt idx="0">
                  <c:v>1961-1964 OLS projection</c:v>
                </c:pt>
              </c:strCache>
            </c:strRef>
          </c:tx>
          <c:spPr>
            <a:ln w="38100">
              <a:solidFill>
                <a:schemeClr val="accent1"/>
              </a:solidFill>
              <a:prstDash val="dash"/>
            </a:ln>
          </c:spPr>
          <c:marker>
            <c:symbol val="diamond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  <a:prstDash val="solid"/>
              </a:ln>
            </c:spPr>
          </c:marker>
          <c:dLbls>
            <c:dLbl>
              <c:idx val="2"/>
              <c:delete val="1"/>
            </c:dLbl>
            <c:dLbl>
              <c:idx val="3"/>
              <c:layout>
                <c:manualLayout>
                  <c:x val="3.32630769638644E-3"/>
                  <c:y val="3.02347478195866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education!$A$46:$A$49</c:f>
              <c:strCache>
                <c:ptCount val="4"/>
                <c:pt idx="0">
                  <c:v>Lowest Quartile</c:v>
                </c:pt>
                <c:pt idx="1">
                  <c:v>2nd Quartile</c:v>
                </c:pt>
                <c:pt idx="2">
                  <c:v>3rd Quartile</c:v>
                </c:pt>
                <c:pt idx="3">
                  <c:v>Highest Quartile</c:v>
                </c:pt>
              </c:strCache>
            </c:strRef>
          </c:cat>
          <c:val>
            <c:numRef>
              <c:f>education!$B$40:$B$43</c:f>
              <c:numCache>
                <c:formatCode>General</c:formatCode>
                <c:ptCount val="4"/>
                <c:pt idx="2">
                  <c:v>0.17</c:v>
                </c:pt>
                <c:pt idx="3">
                  <c:v>0.24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education!$C$39</c:f>
              <c:strCache>
                <c:ptCount val="1"/>
                <c:pt idx="0">
                  <c:v>1979-1982 OLS projection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dash"/>
            </a:ln>
          </c:spPr>
          <c:marker>
            <c:symbol val="x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  <a:prstDash val="solid"/>
              </a:ln>
            </c:spPr>
          </c:marker>
          <c:dLbls>
            <c:dLbl>
              <c:idx val="2"/>
              <c:delete val="1"/>
            </c:dLbl>
            <c:dLbl>
              <c:idx val="3"/>
              <c:layout>
                <c:manualLayout>
                  <c:x val="4.8631989183170301E-3"/>
                  <c:y val="-2.38068880469186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education!$A$46:$A$49</c:f>
              <c:strCache>
                <c:ptCount val="4"/>
                <c:pt idx="0">
                  <c:v>Lowest Quartile</c:v>
                </c:pt>
                <c:pt idx="1">
                  <c:v>2nd Quartile</c:v>
                </c:pt>
                <c:pt idx="2">
                  <c:v>3rd Quartile</c:v>
                </c:pt>
                <c:pt idx="3">
                  <c:v>Highest Quartile</c:v>
                </c:pt>
              </c:strCache>
            </c:strRef>
          </c:cat>
          <c:val>
            <c:numRef>
              <c:f>education!$C$40:$C$43</c:f>
              <c:numCache>
                <c:formatCode>General</c:formatCode>
                <c:ptCount val="4"/>
                <c:pt idx="2">
                  <c:v>0.32</c:v>
                </c:pt>
                <c:pt idx="3">
                  <c:v>0.43669999999999998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768320"/>
        <c:axId val="219259456"/>
      </c:lineChart>
      <c:catAx>
        <c:axId val="235768320"/>
        <c:scaling>
          <c:orientation val="minMax"/>
        </c:scaling>
        <c:delete val="0"/>
        <c:axPos val="b"/>
        <c:majorTickMark val="none"/>
        <c:minorTickMark val="out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219259456"/>
        <c:crosses val="autoZero"/>
        <c:auto val="1"/>
        <c:lblAlgn val="ctr"/>
        <c:lblOffset val="100"/>
        <c:noMultiLvlLbl val="0"/>
      </c:catAx>
      <c:valAx>
        <c:axId val="219259456"/>
        <c:scaling>
          <c:orientation val="minMax"/>
          <c:max val="0.6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.00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235768320"/>
        <c:crosses val="autoZero"/>
        <c:crossBetween val="between"/>
      </c:valAx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7.1528416915668094E-2"/>
          <c:y val="5.8654934632237102E-2"/>
          <c:w val="0.31222938677297701"/>
          <c:h val="0.25530579627267302"/>
        </c:manualLayout>
      </c:layout>
      <c:overlay val="1"/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Garamond" panose="02020404030301010803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>
              <a:defRPr sz="1200" b="0" i="0" u="none" strike="noStrike">
                <a:solidFill>
                  <a:srgbClr val="000000"/>
                </a:solidFill>
                <a:effectLst/>
                <a:latin typeface="Verdana"/>
              </a:defRPr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Verdana"/>
              </a:rPr>
              <a:t>Top Third Coding Speed Scorers by Income Quintile</a:t>
            </a:r>
          </a:p>
        </c:rich>
      </c:tx>
      <c:layout>
        <c:manualLayout>
          <c:xMode val="edge"/>
          <c:yMode val="edge"/>
          <c:x val="0.158614"/>
          <c:y val="5.0000000000000001E-3"/>
          <c:w val="0.68277200000000005"/>
          <c:h val="0.11287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5015000000000001"/>
          <c:y val="0.11287"/>
          <c:w val="0.83717399999999997"/>
          <c:h val="0.726268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###" sourceLinked="0"/>
            <c:txPr>
              <a:bodyPr/>
              <a:lstStyle/>
              <a:p>
                <a:pPr lvl="0">
                  <a:defRPr sz="1000" b="0" i="0" u="none" strike="noStrike">
                    <a:solidFill>
                      <a:srgbClr val="000000"/>
                    </a:solidFill>
                    <a:effectLst/>
                    <a:latin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bottom income quintile</c:v>
                </c:pt>
                <c:pt idx="1">
                  <c:v>2nd income quintile </c:v>
                </c:pt>
                <c:pt idx="2">
                  <c:v>middle income quintile</c:v>
                </c:pt>
                <c:pt idx="3">
                  <c:v>4th income quintile</c:v>
                </c:pt>
                <c:pt idx="4">
                  <c:v>top income quintile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0.21809999999999999</c:v>
                </c:pt>
                <c:pt idx="1">
                  <c:v>0.32740000000000002</c:v>
                </c:pt>
                <c:pt idx="2">
                  <c:v>0.40789999999999998</c:v>
                </c:pt>
                <c:pt idx="3">
                  <c:v>0.45679999999999998</c:v>
                </c:pt>
                <c:pt idx="4">
                  <c:v>0.55269999999999997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675200"/>
        <c:axId val="95598784"/>
      </c:barChart>
      <c:catAx>
        <c:axId val="50675200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 lvl="0">
                  <a:defRPr sz="1000" b="0" i="0" u="none" strike="noStrike">
                    <a:solidFill>
                      <a:srgbClr val="000000"/>
                    </a:solidFill>
                    <a:effectLst/>
                    <a:latin typeface="Verdana Bold"/>
                  </a:defRPr>
                </a:pPr>
                <a:r>
                  <a:rPr lang="en-US" sz="1000" b="0" i="0" u="none" strike="noStrike">
                    <a:solidFill>
                      <a:srgbClr val="000000"/>
                    </a:solidFill>
                    <a:effectLst/>
                    <a:latin typeface="Verdana Bold"/>
                  </a:rPr>
                  <a:t>Family Income Quintile in Adolescence</a:t>
                </a:r>
              </a:p>
            </c:rich>
          </c:tx>
          <c:layout/>
          <c:overlay val="1"/>
        </c:title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800" b="0" i="0" u="none" strike="noStrike">
                <a:solidFill>
                  <a:srgbClr val="000000"/>
                </a:solidFill>
                <a:effectLst/>
                <a:latin typeface="Verdana"/>
              </a:defRPr>
            </a:pPr>
            <a:endParaRPr lang="en-US"/>
          </a:p>
        </c:txPr>
        <c:crossAx val="95598784"/>
        <c:crosses val="autoZero"/>
        <c:auto val="1"/>
        <c:lblAlgn val="ctr"/>
        <c:lblOffset val="100"/>
        <c:noMultiLvlLbl val="1"/>
      </c:catAx>
      <c:valAx>
        <c:axId val="95598784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000" b="0" i="0" u="none" strike="noStrike">
                    <a:solidFill>
                      <a:srgbClr val="000000"/>
                    </a:solidFill>
                    <a:effectLst/>
                    <a:latin typeface="Verdana"/>
                  </a:defRPr>
                </a:pPr>
                <a:r>
                  <a:rPr lang="en-US" sz="1000" b="0" i="0" u="none" strike="noStrike">
                    <a:solidFill>
                      <a:srgbClr val="000000"/>
                    </a:solidFill>
                    <a:effectLst/>
                    <a:latin typeface="Verdana"/>
                  </a:rPr>
                  <a:t>Percent with Top Third Coding Speed Score</a:t>
                </a:r>
              </a:p>
            </c:rich>
          </c:tx>
          <c:layout/>
          <c:overlay val="1"/>
        </c:title>
        <c:numFmt formatCode="0%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000" b="0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en-US"/>
          </a:p>
        </c:txPr>
        <c:crossAx val="50675200"/>
        <c:crosses val="autoZero"/>
        <c:crossBetween val="between"/>
        <c:majorUnit val="0.15"/>
        <c:minorUnit val="7.4999999999999997E-2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Average </a:t>
            </a:r>
            <a:r>
              <a:rPr lang="en-US" dirty="0" smtClean="0"/>
              <a:t>Scores by </a:t>
            </a:r>
            <a:r>
              <a:rPr lang="en-US" dirty="0"/>
              <a:t>Family Income</a:t>
            </a:r>
          </a:p>
        </c:rich>
      </c:tx>
      <c:layout>
        <c:manualLayout>
          <c:xMode val="edge"/>
          <c:yMode val="edge"/>
          <c:x val="6.2697691634699501E-2"/>
          <c:y val="2.9211295034079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Sheet2!$A$17</c:f>
              <c:strCache>
                <c:ptCount val="1"/>
                <c:pt idx="0">
                  <c:v>$7,500-$12,500</c:v>
                </c:pt>
              </c:strCache>
            </c:strRef>
          </c:tx>
          <c:spPr>
            <a:solidFill>
              <a:srgbClr val="083868"/>
            </a:solidFill>
          </c:spPr>
          <c:invertIfNegative val="0"/>
          <c:cat>
            <c:strRef>
              <c:f>(Sheet2!$B$16,Sheet2!$D$16)</c:f>
              <c:strCache>
                <c:ptCount val="2"/>
                <c:pt idx="0">
                  <c:v>Persistence</c:v>
                </c:pt>
                <c:pt idx="1">
                  <c:v>Self Control</c:v>
                </c:pt>
              </c:strCache>
            </c:strRef>
          </c:cat>
          <c:val>
            <c:numRef>
              <c:f>(Sheet2!$B$17,Sheet2!$D$17)</c:f>
              <c:numCache>
                <c:formatCode>0.00</c:formatCode>
                <c:ptCount val="2"/>
                <c:pt idx="0">
                  <c:v>2.835979</c:v>
                </c:pt>
                <c:pt idx="1">
                  <c:v>3.1470319999999998</c:v>
                </c:pt>
              </c:numCache>
            </c:numRef>
          </c:val>
        </c:ser>
        <c:ser>
          <c:idx val="1"/>
          <c:order val="1"/>
          <c:tx>
            <c:strRef>
              <c:f>Sheet2!$A$18</c:f>
              <c:strCache>
                <c:ptCount val="1"/>
                <c:pt idx="0">
                  <c:v>$12,500-$17,250</c:v>
                </c:pt>
              </c:strCache>
            </c:strRef>
          </c:tx>
          <c:spPr>
            <a:solidFill>
              <a:srgbClr val="083868">
                <a:alpha val="71000"/>
              </a:srgbClr>
            </a:solidFill>
          </c:spPr>
          <c:invertIfNegative val="0"/>
          <c:cat>
            <c:strRef>
              <c:f>(Sheet2!$B$16,Sheet2!$D$16)</c:f>
              <c:strCache>
                <c:ptCount val="2"/>
                <c:pt idx="0">
                  <c:v>Persistence</c:v>
                </c:pt>
                <c:pt idx="1">
                  <c:v>Self Control</c:v>
                </c:pt>
              </c:strCache>
            </c:strRef>
          </c:cat>
          <c:val>
            <c:numRef>
              <c:f>(Sheet2!$B$18,Sheet2!$D$18)</c:f>
              <c:numCache>
                <c:formatCode>0.00</c:formatCode>
                <c:ptCount val="2"/>
                <c:pt idx="0">
                  <c:v>2.8127659999999959</c:v>
                </c:pt>
                <c:pt idx="1">
                  <c:v>3.044454</c:v>
                </c:pt>
              </c:numCache>
            </c:numRef>
          </c:val>
        </c:ser>
        <c:ser>
          <c:idx val="2"/>
          <c:order val="2"/>
          <c:tx>
            <c:strRef>
              <c:f>Sheet2!$A$19</c:f>
              <c:strCache>
                <c:ptCount val="1"/>
                <c:pt idx="0">
                  <c:v>$17,250-$22,500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</c:spPr>
          <c:invertIfNegative val="0"/>
          <c:cat>
            <c:strRef>
              <c:f>(Sheet2!$B$16,Sheet2!$D$16)</c:f>
              <c:strCache>
                <c:ptCount val="2"/>
                <c:pt idx="0">
                  <c:v>Persistence</c:v>
                </c:pt>
                <c:pt idx="1">
                  <c:v>Self Control</c:v>
                </c:pt>
              </c:strCache>
            </c:strRef>
          </c:cat>
          <c:val>
            <c:numRef>
              <c:f>(Sheet2!$B$19,Sheet2!$D$19)</c:f>
              <c:numCache>
                <c:formatCode>0.00</c:formatCode>
                <c:ptCount val="2"/>
                <c:pt idx="0">
                  <c:v>2.8364310000000001</c:v>
                </c:pt>
                <c:pt idx="1">
                  <c:v>3.070281</c:v>
                </c:pt>
              </c:numCache>
            </c:numRef>
          </c:val>
        </c:ser>
        <c:ser>
          <c:idx val="3"/>
          <c:order val="3"/>
          <c:tx>
            <c:strRef>
              <c:f>Sheet2!$A$20</c:f>
              <c:strCache>
                <c:ptCount val="1"/>
                <c:pt idx="0">
                  <c:v>$22,500-$27,500</c:v>
                </c:pt>
              </c:strCache>
            </c:strRef>
          </c:tx>
          <c:spPr>
            <a:solidFill>
              <a:schemeClr val="accent1">
                <a:lumMod val="25000"/>
                <a:alpha val="74000"/>
              </a:schemeClr>
            </a:solidFill>
          </c:spPr>
          <c:invertIfNegative val="0"/>
          <c:cat>
            <c:strRef>
              <c:f>(Sheet2!$B$16,Sheet2!$D$16)</c:f>
              <c:strCache>
                <c:ptCount val="2"/>
                <c:pt idx="0">
                  <c:v>Persistence</c:v>
                </c:pt>
                <c:pt idx="1">
                  <c:v>Self Control</c:v>
                </c:pt>
              </c:strCache>
            </c:strRef>
          </c:cat>
          <c:val>
            <c:numRef>
              <c:f>(Sheet2!$B$20,Sheet2!$D$20)</c:f>
              <c:numCache>
                <c:formatCode>0.00</c:formatCode>
                <c:ptCount val="2"/>
                <c:pt idx="0">
                  <c:v>2.858973999999999</c:v>
                </c:pt>
                <c:pt idx="1">
                  <c:v>3.1240260000000002</c:v>
                </c:pt>
              </c:numCache>
            </c:numRef>
          </c:val>
        </c:ser>
        <c:ser>
          <c:idx val="4"/>
          <c:order val="4"/>
          <c:tx>
            <c:strRef>
              <c:f>Sheet2!$A$21</c:f>
              <c:strCache>
                <c:ptCount val="1"/>
                <c:pt idx="0">
                  <c:v>$27,500-$32,500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(Sheet2!$B$16,Sheet2!$D$16)</c:f>
              <c:strCache>
                <c:ptCount val="2"/>
                <c:pt idx="0">
                  <c:v>Persistence</c:v>
                </c:pt>
                <c:pt idx="1">
                  <c:v>Self Control</c:v>
                </c:pt>
              </c:strCache>
            </c:strRef>
          </c:cat>
          <c:val>
            <c:numRef>
              <c:f>(Sheet2!$B$21,Sheet2!$D$21)</c:f>
              <c:numCache>
                <c:formatCode>0.00</c:formatCode>
                <c:ptCount val="2"/>
                <c:pt idx="0">
                  <c:v>2.9352819999999991</c:v>
                </c:pt>
                <c:pt idx="1">
                  <c:v>3.1518619999999991</c:v>
                </c:pt>
              </c:numCache>
            </c:numRef>
          </c:val>
        </c:ser>
        <c:ser>
          <c:idx val="5"/>
          <c:order val="5"/>
          <c:tx>
            <c:strRef>
              <c:f>Sheet2!$A$22</c:f>
              <c:strCache>
                <c:ptCount val="1"/>
                <c:pt idx="0">
                  <c:v>$32,500-$37,500</c:v>
                </c:pt>
              </c:strCache>
            </c:strRef>
          </c:tx>
          <c:spPr>
            <a:solidFill>
              <a:schemeClr val="accent6">
                <a:lumMod val="75000"/>
                <a:alpha val="77000"/>
              </a:schemeClr>
            </a:solidFill>
          </c:spPr>
          <c:invertIfNegative val="0"/>
          <c:cat>
            <c:strRef>
              <c:f>(Sheet2!$B$16,Sheet2!$D$16)</c:f>
              <c:strCache>
                <c:ptCount val="2"/>
                <c:pt idx="0">
                  <c:v>Persistence</c:v>
                </c:pt>
                <c:pt idx="1">
                  <c:v>Self Control</c:v>
                </c:pt>
              </c:strCache>
            </c:strRef>
          </c:cat>
          <c:val>
            <c:numRef>
              <c:f>(Sheet2!$B$22,Sheet2!$D$22)</c:f>
              <c:numCache>
                <c:formatCode>0.00</c:formatCode>
                <c:ptCount val="2"/>
                <c:pt idx="0">
                  <c:v>2.998532</c:v>
                </c:pt>
                <c:pt idx="1">
                  <c:v>3.1835100000000001</c:v>
                </c:pt>
              </c:numCache>
            </c:numRef>
          </c:val>
        </c:ser>
        <c:ser>
          <c:idx val="6"/>
          <c:order val="6"/>
          <c:tx>
            <c:strRef>
              <c:f>Sheet2!$A$23</c:f>
              <c:strCache>
                <c:ptCount val="1"/>
                <c:pt idx="0">
                  <c:v>$37,500-$45,000</c:v>
                </c:pt>
              </c:strCache>
            </c:strRef>
          </c:tx>
          <c:spPr>
            <a:solidFill>
              <a:schemeClr val="accent4">
                <a:lumMod val="75000"/>
                <a:lumOff val="25000"/>
              </a:schemeClr>
            </a:solidFill>
          </c:spPr>
          <c:invertIfNegative val="0"/>
          <c:cat>
            <c:strRef>
              <c:f>(Sheet2!$B$16,Sheet2!$D$16)</c:f>
              <c:strCache>
                <c:ptCount val="2"/>
                <c:pt idx="0">
                  <c:v>Persistence</c:v>
                </c:pt>
                <c:pt idx="1">
                  <c:v>Self Control</c:v>
                </c:pt>
              </c:strCache>
            </c:strRef>
          </c:cat>
          <c:val>
            <c:numRef>
              <c:f>(Sheet2!$B$23,Sheet2!$D$23)</c:f>
              <c:numCache>
                <c:formatCode>0.00</c:formatCode>
                <c:ptCount val="2"/>
                <c:pt idx="0">
                  <c:v>3.0671710000000001</c:v>
                </c:pt>
                <c:pt idx="1">
                  <c:v>3.2324670000000002</c:v>
                </c:pt>
              </c:numCache>
            </c:numRef>
          </c:val>
        </c:ser>
        <c:ser>
          <c:idx val="7"/>
          <c:order val="7"/>
          <c:tx>
            <c:strRef>
              <c:f>Sheet2!$A$24</c:f>
              <c:strCache>
                <c:ptCount val="1"/>
                <c:pt idx="0">
                  <c:v>$45,000-$67,500</c:v>
                </c:pt>
              </c:strCache>
            </c:strRef>
          </c:tx>
          <c:spPr>
            <a:solidFill>
              <a:schemeClr val="accent1">
                <a:lumMod val="50000"/>
                <a:alpha val="65000"/>
              </a:schemeClr>
            </a:solidFill>
          </c:spPr>
          <c:invertIfNegative val="0"/>
          <c:cat>
            <c:strRef>
              <c:f>(Sheet2!$B$16,Sheet2!$D$16)</c:f>
              <c:strCache>
                <c:ptCount val="2"/>
                <c:pt idx="0">
                  <c:v>Persistence</c:v>
                </c:pt>
                <c:pt idx="1">
                  <c:v>Self Control</c:v>
                </c:pt>
              </c:strCache>
            </c:strRef>
          </c:cat>
          <c:val>
            <c:numRef>
              <c:f>(Sheet2!$B$24,Sheet2!$D$24)</c:f>
              <c:numCache>
                <c:formatCode>0.00</c:formatCode>
                <c:ptCount val="2"/>
                <c:pt idx="0">
                  <c:v>3.1649050000000001</c:v>
                </c:pt>
                <c:pt idx="1">
                  <c:v>3.2706200000000001</c:v>
                </c:pt>
              </c:numCache>
            </c:numRef>
          </c:val>
        </c:ser>
        <c:ser>
          <c:idx val="8"/>
          <c:order val="8"/>
          <c:tx>
            <c:strRef>
              <c:f>Sheet2!$A$25</c:f>
              <c:strCache>
                <c:ptCount val="1"/>
                <c:pt idx="0">
                  <c:v>$67,500-$87,500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(Sheet2!$B$16,Sheet2!$D$16)</c:f>
              <c:strCache>
                <c:ptCount val="2"/>
                <c:pt idx="0">
                  <c:v>Persistence</c:v>
                </c:pt>
                <c:pt idx="1">
                  <c:v>Self Control</c:v>
                </c:pt>
              </c:strCache>
            </c:strRef>
          </c:cat>
          <c:val>
            <c:numRef>
              <c:f>(Sheet2!$B$25,Sheet2!$D$25)</c:f>
              <c:numCache>
                <c:formatCode>0.00</c:formatCode>
                <c:ptCount val="2"/>
                <c:pt idx="0">
                  <c:v>3.25549</c:v>
                </c:pt>
                <c:pt idx="1">
                  <c:v>3.3259660000000002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08480"/>
        <c:axId val="53019200"/>
      </c:barChart>
      <c:catAx>
        <c:axId val="50708480"/>
        <c:scaling>
          <c:orientation val="minMax"/>
        </c:scaling>
        <c:delete val="0"/>
        <c:axPos val="b"/>
        <c:majorTickMark val="out"/>
        <c:minorTickMark val="none"/>
        <c:tickLblPos val="nextTo"/>
        <c:crossAx val="53019200"/>
        <c:crosses val="autoZero"/>
        <c:auto val="1"/>
        <c:lblAlgn val="ctr"/>
        <c:lblOffset val="100"/>
        <c:noMultiLvlLbl val="0"/>
      </c:catAx>
      <c:valAx>
        <c:axId val="530192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00" sourceLinked="1"/>
        <c:majorTickMark val="out"/>
        <c:minorTickMark val="none"/>
        <c:tickLblPos val="nextTo"/>
        <c:crossAx val="507084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j-l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 sz="1400"/>
              <a:t>Disparities on the Positive Behavior Index Scores</a:t>
            </a:r>
            <a:r>
              <a:rPr lang="en-US" sz="1400" baseline="0"/>
              <a:t> between Higher- and Lower-Income Infants at 9 and 24 Months</a:t>
            </a:r>
            <a:endParaRPr lang="en-US" sz="1400"/>
          </a:p>
        </c:rich>
      </c:tx>
      <c:layout>
        <c:manualLayout>
          <c:xMode val="edge"/>
          <c:yMode val="edge"/>
          <c:x val="0.143756999125109"/>
          <c:y val="2.77777777777778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6637805707431"/>
          <c:y val="0.242625261540453"/>
          <c:w val="0.74396827431425805"/>
          <c:h val="0.68776194836110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Standard Deviation from the mean score for all above 200% of poverty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Sheet2!$B$1:$C$1</c:f>
              <c:strCache>
                <c:ptCount val="2"/>
                <c:pt idx="0">
                  <c:v>9 months</c:v>
                </c:pt>
                <c:pt idx="1">
                  <c:v>24 months</c:v>
                </c:pt>
              </c:strCache>
            </c:strRef>
          </c:cat>
          <c:val>
            <c:numRef>
              <c:f>Sheet2!$B$2:$C$2</c:f>
              <c:numCache>
                <c:formatCode>General</c:formatCode>
                <c:ptCount val="2"/>
                <c:pt idx="0">
                  <c:v>-0.16</c:v>
                </c:pt>
                <c:pt idx="1">
                  <c:v>-0.3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151424"/>
        <c:axId val="219262912"/>
      </c:barChart>
      <c:catAx>
        <c:axId val="42151424"/>
        <c:scaling>
          <c:orientation val="minMax"/>
        </c:scaling>
        <c:delete val="0"/>
        <c:axPos val="b"/>
        <c:majorTickMark val="out"/>
        <c:minorTickMark val="none"/>
        <c:tickLblPos val="high"/>
        <c:txPr>
          <a:bodyPr/>
          <a:lstStyle/>
          <a:p>
            <a:pPr>
              <a:defRPr sz="1400">
                <a:latin typeface="+mj-lt"/>
              </a:defRPr>
            </a:pPr>
            <a:endParaRPr lang="en-US"/>
          </a:p>
        </c:txPr>
        <c:crossAx val="219262912"/>
        <c:crosses val="autoZero"/>
        <c:auto val="1"/>
        <c:lblAlgn val="ctr"/>
        <c:lblOffset val="100"/>
        <c:noMultiLvlLbl val="0"/>
      </c:catAx>
      <c:valAx>
        <c:axId val="219262912"/>
        <c:scaling>
          <c:orientation val="minMax"/>
          <c:min val="-0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+mj-lt"/>
                  </a:defRPr>
                </a:pPr>
                <a:r>
                  <a:rPr lang="en-US" dirty="0">
                    <a:latin typeface="+mj-lt"/>
                  </a:rPr>
                  <a:t>Standard Deviation from the </a:t>
                </a:r>
                <a:r>
                  <a:rPr lang="en-US" dirty="0" smtClean="0">
                    <a:latin typeface="+mj-lt"/>
                  </a:rPr>
                  <a:t>mean</a:t>
                </a:r>
              </a:p>
              <a:p>
                <a:pPr>
                  <a:defRPr>
                    <a:latin typeface="+mj-lt"/>
                  </a:defRPr>
                </a:pPr>
                <a:r>
                  <a:rPr lang="en-US" dirty="0" smtClean="0">
                    <a:latin typeface="+mj-lt"/>
                  </a:rPr>
                  <a:t> </a:t>
                </a:r>
                <a:r>
                  <a:rPr lang="en-US" dirty="0">
                    <a:latin typeface="+mj-lt"/>
                  </a:rPr>
                  <a:t>score for all above 200% of poverty</a:t>
                </a:r>
              </a:p>
            </c:rich>
          </c:tx>
          <c:layout>
            <c:manualLayout>
              <c:xMode val="edge"/>
              <c:yMode val="edge"/>
              <c:x val="4.85691748724053E-2"/>
              <c:y val="0.323049650043744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21514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79143953159698"/>
          <c:y val="0.12500471421654799"/>
          <c:w val="0.4926444579043"/>
          <c:h val="0.839396580281833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'Outcomes, EC hyperactive scale'!$B$90</c:f>
              <c:strCache>
                <c:ptCount val="1"/>
                <c:pt idx="0">
                  <c:v>Children with high levels  of hyperactivity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'Outcomes, EC hyperactive scale'!$A$91:$A$94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'Outcomes, EC hyperactive scale'!$B$91:$B$94</c:f>
              <c:numCache>
                <c:formatCode>0%</c:formatCode>
                <c:ptCount val="4"/>
                <c:pt idx="0">
                  <c:v>0.1739</c:v>
                </c:pt>
                <c:pt idx="1">
                  <c:v>0.80289999999999995</c:v>
                </c:pt>
                <c:pt idx="2">
                  <c:v>0.77849999999999997</c:v>
                </c:pt>
                <c:pt idx="3">
                  <c:v>0.48170000000000002</c:v>
                </c:pt>
              </c:numCache>
            </c:numRef>
          </c:val>
        </c:ser>
        <c:ser>
          <c:idx val="1"/>
          <c:order val="1"/>
          <c:tx>
            <c:strRef>
              <c:f>'Outcomes, EC hyperactive scale'!$C$90</c:f>
              <c:strCache>
                <c:ptCount val="1"/>
                <c:pt idx="0">
                  <c:v>Medium levels of hyperactivity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'Outcomes, EC hyperactive scale'!$A$91:$A$94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'Outcomes, EC hyperactive scale'!$C$91:$C$94</c:f>
              <c:numCache>
                <c:formatCode>0%</c:formatCode>
                <c:ptCount val="4"/>
                <c:pt idx="0">
                  <c:v>0.25779999999999997</c:v>
                </c:pt>
                <c:pt idx="1">
                  <c:v>0.872</c:v>
                </c:pt>
                <c:pt idx="2">
                  <c:v>0.81340000000000001</c:v>
                </c:pt>
                <c:pt idx="3">
                  <c:v>0.63780000000000003</c:v>
                </c:pt>
              </c:numCache>
            </c:numRef>
          </c:val>
        </c:ser>
        <c:ser>
          <c:idx val="2"/>
          <c:order val="2"/>
          <c:tx>
            <c:strRef>
              <c:f>'Outcomes, EC hyperactive scale'!$D$90</c:f>
              <c:strCache>
                <c:ptCount val="1"/>
                <c:pt idx="0">
                  <c:v>Low levels of hyperactivity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'Outcomes, EC hyperactive scale'!$A$91:$A$94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'Outcomes, EC hyperactive scale'!$D$91:$D$94</c:f>
              <c:numCache>
                <c:formatCode>0%</c:formatCode>
                <c:ptCount val="4"/>
                <c:pt idx="0">
                  <c:v>0.36320000000000002</c:v>
                </c:pt>
                <c:pt idx="1">
                  <c:v>0.90349999999999997</c:v>
                </c:pt>
                <c:pt idx="2">
                  <c:v>0.85460000000000003</c:v>
                </c:pt>
                <c:pt idx="3">
                  <c:v>0.77049999999999996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194432"/>
        <c:axId val="234748672"/>
      </c:barChart>
      <c:catAx>
        <c:axId val="4219443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+mj-lt"/>
              </a:defRPr>
            </a:pPr>
            <a:endParaRPr lang="en-US"/>
          </a:p>
        </c:txPr>
        <c:crossAx val="234748672"/>
        <c:crosses val="autoZero"/>
        <c:auto val="1"/>
        <c:lblAlgn val="ctr"/>
        <c:lblOffset val="100"/>
        <c:noMultiLvlLbl val="0"/>
      </c:catAx>
      <c:valAx>
        <c:axId val="23474867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4219443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1.25694865064944E-2"/>
          <c:y val="1.94174757281553E-2"/>
          <c:w val="0.98743052178685098"/>
          <c:h val="0.10558723848839301"/>
        </c:manualLayout>
      </c:layout>
      <c:overlay val="0"/>
      <c:txPr>
        <a:bodyPr/>
        <a:lstStyle/>
        <a:p>
          <a:pPr>
            <a:defRPr sz="1200"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'Outcomes, MC hyper'!$B$92</c:f>
              <c:strCache>
                <c:ptCount val="1"/>
                <c:pt idx="0">
                  <c:v>Children with high levels  of hyperactivity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'Outcomes, MC hyper'!$A$93:$A$96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'Outcomes, MC hyper'!$B$93:$B$96</c:f>
              <c:numCache>
                <c:formatCode>0%</c:formatCode>
                <c:ptCount val="4"/>
                <c:pt idx="0">
                  <c:v>0.17824770000000001</c:v>
                </c:pt>
                <c:pt idx="1">
                  <c:v>0.82240000000000002</c:v>
                </c:pt>
                <c:pt idx="2">
                  <c:v>0.7228</c:v>
                </c:pt>
                <c:pt idx="3">
                  <c:v>0.4733</c:v>
                </c:pt>
              </c:numCache>
            </c:numRef>
          </c:val>
        </c:ser>
        <c:ser>
          <c:idx val="1"/>
          <c:order val="1"/>
          <c:tx>
            <c:strRef>
              <c:f>'Outcomes, MC hyper'!$C$92</c:f>
              <c:strCache>
                <c:ptCount val="1"/>
                <c:pt idx="0">
                  <c:v>Medium levels of hyperactivity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'Outcomes, MC hyper'!$A$93:$A$96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'Outcomes, MC hyper'!$C$93:$C$96</c:f>
              <c:numCache>
                <c:formatCode>0%</c:formatCode>
                <c:ptCount val="4"/>
                <c:pt idx="0">
                  <c:v>0.27330579999999999</c:v>
                </c:pt>
                <c:pt idx="1">
                  <c:v>0.87060000000000004</c:v>
                </c:pt>
                <c:pt idx="2">
                  <c:v>0.82320000000000004</c:v>
                </c:pt>
                <c:pt idx="3">
                  <c:v>0.64129999999999998</c:v>
                </c:pt>
              </c:numCache>
            </c:numRef>
          </c:val>
        </c:ser>
        <c:ser>
          <c:idx val="2"/>
          <c:order val="2"/>
          <c:tx>
            <c:strRef>
              <c:f>'Outcomes, MC hyper'!$D$92</c:f>
              <c:strCache>
                <c:ptCount val="1"/>
                <c:pt idx="0">
                  <c:v>Low levels of hyperactivity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</c:spPr>
          <c:invertIfNegative val="0"/>
          <c:cat>
            <c:strRef>
              <c:f>'Outcomes, MC hyper'!$A$93:$A$96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'Outcomes, MC hyper'!$D$93:$D$96</c:f>
              <c:numCache>
                <c:formatCode>0%</c:formatCode>
                <c:ptCount val="4"/>
                <c:pt idx="0">
                  <c:v>0.3776563</c:v>
                </c:pt>
                <c:pt idx="1">
                  <c:v>0.89419999999999999</c:v>
                </c:pt>
                <c:pt idx="2">
                  <c:v>0.86580000000000001</c:v>
                </c:pt>
                <c:pt idx="3">
                  <c:v>0.76119999999999999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196480"/>
        <c:axId val="43779200"/>
      </c:barChart>
      <c:catAx>
        <c:axId val="42196480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+mj-lt"/>
              </a:defRPr>
            </a:pPr>
            <a:endParaRPr lang="en-US"/>
          </a:p>
        </c:txPr>
        <c:crossAx val="43779200"/>
        <c:crosses val="autoZero"/>
        <c:auto val="1"/>
        <c:lblAlgn val="ctr"/>
        <c:lblOffset val="100"/>
        <c:noMultiLvlLbl val="0"/>
      </c:catAx>
      <c:valAx>
        <c:axId val="4377920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4219648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1.49253731343284E-2"/>
          <c:w val="0.99299444071733201"/>
          <c:h val="0.13656204331799199"/>
        </c:manualLayout>
      </c:layout>
      <c:overlay val="0"/>
      <c:txPr>
        <a:bodyPr/>
        <a:lstStyle/>
        <a:p>
          <a:pPr>
            <a:defRPr sz="1200"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'Outcomes Full'!$B$1</c:f>
              <c:strCache>
                <c:ptCount val="1"/>
                <c:pt idx="0">
                  <c:v>Always High Levels of Hyperactivity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  <a:alpha val="51000"/>
              </a:schemeClr>
            </a:solidFill>
          </c:spPr>
          <c:invertIfNegative val="0"/>
          <c:cat>
            <c:strRef>
              <c:f>'Outcomes Full'!$A$2:$A$5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 Full'!$B$2:$B$5</c:f>
              <c:numCache>
                <c:formatCode>0%</c:formatCode>
                <c:ptCount val="4"/>
                <c:pt idx="0">
                  <c:v>0.17480000000000001</c:v>
                </c:pt>
                <c:pt idx="1">
                  <c:v>0.80459999999999998</c:v>
                </c:pt>
                <c:pt idx="2">
                  <c:v>0.75319999999999998</c:v>
                </c:pt>
                <c:pt idx="3">
                  <c:v>0.42930000000000001</c:v>
                </c:pt>
              </c:numCache>
            </c:numRef>
          </c:val>
        </c:ser>
        <c:ser>
          <c:idx val="1"/>
          <c:order val="1"/>
          <c:tx>
            <c:strRef>
              <c:f>'Outcomes Full'!$C$1</c:f>
              <c:strCache>
                <c:ptCount val="1"/>
                <c:pt idx="0">
                  <c:v>Sometimes High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strRef>
              <c:f>'Outcomes Full'!$A$2:$A$5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 Full'!$C$2:$C$5</c:f>
              <c:numCache>
                <c:formatCode>0%</c:formatCode>
                <c:ptCount val="4"/>
                <c:pt idx="0">
                  <c:v>0.18049999999999999</c:v>
                </c:pt>
                <c:pt idx="1">
                  <c:v>0.82450000000000001</c:v>
                </c:pt>
                <c:pt idx="2">
                  <c:v>0.74339999999999995</c:v>
                </c:pt>
                <c:pt idx="3">
                  <c:v>0.498</c:v>
                </c:pt>
              </c:numCache>
            </c:numRef>
          </c:val>
        </c:ser>
        <c:ser>
          <c:idx val="2"/>
          <c:order val="2"/>
          <c:tx>
            <c:strRef>
              <c:f>'Outcomes Full'!$D$1</c:f>
              <c:strCache>
                <c:ptCount val="1"/>
                <c:pt idx="0">
                  <c:v>Always Medium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'Outcomes Full'!$A$2:$A$5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 Full'!$D$2:$D$5</c:f>
              <c:numCache>
                <c:formatCode>0%</c:formatCode>
                <c:ptCount val="4"/>
                <c:pt idx="0">
                  <c:v>0.25269999999999998</c:v>
                </c:pt>
                <c:pt idx="1">
                  <c:v>0.87439999999999996</c:v>
                </c:pt>
                <c:pt idx="2">
                  <c:v>0.82509999999999994</c:v>
                </c:pt>
                <c:pt idx="3">
                  <c:v>0.64090000000000003</c:v>
                </c:pt>
              </c:numCache>
            </c:numRef>
          </c:val>
        </c:ser>
        <c:ser>
          <c:idx val="3"/>
          <c:order val="3"/>
          <c:tx>
            <c:strRef>
              <c:f>'Outcomes Full'!$E$1</c:f>
              <c:strCache>
                <c:ptCount val="1"/>
                <c:pt idx="0">
                  <c:v>Sometimes Low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'Outcomes Full'!$A$2:$A$5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 Full'!$E$2:$E$5</c:f>
              <c:numCache>
                <c:formatCode>0%</c:formatCode>
                <c:ptCount val="4"/>
                <c:pt idx="0">
                  <c:v>0.32479999999999998</c:v>
                </c:pt>
                <c:pt idx="1">
                  <c:v>0.89570000000000005</c:v>
                </c:pt>
                <c:pt idx="2">
                  <c:v>0.85009999999999997</c:v>
                </c:pt>
                <c:pt idx="3">
                  <c:v>0.73770000000000002</c:v>
                </c:pt>
              </c:numCache>
            </c:numRef>
          </c:val>
        </c:ser>
        <c:ser>
          <c:idx val="4"/>
          <c:order val="4"/>
          <c:tx>
            <c:strRef>
              <c:f>'Outcomes Full'!$F$1</c:f>
              <c:strCache>
                <c:ptCount val="1"/>
                <c:pt idx="0">
                  <c:v>Always Low Levels of Hyperactivity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'Outcomes Full'!$A$2:$A$5</c:f>
              <c:strCache>
                <c:ptCount val="4"/>
                <c:pt idx="0">
                  <c:v>Graduate College</c:v>
                </c:pt>
                <c:pt idx="1">
                  <c:v>Not pregnant as teen</c:v>
                </c:pt>
                <c:pt idx="2">
                  <c:v>Not arrested as adolescent</c:v>
                </c:pt>
                <c:pt idx="3">
                  <c:v>Graduate high school with a GPA greater than 2.5</c:v>
                </c:pt>
              </c:strCache>
            </c:strRef>
          </c:cat>
          <c:val>
            <c:numRef>
              <c:f>'Outcomes Full'!$F$2:$F$5</c:f>
              <c:numCache>
                <c:formatCode>0%</c:formatCode>
                <c:ptCount val="4"/>
                <c:pt idx="0">
                  <c:v>0.38700000000000001</c:v>
                </c:pt>
                <c:pt idx="1">
                  <c:v>0.91010000000000002</c:v>
                </c:pt>
                <c:pt idx="2">
                  <c:v>0.87519999999999998</c:v>
                </c:pt>
                <c:pt idx="3">
                  <c:v>0.79900000000000004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016448"/>
        <c:axId val="43781504"/>
      </c:barChart>
      <c:catAx>
        <c:axId val="47016448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+mj-lt"/>
              </a:defRPr>
            </a:pPr>
            <a:endParaRPr lang="en-US"/>
          </a:p>
        </c:txPr>
        <c:crossAx val="43781504"/>
        <c:crosses val="autoZero"/>
        <c:auto val="1"/>
        <c:lblAlgn val="ctr"/>
        <c:lblOffset val="100"/>
        <c:noMultiLvlLbl val="0"/>
      </c:catAx>
      <c:valAx>
        <c:axId val="4378150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470164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  <c:txPr>
        <a:bodyPr/>
        <a:lstStyle/>
        <a:p>
          <a:pPr>
            <a:defRPr sz="1200"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'Reg on goodHS comp'!$H$34</c:f>
              <c:strCache>
                <c:ptCount val="1"/>
                <c:pt idx="0">
                  <c:v>Graduate high school with a GPA &gt; 2.5</c:v>
                </c:pt>
              </c:strCache>
            </c:strRef>
          </c:tx>
          <c:spPr>
            <a:solidFill>
              <a:srgbClr val="083868"/>
            </a:solidFill>
            <a:ln>
              <a:solidFill>
                <a:srgbClr val="FF0000"/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cat>
            <c:strRef>
              <c:f>'Reg on goodHS comp'!$G$35:$G$40</c:f>
              <c:strCache>
                <c:ptCount val="6"/>
                <c:pt idx="0">
                  <c:v>High non-cognitive skills</c:v>
                </c:pt>
                <c:pt idx="1">
                  <c:v>High math skills</c:v>
                </c:pt>
                <c:pt idx="2">
                  <c:v>High reading skills</c:v>
                </c:pt>
                <c:pt idx="3">
                  <c:v>Low non-cognitive skills</c:v>
                </c:pt>
                <c:pt idx="4">
                  <c:v>Low math skills</c:v>
                </c:pt>
                <c:pt idx="5">
                  <c:v>Low reading skills</c:v>
                </c:pt>
              </c:strCache>
            </c:strRef>
          </c:cat>
          <c:val>
            <c:numRef>
              <c:f>'Reg on goodHS comp'!$H$35:$H$40</c:f>
              <c:numCache>
                <c:formatCode>0%</c:formatCode>
                <c:ptCount val="6"/>
                <c:pt idx="0">
                  <c:v>0.67</c:v>
                </c:pt>
                <c:pt idx="1">
                  <c:v>0.53</c:v>
                </c:pt>
                <c:pt idx="2">
                  <c:v>1.1299999999999999</c:v>
                </c:pt>
                <c:pt idx="3">
                  <c:v>-0.31</c:v>
                </c:pt>
                <c:pt idx="5">
                  <c:v>-0.3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017472"/>
        <c:axId val="43784384"/>
      </c:barChart>
      <c:catAx>
        <c:axId val="47017472"/>
        <c:scaling>
          <c:orientation val="minMax"/>
        </c:scaling>
        <c:delete val="0"/>
        <c:axPos val="b"/>
        <c:majorTickMark val="none"/>
        <c:minorTickMark val="none"/>
        <c:tickLblPos val="low"/>
        <c:crossAx val="43784384"/>
        <c:crosses val="autoZero"/>
        <c:auto val="1"/>
        <c:lblAlgn val="ctr"/>
        <c:lblOffset val="100"/>
        <c:noMultiLvlLbl val="0"/>
      </c:catAx>
      <c:valAx>
        <c:axId val="4378438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Change</a:t>
                </a:r>
                <a:r>
                  <a:rPr lang="en-US" baseline="0" dirty="0"/>
                  <a:t> in</a:t>
                </a:r>
              </a:p>
              <a:p>
                <a:pPr>
                  <a:defRPr/>
                </a:pPr>
                <a:r>
                  <a:rPr lang="en-US" baseline="0" dirty="0"/>
                  <a:t>likelihood, </a:t>
                </a:r>
              </a:p>
              <a:p>
                <a:pPr>
                  <a:defRPr/>
                </a:pPr>
                <a:r>
                  <a:rPr lang="en-US" baseline="0" dirty="0"/>
                  <a:t>compared to </a:t>
                </a:r>
              </a:p>
              <a:p>
                <a:pPr>
                  <a:defRPr/>
                </a:pPr>
                <a:r>
                  <a:rPr lang="en-US" baseline="0" dirty="0"/>
                  <a:t>middle skilled </a:t>
                </a:r>
              </a:p>
              <a:p>
                <a:pPr>
                  <a:defRPr/>
                </a:pPr>
                <a:r>
                  <a:rPr lang="en-US" baseline="0" dirty="0" smtClean="0"/>
                  <a:t>Children, </a:t>
                </a:r>
                <a:r>
                  <a:rPr lang="en-US" i="1" baseline="0" dirty="0" smtClean="0"/>
                  <a:t>with controls</a:t>
                </a:r>
                <a:endParaRPr lang="en-US" i="1" dirty="0"/>
              </a:p>
            </c:rich>
          </c:tx>
          <c:layout>
            <c:manualLayout>
              <c:xMode val="edge"/>
              <c:yMode val="edge"/>
              <c:x val="2.8752136092356898E-3"/>
              <c:y val="0.3290952967371970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4701747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0.01178</cdr:x>
      <cdr:y>0.94494</cdr:y>
    </cdr:from>
    <cdr:to>
      <cdr:x>0.78162</cdr:x>
      <cdr:y>0.98282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665" y="3870251"/>
          <a:ext cx="5206236" cy="155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i="1"/>
            <a:t>Source:  Halle, Forry, Hari, Perper, Wandner, Wessel, and VIck, 2009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C502A-BC88-474D-B6CC-1616C785FB87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C7A2F-24F2-427C-AC8F-686F0CD169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34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26622" cy="463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/>
            </a:lvl1pPr>
          </a:lstStyle>
          <a:p>
            <a:endParaRPr lang="en-US"/>
          </a:p>
        </p:txBody>
      </p:sp>
      <p:sp>
        <p:nvSpPr>
          <p:cNvPr id="33795" name="Rectangle 3"/>
          <p:cNvSpPr>
            <a:spLocks noGrp="1"/>
          </p:cNvSpPr>
          <p:nvPr>
            <p:ph type="dt" idx="1"/>
          </p:nvPr>
        </p:nvSpPr>
        <p:spPr bwMode="auto">
          <a:xfrm>
            <a:off x="3958378" y="0"/>
            <a:ext cx="3026622" cy="463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797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31756" y="4410076"/>
            <a:ext cx="5121488" cy="417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798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1" y="8820150"/>
            <a:ext cx="3026622" cy="463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/>
            </a:lvl1pPr>
          </a:lstStyle>
          <a:p>
            <a:endParaRPr lang="en-US"/>
          </a:p>
        </p:txBody>
      </p:sp>
      <p:sp>
        <p:nvSpPr>
          <p:cNvPr id="33799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958378" y="8820150"/>
            <a:ext cx="3026622" cy="463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9CBE34A6-75BC-4305-BEF4-F2FA936746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36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9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9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9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9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9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C31201-91BD-4900-AF0F-B54A7D89D0F3}" type="slidenum">
              <a:rPr lang="en-US"/>
              <a:pPr/>
              <a:t>0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A90E1-2654-444A-B99C-529ED95FBC8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6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34A6-75BC-4305-BEF4-F2FA9367466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8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652588"/>
            <a:ext cx="1838325" cy="3848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1652588"/>
            <a:ext cx="5367337" cy="3848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1946275"/>
            <a:ext cx="3602037" cy="4019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46275"/>
            <a:ext cx="3603625" cy="4019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857250"/>
            <a:ext cx="1838325" cy="5108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857250"/>
            <a:ext cx="5367337" cy="5108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4037013"/>
            <a:ext cx="3602037" cy="1463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037013"/>
            <a:ext cx="3603625" cy="1463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83868"/>
            </a:gs>
            <a:gs pos="100000">
              <a:srgbClr val="29558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652588"/>
            <a:ext cx="735806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5" tIns="35695" rIns="35695" bIns="3569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eorgia" pitchFamily="18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4037013"/>
            <a:ext cx="7358062" cy="1463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5" tIns="35695" rIns="35695" bIns="3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874713" y="3929063"/>
            <a:ext cx="7394575" cy="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34" name="Picture 10" descr="BROOKINGS_qi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8688" y="857250"/>
            <a:ext cx="3830637" cy="3794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l" defTabSz="642938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+mj-lt"/>
          <a:ea typeface="+mj-ea"/>
          <a:cs typeface="+mj-cs"/>
          <a:sym typeface="Georgia" pitchFamily="18" charset="0"/>
        </a:defRPr>
      </a:lvl1pPr>
      <a:lvl2pPr algn="l" defTabSz="642938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Georgia" pitchFamily="18" charset="0"/>
          <a:ea typeface="ヒラギノ明朝 Pro W3" pitchFamily="96" charset="-128"/>
          <a:sym typeface="Georgia" pitchFamily="18" charset="0"/>
        </a:defRPr>
      </a:lvl2pPr>
      <a:lvl3pPr algn="l" defTabSz="642938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Georgia" pitchFamily="18" charset="0"/>
          <a:ea typeface="ヒラギノ明朝 Pro W3" pitchFamily="96" charset="-128"/>
          <a:sym typeface="Georgia" pitchFamily="18" charset="0"/>
        </a:defRPr>
      </a:lvl3pPr>
      <a:lvl4pPr algn="l" defTabSz="642938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Georgia" pitchFamily="18" charset="0"/>
          <a:ea typeface="ヒラギノ明朝 Pro W3" pitchFamily="96" charset="-128"/>
          <a:sym typeface="Georgia" pitchFamily="18" charset="0"/>
        </a:defRPr>
      </a:lvl4pPr>
      <a:lvl5pPr algn="l" defTabSz="642938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Georgia" pitchFamily="18" charset="0"/>
          <a:ea typeface="ヒラギノ明朝 Pro W3" pitchFamily="96" charset="-128"/>
          <a:sym typeface="Georgia" pitchFamily="18" charset="0"/>
        </a:defRPr>
      </a:lvl5pPr>
      <a:lvl6pPr marL="457200" algn="l" defTabSz="642938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Georgia" pitchFamily="18" charset="0"/>
          <a:ea typeface="ヒラギノ明朝 Pro W3" pitchFamily="96" charset="-128"/>
          <a:sym typeface="Georgia" pitchFamily="18" charset="0"/>
        </a:defRPr>
      </a:lvl6pPr>
      <a:lvl7pPr marL="914400" algn="l" defTabSz="642938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Georgia" pitchFamily="18" charset="0"/>
          <a:ea typeface="ヒラギノ明朝 Pro W3" pitchFamily="96" charset="-128"/>
          <a:sym typeface="Georgia" pitchFamily="18" charset="0"/>
        </a:defRPr>
      </a:lvl7pPr>
      <a:lvl8pPr marL="1371600" algn="l" defTabSz="642938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Georgia" pitchFamily="18" charset="0"/>
          <a:ea typeface="ヒラギノ明朝 Pro W3" pitchFamily="96" charset="-128"/>
          <a:sym typeface="Georgia" pitchFamily="18" charset="0"/>
        </a:defRPr>
      </a:lvl8pPr>
      <a:lvl9pPr marL="1828800" algn="l" defTabSz="642938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Georgia" pitchFamily="18" charset="0"/>
          <a:ea typeface="ヒラギノ明朝 Pro W3" pitchFamily="96" charset="-128"/>
          <a:sym typeface="Georgia" pitchFamily="18" charset="0"/>
        </a:defRPr>
      </a:lvl9pPr>
    </p:titleStyle>
    <p:bodyStyle>
      <a:lvl1pPr algn="l" defTabSz="64293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3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algn="l" defTabSz="64293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300">
          <a:solidFill>
            <a:srgbClr val="FFFFFF"/>
          </a:solidFill>
          <a:latin typeface="+mn-lt"/>
          <a:ea typeface="+mn-ea"/>
          <a:sym typeface="Arial" charset="0"/>
        </a:defRPr>
      </a:lvl2pPr>
      <a:lvl3pPr algn="l" defTabSz="64293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300">
          <a:solidFill>
            <a:srgbClr val="FFFFFF"/>
          </a:solidFill>
          <a:latin typeface="+mn-lt"/>
          <a:ea typeface="+mn-ea"/>
          <a:sym typeface="Arial" charset="0"/>
        </a:defRPr>
      </a:lvl3pPr>
      <a:lvl4pPr algn="l" defTabSz="64293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300">
          <a:solidFill>
            <a:srgbClr val="FFFFFF"/>
          </a:solidFill>
          <a:latin typeface="+mn-lt"/>
          <a:ea typeface="+mn-ea"/>
          <a:sym typeface="Arial" charset="0"/>
        </a:defRPr>
      </a:lvl4pPr>
      <a:lvl5pPr algn="l" defTabSz="64293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300">
          <a:solidFill>
            <a:srgbClr val="FFFFFF"/>
          </a:solidFill>
          <a:latin typeface="+mn-lt"/>
          <a:ea typeface="+mn-ea"/>
          <a:sym typeface="Arial" charset="0"/>
        </a:defRPr>
      </a:lvl5pPr>
      <a:lvl6pPr marL="457200" algn="l" defTabSz="64293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300">
          <a:solidFill>
            <a:srgbClr val="FFFFFF"/>
          </a:solidFill>
          <a:latin typeface="+mn-lt"/>
          <a:ea typeface="+mn-ea"/>
          <a:sym typeface="Arial" charset="0"/>
        </a:defRPr>
      </a:lvl6pPr>
      <a:lvl7pPr marL="914400" algn="l" defTabSz="64293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300">
          <a:solidFill>
            <a:srgbClr val="FFFFFF"/>
          </a:solidFill>
          <a:latin typeface="+mn-lt"/>
          <a:ea typeface="+mn-ea"/>
          <a:sym typeface="Arial" charset="0"/>
        </a:defRPr>
      </a:lvl7pPr>
      <a:lvl8pPr marL="1371600" algn="l" defTabSz="64293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300">
          <a:solidFill>
            <a:srgbClr val="FFFFFF"/>
          </a:solidFill>
          <a:latin typeface="+mn-lt"/>
          <a:ea typeface="+mn-ea"/>
          <a:sym typeface="Arial" charset="0"/>
        </a:defRPr>
      </a:lvl8pPr>
      <a:lvl9pPr marL="1828800" algn="l" defTabSz="64293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300">
          <a:solidFill>
            <a:srgbClr val="FFFFFF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E3EDF7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857250"/>
            <a:ext cx="7358062" cy="1036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5" tIns="35695" rIns="35695" bIns="3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7358062" cy="4019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5" tIns="35695" rIns="35695" bIns="3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2" name="Rectangle 4" descr="Light upward diagonal"/>
          <p:cNvSpPr>
            <a:spLocks/>
          </p:cNvSpPr>
          <p:nvPr/>
        </p:nvSpPr>
        <p:spPr bwMode="auto">
          <a:xfrm>
            <a:off x="911225" y="374650"/>
            <a:ext cx="8232775" cy="428625"/>
          </a:xfrm>
          <a:prstGeom prst="rect">
            <a:avLst/>
          </a:prstGeom>
          <a:pattFill prst="ltUpDiag">
            <a:fgClr>
              <a:srgbClr val="083868"/>
            </a:fgClr>
            <a:bgClr>
              <a:srgbClr val="295582"/>
            </a:bgClr>
          </a:patt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Text Box 9"/>
          <p:cNvSpPr txBox="1">
            <a:spLocks/>
          </p:cNvSpPr>
          <p:nvPr/>
        </p:nvSpPr>
        <p:spPr bwMode="auto">
          <a:xfrm>
            <a:off x="7929563" y="493713"/>
            <a:ext cx="374650" cy="2143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64255" tIns="32126" rIns="64255" bIns="32126">
            <a:spAutoFit/>
          </a:bodyPr>
          <a:lstStyle/>
          <a:p>
            <a:pPr algn="r" defTabSz="642938">
              <a:spcBef>
                <a:spcPct val="50000"/>
              </a:spcBef>
            </a:pPr>
            <a:fld id="{BE904C68-133F-4E87-B41A-71FA036AA01A}" type="slidenum">
              <a:rPr lang="en-US" sz="1000">
                <a:solidFill>
                  <a:schemeClr val="bg1"/>
                </a:solidFill>
                <a:latin typeface="Arial" charset="0"/>
              </a:rPr>
              <a:pPr algn="r" defTabSz="642938">
                <a:spcBef>
                  <a:spcPct val="50000"/>
                </a:spcBef>
              </a:pPr>
              <a:t>‹#›</a:t>
            </a:fld>
            <a:endParaRPr lang="en-US" sz="10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058" name="Picture 10" descr="BROOKINGS_RE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89025" y="522288"/>
            <a:ext cx="1389063" cy="1746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l" defTabSz="642938" rtl="0" fontAlgn="base">
        <a:spcBef>
          <a:spcPct val="0"/>
        </a:spcBef>
        <a:spcAft>
          <a:spcPct val="0"/>
        </a:spcAft>
        <a:defRPr sz="4200">
          <a:solidFill>
            <a:srgbClr val="295582"/>
          </a:solidFill>
          <a:latin typeface="+mj-lt"/>
          <a:ea typeface="+mj-ea"/>
          <a:cs typeface="+mj-cs"/>
        </a:defRPr>
      </a:lvl1pPr>
      <a:lvl2pPr algn="l" defTabSz="642938" rtl="0" fontAlgn="base">
        <a:spcBef>
          <a:spcPct val="0"/>
        </a:spcBef>
        <a:spcAft>
          <a:spcPct val="0"/>
        </a:spcAft>
        <a:defRPr sz="4200">
          <a:solidFill>
            <a:srgbClr val="295582"/>
          </a:solidFill>
          <a:latin typeface="Georgia" pitchFamily="18" charset="0"/>
          <a:ea typeface="ヒラギノ明朝 Pro W3" pitchFamily="96" charset="-128"/>
        </a:defRPr>
      </a:lvl2pPr>
      <a:lvl3pPr algn="l" defTabSz="642938" rtl="0" fontAlgn="base">
        <a:spcBef>
          <a:spcPct val="0"/>
        </a:spcBef>
        <a:spcAft>
          <a:spcPct val="0"/>
        </a:spcAft>
        <a:defRPr sz="4200">
          <a:solidFill>
            <a:srgbClr val="295582"/>
          </a:solidFill>
          <a:latin typeface="Georgia" pitchFamily="18" charset="0"/>
          <a:ea typeface="ヒラギノ明朝 Pro W3" pitchFamily="96" charset="-128"/>
        </a:defRPr>
      </a:lvl3pPr>
      <a:lvl4pPr algn="l" defTabSz="642938" rtl="0" fontAlgn="base">
        <a:spcBef>
          <a:spcPct val="0"/>
        </a:spcBef>
        <a:spcAft>
          <a:spcPct val="0"/>
        </a:spcAft>
        <a:defRPr sz="4200">
          <a:solidFill>
            <a:srgbClr val="295582"/>
          </a:solidFill>
          <a:latin typeface="Georgia" pitchFamily="18" charset="0"/>
          <a:ea typeface="ヒラギノ明朝 Pro W3" pitchFamily="96" charset="-128"/>
        </a:defRPr>
      </a:lvl4pPr>
      <a:lvl5pPr algn="l" defTabSz="642938" rtl="0" fontAlgn="base">
        <a:spcBef>
          <a:spcPct val="0"/>
        </a:spcBef>
        <a:spcAft>
          <a:spcPct val="0"/>
        </a:spcAft>
        <a:defRPr sz="4200">
          <a:solidFill>
            <a:srgbClr val="295582"/>
          </a:solidFill>
          <a:latin typeface="Georgia" pitchFamily="18" charset="0"/>
          <a:ea typeface="ヒラギノ明朝 Pro W3" pitchFamily="96" charset="-128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4200">
          <a:solidFill>
            <a:srgbClr val="295582"/>
          </a:solidFill>
          <a:latin typeface="Georgia" pitchFamily="18" charset="0"/>
          <a:ea typeface="ヒラギノ明朝 Pro W3" pitchFamily="96" charset="-128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4200">
          <a:solidFill>
            <a:srgbClr val="295582"/>
          </a:solidFill>
          <a:latin typeface="Georgia" pitchFamily="18" charset="0"/>
          <a:ea typeface="ヒラギノ明朝 Pro W3" pitchFamily="96" charset="-128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4200">
          <a:solidFill>
            <a:srgbClr val="295582"/>
          </a:solidFill>
          <a:latin typeface="Georgia" pitchFamily="18" charset="0"/>
          <a:ea typeface="ヒラギノ明朝 Pro W3" pitchFamily="96" charset="-128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4200">
          <a:solidFill>
            <a:srgbClr val="295582"/>
          </a:solidFill>
          <a:latin typeface="Georgia" pitchFamily="18" charset="0"/>
          <a:ea typeface="ヒラギノ明朝 Pro W3" pitchFamily="96" charset="-128"/>
        </a:defRPr>
      </a:lvl9pPr>
    </p:titleStyle>
    <p:bodyStyle>
      <a:lvl1pPr marL="588963" indent="-401638" algn="l" defTabSz="642938" rtl="0" fontAlgn="base">
        <a:spcBef>
          <a:spcPts val="1688"/>
        </a:spcBef>
        <a:spcAft>
          <a:spcPct val="0"/>
        </a:spcAft>
        <a:buClr>
          <a:srgbClr val="295582"/>
        </a:buClr>
        <a:buFont typeface="Times" pitchFamily="18" charset="0"/>
        <a:buChar char="•"/>
        <a:defRPr sz="3000">
          <a:solidFill>
            <a:srgbClr val="666666"/>
          </a:solidFill>
          <a:latin typeface="+mn-lt"/>
          <a:ea typeface="+mn-ea"/>
          <a:cs typeface="+mn-cs"/>
        </a:defRPr>
      </a:lvl1pPr>
      <a:lvl2pPr marL="901700" indent="-401638" algn="l" defTabSz="642938" rtl="0" fontAlgn="base">
        <a:spcBef>
          <a:spcPts val="1688"/>
        </a:spcBef>
        <a:spcAft>
          <a:spcPct val="0"/>
        </a:spcAft>
        <a:buClr>
          <a:srgbClr val="295582"/>
        </a:buClr>
        <a:buChar char="»"/>
        <a:defRPr sz="3000">
          <a:solidFill>
            <a:srgbClr val="666666"/>
          </a:solidFill>
          <a:latin typeface="+mn-lt"/>
          <a:ea typeface="+mn-ea"/>
        </a:defRPr>
      </a:lvl2pPr>
      <a:lvl3pPr marL="1214438" indent="-401638" algn="l" defTabSz="642938" rtl="0" fontAlgn="base">
        <a:spcBef>
          <a:spcPts val="1688"/>
        </a:spcBef>
        <a:spcAft>
          <a:spcPct val="0"/>
        </a:spcAft>
        <a:buClr>
          <a:srgbClr val="295582"/>
        </a:buClr>
        <a:buChar char="–"/>
        <a:defRPr sz="3000">
          <a:solidFill>
            <a:srgbClr val="666666"/>
          </a:solidFill>
          <a:latin typeface="+mn-lt"/>
          <a:ea typeface="+mn-ea"/>
        </a:defRPr>
      </a:lvl3pPr>
      <a:lvl4pPr marL="1527175" indent="-401638" algn="l" defTabSz="642938" rtl="0" fontAlgn="base">
        <a:spcBef>
          <a:spcPts val="1688"/>
        </a:spcBef>
        <a:spcAft>
          <a:spcPct val="0"/>
        </a:spcAft>
        <a:buClr>
          <a:srgbClr val="295582"/>
        </a:buClr>
        <a:buChar char="›"/>
        <a:defRPr sz="3000">
          <a:solidFill>
            <a:srgbClr val="666666"/>
          </a:solidFill>
          <a:latin typeface="+mn-lt"/>
          <a:ea typeface="+mn-ea"/>
        </a:defRPr>
      </a:lvl4pPr>
      <a:lvl5pPr marL="1839913" indent="-401638" algn="l" defTabSz="642938" rtl="0" fontAlgn="base">
        <a:spcBef>
          <a:spcPts val="1688"/>
        </a:spcBef>
        <a:spcAft>
          <a:spcPct val="0"/>
        </a:spcAft>
        <a:buClr>
          <a:srgbClr val="295582"/>
        </a:buClr>
        <a:buFont typeface="Times" pitchFamily="18" charset="0"/>
        <a:buChar char="•"/>
        <a:defRPr sz="3000">
          <a:solidFill>
            <a:srgbClr val="666666"/>
          </a:solidFill>
          <a:latin typeface="+mn-lt"/>
          <a:ea typeface="+mn-ea"/>
        </a:defRPr>
      </a:lvl5pPr>
      <a:lvl6pPr marL="2297113" indent="-401638" algn="l" defTabSz="642938" rtl="0" fontAlgn="base">
        <a:spcBef>
          <a:spcPts val="1688"/>
        </a:spcBef>
        <a:spcAft>
          <a:spcPct val="0"/>
        </a:spcAft>
        <a:buClr>
          <a:srgbClr val="295582"/>
        </a:buClr>
        <a:buFont typeface="Times" pitchFamily="18" charset="0"/>
        <a:buChar char="•"/>
        <a:defRPr sz="3000">
          <a:solidFill>
            <a:srgbClr val="666666"/>
          </a:solidFill>
          <a:latin typeface="+mn-lt"/>
          <a:ea typeface="+mn-ea"/>
        </a:defRPr>
      </a:lvl6pPr>
      <a:lvl7pPr marL="2754313" indent="-401638" algn="l" defTabSz="642938" rtl="0" fontAlgn="base">
        <a:spcBef>
          <a:spcPts val="1688"/>
        </a:spcBef>
        <a:spcAft>
          <a:spcPct val="0"/>
        </a:spcAft>
        <a:buClr>
          <a:srgbClr val="295582"/>
        </a:buClr>
        <a:buFont typeface="Times" pitchFamily="18" charset="0"/>
        <a:buChar char="•"/>
        <a:defRPr sz="3000">
          <a:solidFill>
            <a:srgbClr val="666666"/>
          </a:solidFill>
          <a:latin typeface="+mn-lt"/>
          <a:ea typeface="+mn-ea"/>
        </a:defRPr>
      </a:lvl7pPr>
      <a:lvl8pPr marL="3211513" indent="-401638" algn="l" defTabSz="642938" rtl="0" fontAlgn="base">
        <a:spcBef>
          <a:spcPts val="1688"/>
        </a:spcBef>
        <a:spcAft>
          <a:spcPct val="0"/>
        </a:spcAft>
        <a:buClr>
          <a:srgbClr val="295582"/>
        </a:buClr>
        <a:buFont typeface="Times" pitchFamily="18" charset="0"/>
        <a:buChar char="•"/>
        <a:defRPr sz="3000">
          <a:solidFill>
            <a:srgbClr val="666666"/>
          </a:solidFill>
          <a:latin typeface="+mn-lt"/>
          <a:ea typeface="+mn-ea"/>
        </a:defRPr>
      </a:lvl8pPr>
      <a:lvl9pPr marL="3668713" indent="-401638" algn="l" defTabSz="642938" rtl="0" fontAlgn="base">
        <a:spcBef>
          <a:spcPts val="1688"/>
        </a:spcBef>
        <a:spcAft>
          <a:spcPct val="0"/>
        </a:spcAft>
        <a:buClr>
          <a:srgbClr val="295582"/>
        </a:buClr>
        <a:buFont typeface="Times" pitchFamily="18" charset="0"/>
        <a:buChar char="•"/>
        <a:defRPr sz="3000">
          <a:solidFill>
            <a:srgbClr val="66666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2XFh_tD2R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95800"/>
            <a:ext cx="7358062" cy="1463675"/>
          </a:xfrm>
        </p:spPr>
        <p:txBody>
          <a:bodyPr/>
          <a:lstStyle/>
          <a:p>
            <a:pPr algn="ctr"/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Richard V. Reeves</a:t>
            </a:r>
          </a:p>
          <a:p>
            <a:pPr algn="ctr"/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Policy Director</a:t>
            </a:r>
          </a:p>
          <a:p>
            <a:pPr algn="ctr"/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Center on Children &amp; Families</a:t>
            </a:r>
          </a:p>
          <a:p>
            <a:pPr algn="ctr"/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The Brookings Institution</a:t>
            </a:r>
          </a:p>
          <a:p>
            <a:pPr algn="ctr"/>
            <a:endParaRPr lang="en-US" sz="16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UNLV, September 22</a:t>
            </a:r>
            <a:r>
              <a:rPr lang="en-US" sz="1600" baseline="30000" dirty="0" smtClean="0">
                <a:latin typeface="Times" panose="02020603050405020304" pitchFamily="18" charset="0"/>
                <a:cs typeface="Times" panose="02020603050405020304" pitchFamily="18" charset="0"/>
              </a:rPr>
              <a:t>nd</a:t>
            </a:r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, 2014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022475"/>
            <a:ext cx="8382000" cy="2320925"/>
          </a:xfrm>
        </p:spPr>
        <p:txBody>
          <a:bodyPr/>
          <a:lstStyle/>
          <a:p>
            <a:pPr algn="ctr"/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Grit and </a:t>
            </a:r>
            <a:r>
              <a:rPr lang="en-US" dirty="0" smtClean="0"/>
              <a:t>Dreams:</a:t>
            </a:r>
            <a:br>
              <a:rPr lang="en-US" dirty="0" smtClean="0"/>
            </a:br>
            <a:r>
              <a:rPr lang="en-US" sz="3200" dirty="0" smtClean="0"/>
              <a:t>Character </a:t>
            </a:r>
            <a:r>
              <a:rPr lang="en-US" sz="3200" dirty="0"/>
              <a:t>Strengths, Social Mobility and the American Dream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One Factor: Higher Education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690979" y="1600200"/>
            <a:ext cx="5828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Fraction of students completing college, projected</a:t>
            </a:r>
            <a:endParaRPr lang="en-US" sz="2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510" y="6341328"/>
            <a:ext cx="8387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dirty="0" smtClean="0">
                <a:latin typeface="+mj-lt"/>
              </a:rPr>
              <a:t>Source</a:t>
            </a:r>
            <a:r>
              <a:rPr lang="en-US" sz="700" dirty="0">
                <a:latin typeface="+mj-lt"/>
              </a:rPr>
              <a:t>: </a:t>
            </a:r>
            <a:r>
              <a:rPr lang="en-US" sz="700" dirty="0" smtClean="0">
                <a:latin typeface="+mj-lt"/>
              </a:rPr>
              <a:t>Author’s tabulations and Martha </a:t>
            </a:r>
            <a:r>
              <a:rPr lang="en-US" sz="700" dirty="0">
                <a:latin typeface="+mj-lt"/>
              </a:rPr>
              <a:t>J. Bailey and Susan M. Dynarski, “Inequality in Postsecondary Education,” in Whither Opportunity? Rising Inequality, Schools, and Children’s Life Chances, edited by Greg Duncan and Richard Murnane (New York: Russell Sage Foundation, 2011), p. 117-132.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661529"/>
              </p:ext>
            </p:extLst>
          </p:nvPr>
        </p:nvGraphicFramePr>
        <p:xfrm>
          <a:off x="833499" y="2038440"/>
          <a:ext cx="7543800" cy="4200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924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One Factor: Higher Education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5744" y="1600200"/>
            <a:ext cx="5439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Fraction of students completing college, actua</a:t>
            </a:r>
            <a:r>
              <a:rPr lang="en-US" sz="2000" dirty="0">
                <a:latin typeface="+mj-lt"/>
              </a:rPr>
              <a:t>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510" y="6341328"/>
            <a:ext cx="8387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dirty="0" smtClean="0">
                <a:latin typeface="+mj-lt"/>
              </a:rPr>
              <a:t>Source</a:t>
            </a:r>
            <a:r>
              <a:rPr lang="en-US" sz="700" dirty="0">
                <a:latin typeface="+mj-lt"/>
              </a:rPr>
              <a:t>: </a:t>
            </a:r>
            <a:r>
              <a:rPr lang="en-US" sz="700" dirty="0" smtClean="0">
                <a:latin typeface="+mj-lt"/>
              </a:rPr>
              <a:t>Author’s tabulations and Martha </a:t>
            </a:r>
            <a:r>
              <a:rPr lang="en-US" sz="700" dirty="0">
                <a:latin typeface="+mj-lt"/>
              </a:rPr>
              <a:t>J. Bailey and Susan M. Dynarski, “Inequality in Postsecondary Education,” in Whither Opportunity? Rising Inequality, Schools, and Children’s Life Chances, edited by Greg Duncan and Richard Murnane (New York: Russell Sage Foundation, 2011), p. 117-132.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221805"/>
              </p:ext>
            </p:extLst>
          </p:nvPr>
        </p:nvGraphicFramePr>
        <p:xfrm>
          <a:off x="833499" y="2038470"/>
          <a:ext cx="7543799" cy="4200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9376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946275"/>
            <a:ext cx="4114800" cy="401955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4400" dirty="0" smtClean="0"/>
              <a:t>	“Men often reach for the nearer good, even though they know it be the less valuable.” </a:t>
            </a:r>
          </a:p>
          <a:p>
            <a:pPr>
              <a:buNone/>
            </a:pPr>
            <a:r>
              <a:rPr lang="en-US" sz="4400" dirty="0"/>
              <a:t>	</a:t>
            </a:r>
            <a:r>
              <a:rPr lang="en-US" sz="4400" dirty="0" smtClean="0"/>
              <a:t>John Stuart Mill, </a:t>
            </a:r>
            <a:r>
              <a:rPr lang="en-US" sz="4400" i="1" dirty="0" smtClean="0"/>
              <a:t>Utilitarianism</a:t>
            </a:r>
            <a:r>
              <a:rPr lang="en-US" sz="4400" dirty="0" smtClean="0"/>
              <a:t>, 1861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592" b="5592"/>
          <a:stretch>
            <a:fillRect/>
          </a:stretch>
        </p:blipFill>
        <p:spPr>
          <a:xfrm>
            <a:off x="4648200" y="1905000"/>
            <a:ext cx="3603625" cy="4019550"/>
          </a:xfrm>
        </p:spPr>
      </p:pic>
    </p:spTree>
    <p:extLst>
      <p:ext uri="{BB962C8B-B14F-4D97-AF65-F5344CB8AC3E}">
        <p14:creationId xmlns:p14="http://schemas.microsoft.com/office/powerpoint/2010/main" val="2571762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57250"/>
            <a:ext cx="8001000" cy="1036638"/>
          </a:xfrm>
        </p:spPr>
        <p:txBody>
          <a:bodyPr/>
          <a:lstStyle/>
          <a:p>
            <a:r>
              <a:rPr lang="en-US" dirty="0" smtClean="0"/>
              <a:t>Want this? Now,</a:t>
            </a:r>
            <a:r>
              <a:rPr lang="en-US" dirty="0"/>
              <a:t> </a:t>
            </a:r>
            <a:r>
              <a:rPr lang="en-US" dirty="0" smtClean="0"/>
              <a:t>or More Later?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10528" r="10528"/>
          <a:stretch>
            <a:fillRect/>
          </a:stretch>
        </p:blipFill>
        <p:spPr>
          <a:xfrm>
            <a:off x="914400" y="2133600"/>
            <a:ext cx="7413625" cy="4019550"/>
          </a:xfrm>
        </p:spPr>
      </p:pic>
    </p:spTree>
    <p:extLst>
      <p:ext uri="{BB962C8B-B14F-4D97-AF65-F5344CB8AC3E}">
        <p14:creationId xmlns:p14="http://schemas.microsoft.com/office/powerpoint/2010/main" val="343031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this now?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367" b="223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833457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en-US" dirty="0" smtClean="0"/>
              <a:t>Or these in 15 minutes?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30" b="530"/>
          <a:stretch>
            <a:fillRect/>
          </a:stretch>
        </p:blipFill>
        <p:spPr>
          <a:xfrm>
            <a:off x="457200" y="1828800"/>
            <a:ext cx="4040188" cy="39512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549" b="549"/>
          <a:stretch>
            <a:fillRect/>
          </a:stretch>
        </p:blipFill>
        <p:spPr>
          <a:xfrm>
            <a:off x="4648200" y="1828800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396908868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then, add crayons…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9060" b="9060"/>
          <a:stretch>
            <a:fillRect/>
          </a:stretch>
        </p:blipFill>
        <p:spPr>
          <a:xfrm>
            <a:off x="533400" y="1905000"/>
            <a:ext cx="7995172" cy="4367590"/>
          </a:xfrm>
        </p:spPr>
      </p:pic>
    </p:spTree>
    <p:extLst>
      <p:ext uri="{BB962C8B-B14F-4D97-AF65-F5344CB8AC3E}">
        <p14:creationId xmlns:p14="http://schemas.microsoft.com/office/powerpoint/2010/main" val="199191976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57250"/>
            <a:ext cx="8763000" cy="1036638"/>
          </a:xfrm>
        </p:spPr>
        <p:txBody>
          <a:bodyPr/>
          <a:lstStyle/>
          <a:p>
            <a:r>
              <a:rPr lang="en-US" dirty="0" smtClean="0"/>
              <a:t>‘Grit’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Perry Pre-K No Lasting Impact on IQ Scores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703" r="3703"/>
          <a:stretch>
            <a:fillRect/>
          </a:stretch>
        </p:blipFill>
        <p:spPr>
          <a:xfrm>
            <a:off x="152400" y="2133600"/>
            <a:ext cx="8534400" cy="4572000"/>
          </a:xfrm>
        </p:spPr>
      </p:pic>
    </p:spTree>
    <p:extLst>
      <p:ext uri="{BB962C8B-B14F-4D97-AF65-F5344CB8AC3E}">
        <p14:creationId xmlns:p14="http://schemas.microsoft.com/office/powerpoint/2010/main" val="325381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2" y="857250"/>
            <a:ext cx="7640637" cy="1036638"/>
          </a:xfrm>
        </p:spPr>
        <p:txBody>
          <a:bodyPr/>
          <a:lstStyle/>
          <a:p>
            <a:r>
              <a:rPr lang="en-US" dirty="0" smtClean="0"/>
              <a:t>But Still Improved Outcomes…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t="18330" b="18330"/>
          <a:stretch>
            <a:fillRect/>
          </a:stretch>
        </p:blipFill>
        <p:spPr>
          <a:xfrm>
            <a:off x="914400" y="1957549"/>
            <a:ext cx="7337425" cy="4008276"/>
          </a:xfrm>
        </p:spPr>
      </p:pic>
    </p:spTree>
    <p:extLst>
      <p:ext uri="{BB962C8B-B14F-4D97-AF65-F5344CB8AC3E}">
        <p14:creationId xmlns:p14="http://schemas.microsoft.com/office/powerpoint/2010/main" val="4032714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‘Grit’: The Coding Speed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7325" indent="0">
              <a:buNone/>
            </a:pPr>
            <a:endParaRPr lang="en-US" sz="1800" dirty="0"/>
          </a:p>
          <a:p>
            <a:pPr marL="187325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1. If Game </a:t>
            </a:r>
            <a:r>
              <a:rPr lang="en-US" sz="2800" dirty="0">
                <a:solidFill>
                  <a:schemeClr val="tx1"/>
                </a:solidFill>
              </a:rPr>
              <a:t>= </a:t>
            </a:r>
            <a:r>
              <a:rPr lang="en-US" sz="2800" dirty="0" smtClean="0">
                <a:solidFill>
                  <a:schemeClr val="tx1"/>
                </a:solidFill>
              </a:rPr>
              <a:t>2715 Chin </a:t>
            </a:r>
            <a:r>
              <a:rPr lang="en-US" sz="2800" dirty="0">
                <a:solidFill>
                  <a:schemeClr val="tx1"/>
                </a:solidFill>
              </a:rPr>
              <a:t>= </a:t>
            </a:r>
            <a:r>
              <a:rPr lang="en-US" sz="2800" dirty="0" smtClean="0">
                <a:solidFill>
                  <a:schemeClr val="tx1"/>
                </a:solidFill>
              </a:rPr>
              <a:t>3231 </a:t>
            </a:r>
            <a:r>
              <a:rPr lang="en-US" sz="2800" dirty="0">
                <a:solidFill>
                  <a:schemeClr val="tx1"/>
                </a:solidFill>
              </a:rPr>
              <a:t>H</a:t>
            </a:r>
            <a:r>
              <a:rPr lang="en-US" sz="2800" dirty="0" smtClean="0">
                <a:solidFill>
                  <a:schemeClr val="tx1"/>
                </a:solidFill>
              </a:rPr>
              <a:t>ouse </a:t>
            </a:r>
            <a:r>
              <a:rPr lang="en-US" sz="2800" dirty="0">
                <a:solidFill>
                  <a:schemeClr val="tx1"/>
                </a:solidFill>
              </a:rPr>
              <a:t>= </a:t>
            </a:r>
            <a:r>
              <a:rPr lang="en-US" sz="2800" dirty="0" smtClean="0">
                <a:solidFill>
                  <a:schemeClr val="tx1"/>
                </a:solidFill>
              </a:rPr>
              <a:t>4232</a:t>
            </a:r>
            <a:endParaRPr lang="en-US" sz="2800" dirty="0">
              <a:solidFill>
                <a:schemeClr val="tx1"/>
              </a:solidFill>
            </a:endParaRPr>
          </a:p>
          <a:p>
            <a:pPr marL="187325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2. House </a:t>
            </a:r>
            <a:r>
              <a:rPr lang="en-US" sz="2800" dirty="0">
                <a:solidFill>
                  <a:schemeClr val="tx1"/>
                </a:solidFill>
              </a:rPr>
              <a:t>= a) 4232 b) 2715 c) 3231 d) 4563 e) </a:t>
            </a:r>
            <a:r>
              <a:rPr lang="en-US" sz="2800" dirty="0" smtClean="0">
                <a:solidFill>
                  <a:schemeClr val="tx1"/>
                </a:solidFill>
              </a:rPr>
              <a:t>2864?</a:t>
            </a:r>
            <a:endParaRPr lang="en-US" sz="2800" dirty="0">
              <a:solidFill>
                <a:schemeClr val="tx1"/>
              </a:solidFill>
            </a:endParaRPr>
          </a:p>
          <a:p>
            <a:pPr marL="187325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187325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Absurdly easy (for vast majority), </a:t>
            </a:r>
            <a:r>
              <a:rPr lang="en-US" sz="2800" dirty="0">
                <a:solidFill>
                  <a:schemeClr val="tx1"/>
                </a:solidFill>
              </a:rPr>
              <a:t>but </a:t>
            </a:r>
            <a:r>
              <a:rPr lang="en-US" sz="2800" i="1" dirty="0">
                <a:solidFill>
                  <a:schemeClr val="tx1"/>
                </a:solidFill>
              </a:rPr>
              <a:t>spine-</a:t>
            </a:r>
            <a:r>
              <a:rPr lang="en-US" sz="2800" i="1" dirty="0" err="1">
                <a:solidFill>
                  <a:schemeClr val="tx1"/>
                </a:solidFill>
              </a:rPr>
              <a:t>crackingly</a:t>
            </a:r>
            <a:r>
              <a:rPr lang="en-US" sz="2800" i="1" dirty="0">
                <a:solidFill>
                  <a:schemeClr val="tx1"/>
                </a:solidFill>
              </a:rPr>
              <a:t> dull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5478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American Dream?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Shared prosperity?</a:t>
            </a:r>
          </a:p>
          <a:p>
            <a:r>
              <a:rPr lang="en-US" dirty="0" smtClean="0"/>
              <a:t>Rising living standards?</a:t>
            </a:r>
          </a:p>
          <a:p>
            <a:r>
              <a:rPr lang="en-US" dirty="0" smtClean="0"/>
              <a:t>A strong middle class?</a:t>
            </a:r>
          </a:p>
          <a:p>
            <a:r>
              <a:rPr lang="en-US" dirty="0" smtClean="0"/>
              <a:t>No poverty?</a:t>
            </a:r>
          </a:p>
          <a:p>
            <a:r>
              <a:rPr lang="en-US" dirty="0" smtClean="0"/>
              <a:t>Fair treatment?</a:t>
            </a:r>
          </a:p>
          <a:p>
            <a:r>
              <a:rPr lang="en-US" dirty="0" smtClean="0"/>
              <a:t>Meritocracy?</a:t>
            </a:r>
          </a:p>
          <a:p>
            <a:r>
              <a:rPr lang="en-US" dirty="0" smtClean="0"/>
              <a:t>High rates of relative mobility?</a:t>
            </a:r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204461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‘Stick-with-it-ness’ &amp; Mobility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2476" r="2476"/>
          <a:stretch>
            <a:fillRect/>
          </a:stretch>
        </p:blipFill>
        <p:spPr>
          <a:xfrm>
            <a:off x="533400" y="1946274"/>
            <a:ext cx="8229600" cy="4215541"/>
          </a:xfrm>
        </p:spPr>
      </p:pic>
    </p:spTree>
    <p:extLst>
      <p:ext uri="{BB962C8B-B14F-4D97-AF65-F5344CB8AC3E}">
        <p14:creationId xmlns:p14="http://schemas.microsoft.com/office/powerpoint/2010/main" val="647395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57250"/>
            <a:ext cx="7489825" cy="1036638"/>
          </a:xfrm>
        </p:spPr>
        <p:txBody>
          <a:bodyPr/>
          <a:lstStyle/>
          <a:p>
            <a:r>
              <a:rPr lang="en-US" dirty="0" smtClean="0"/>
              <a:t>‘Stick-with-it-ness’, by income</a:t>
            </a:r>
            <a:endParaRPr lang="en-US" dirty="0"/>
          </a:p>
        </p:txBody>
      </p:sp>
      <p:graphicFrame>
        <p:nvGraphicFramePr>
          <p:cNvPr id="4" name="officeArt objec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685829"/>
              </p:ext>
            </p:extLst>
          </p:nvPr>
        </p:nvGraphicFramePr>
        <p:xfrm>
          <a:off x="533400" y="1828800"/>
          <a:ext cx="7945438" cy="4911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7927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7250"/>
            <a:ext cx="8000999" cy="1036638"/>
          </a:xfrm>
        </p:spPr>
        <p:txBody>
          <a:bodyPr/>
          <a:lstStyle/>
          <a:p>
            <a:r>
              <a:rPr lang="en-US" sz="2800" dirty="0"/>
              <a:t>Are there class divides in character </a:t>
            </a:r>
            <a:r>
              <a:rPr lang="en-US" sz="2800" dirty="0" smtClean="0"/>
              <a:t>strengths?</a:t>
            </a:r>
            <a:br>
              <a:rPr lang="en-US" sz="2800" dirty="0" smtClean="0"/>
            </a:br>
            <a:r>
              <a:rPr lang="en-US" sz="2800" dirty="0" smtClean="0"/>
              <a:t>3. 5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 Non-Cog. </a:t>
            </a:r>
            <a:r>
              <a:rPr lang="en-US" sz="2800" dirty="0"/>
              <a:t>Scores by Family Income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9275674"/>
              </p:ext>
            </p:extLst>
          </p:nvPr>
        </p:nvGraphicFramePr>
        <p:xfrm>
          <a:off x="893763" y="1946275"/>
          <a:ext cx="7358062" cy="401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61722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i="1" dirty="0">
                <a:latin typeface="Georgia" panose="02040502050405020303" pitchFamily="18" charset="0"/>
              </a:rPr>
              <a:t>Source: ECLS-K, data supplied by Jason Fletcher</a:t>
            </a:r>
            <a:endParaRPr lang="en-US" sz="1000" b="1" i="1" dirty="0"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203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458200" cy="1036638"/>
          </a:xfrm>
        </p:spPr>
        <p:txBody>
          <a:bodyPr/>
          <a:lstStyle/>
          <a:p>
            <a:r>
              <a:rPr lang="en-US" sz="3600" dirty="0"/>
              <a:t>Character Strengths: Our Measure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‘</a:t>
            </a:r>
            <a:r>
              <a:rPr lang="en-US" sz="2000" dirty="0" smtClean="0"/>
              <a:t>Hyperactivity’ subscale of the Behavioral Problems Index in the </a:t>
            </a:r>
            <a:r>
              <a:rPr lang="en-US" sz="2000" dirty="0"/>
              <a:t>National Longitudinal Survey of Youth </a:t>
            </a:r>
            <a:r>
              <a:rPr lang="en-US" sz="2000" dirty="0" smtClean="0"/>
              <a:t>(NLSY) 1979</a:t>
            </a:r>
            <a:r>
              <a:rPr lang="en-US" sz="2000" dirty="0"/>
              <a:t>: Children and Young </a:t>
            </a:r>
            <a:r>
              <a:rPr lang="en-US" sz="2000" dirty="0" smtClean="0"/>
              <a:t>Adults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667000"/>
            <a:ext cx="7358062" cy="4019550"/>
          </a:xfrm>
        </p:spPr>
        <p:txBody>
          <a:bodyPr/>
          <a:lstStyle/>
          <a:p>
            <a:pPr marL="187325" indent="0">
              <a:buNone/>
            </a:pPr>
            <a:r>
              <a:rPr lang="en-US" sz="2000" dirty="0" smtClean="0"/>
              <a:t>M</a:t>
            </a:r>
            <a:r>
              <a:rPr lang="en-US" sz="2000" dirty="0"/>
              <a:t>o</a:t>
            </a:r>
            <a:r>
              <a:rPr lang="en-US" sz="2000" dirty="0" smtClean="0"/>
              <a:t>ther </a:t>
            </a:r>
            <a:r>
              <a:rPr lang="en-US" sz="2000" dirty="0"/>
              <a:t>rates </a:t>
            </a:r>
            <a:r>
              <a:rPr lang="en-US" sz="2000" dirty="0" smtClean="0"/>
              <a:t>statements </a:t>
            </a:r>
            <a:r>
              <a:rPr lang="en-US" sz="2000" dirty="0"/>
              <a:t>about her child as “not true,” “sometimes true,” or “often true”:</a:t>
            </a:r>
          </a:p>
          <a:p>
            <a:pPr lvl="0"/>
            <a:r>
              <a:rPr lang="en-US" sz="2000" dirty="0"/>
              <a:t>Has difficulty concentrating/paying attention</a:t>
            </a:r>
          </a:p>
          <a:p>
            <a:pPr lvl="0"/>
            <a:r>
              <a:rPr lang="en-US" sz="2000" dirty="0"/>
              <a:t>Is easily confused, seems in a fog</a:t>
            </a:r>
          </a:p>
          <a:p>
            <a:pPr lvl="0"/>
            <a:r>
              <a:rPr lang="en-US" sz="2000" dirty="0"/>
              <a:t>Is impulsive or acts without thinking</a:t>
            </a:r>
          </a:p>
          <a:p>
            <a:pPr lvl="0"/>
            <a:r>
              <a:rPr lang="en-US" sz="2000" dirty="0"/>
              <a:t>Has trouble getting mind off certain thoughts</a:t>
            </a:r>
          </a:p>
          <a:p>
            <a:pPr lvl="0"/>
            <a:r>
              <a:rPr lang="en-US" sz="2000" dirty="0"/>
              <a:t>Is restless, overly active, cannot sit </a:t>
            </a:r>
            <a:r>
              <a:rPr lang="en-US" sz="2000" dirty="0" smtClean="0"/>
              <a:t>still</a:t>
            </a:r>
          </a:p>
          <a:p>
            <a:pPr marL="187325" lvl="0" indent="0">
              <a:buNone/>
            </a:pPr>
            <a:r>
              <a:rPr lang="en-US" sz="2000" dirty="0" smtClean="0"/>
              <a:t>We have measures for the early years (5/6) and middle childhood (10/11)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29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763000" cy="1036638"/>
          </a:xfrm>
        </p:spPr>
        <p:txBody>
          <a:bodyPr/>
          <a:lstStyle/>
          <a:p>
            <a:r>
              <a:rPr lang="en-US" sz="3600" dirty="0" smtClean="0"/>
              <a:t>Character Strengths (BPI):Breakdown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392278"/>
              </p:ext>
            </p:extLst>
          </p:nvPr>
        </p:nvGraphicFramePr>
        <p:xfrm>
          <a:off x="762000" y="2133600"/>
          <a:ext cx="7772400" cy="465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0000"/>
                <a:gridCol w="518367"/>
                <a:gridCol w="933061"/>
                <a:gridCol w="503703"/>
                <a:gridCol w="584869"/>
                <a:gridCol w="1477346"/>
                <a:gridCol w="135219"/>
                <a:gridCol w="927435"/>
                <a:gridCol w="1422400"/>
              </a:tblGrid>
              <a:tr h="711200">
                <a:tc gridSpan="2">
                  <a:txBody>
                    <a:bodyPr/>
                    <a:lstStyle/>
                    <a:p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Low 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Skills</a:t>
                      </a:r>
                    </a:p>
                    <a:p>
                      <a:r>
                        <a:rPr lang="en-US" sz="1800" dirty="0" smtClean="0">
                          <a:effectLst/>
                          <a:latin typeface="+mj-lt"/>
                          <a:ea typeface="Helvetica"/>
                          <a:cs typeface="Times New Roman"/>
                        </a:rPr>
                        <a:t>(&lt;1 SD below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Helvetica"/>
                          <a:cs typeface="Times New Roman"/>
                        </a:rPr>
                        <a:t> mean</a:t>
                      </a:r>
                      <a:r>
                        <a:rPr lang="en-US" sz="1800" dirty="0" smtClean="0">
                          <a:effectLst/>
                          <a:latin typeface="+mj-lt"/>
                          <a:ea typeface="Helvetica"/>
                          <a:cs typeface="Times New Roman"/>
                        </a:rPr>
                        <a:t>)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Medium 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Skills</a:t>
                      </a:r>
                    </a:p>
                    <a:p>
                      <a:r>
                        <a:rPr lang="en-US" sz="1800" dirty="0" smtClean="0">
                          <a:effectLst/>
                          <a:latin typeface="+mj-lt"/>
                          <a:ea typeface="Helvetica"/>
                          <a:cs typeface="Times New Roman"/>
                        </a:rPr>
                        <a:t>(1SD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Helvetica"/>
                          <a:cs typeface="Times New Roman"/>
                        </a:rPr>
                        <a:t> below – 1SD above mean)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High 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Skills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(&lt;1 SD above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 mean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)</a:t>
                      </a:r>
                    </a:p>
                    <a:p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120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Early Childhood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15.61%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59.29%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+mj-lt"/>
                        </a:rPr>
                        <a:t>25.09%</a:t>
                      </a:r>
                      <a:endParaRPr lang="en-US" sz="180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120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Middle Childhood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16.84%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55.06%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j-lt"/>
                        </a:rPr>
                        <a:t>28.10%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1200">
                <a:tc gridSpan="9">
                  <a:txBody>
                    <a:bodyPr/>
                    <a:lstStyle/>
                    <a:p>
                      <a:pPr algn="ctr"/>
                      <a:endParaRPr lang="en-US" sz="1800" dirty="0" smtClean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  <a:p>
                      <a:pPr algn="ctr"/>
                      <a:r>
                        <a:rPr lang="en-US" sz="1800" dirty="0" smtClean="0">
                          <a:effectLst/>
                          <a:latin typeface="+mj-lt"/>
                          <a:ea typeface="Helvetica"/>
                          <a:cs typeface="Times New Roman"/>
                        </a:rPr>
                        <a:t>Composite Measure</a:t>
                      </a:r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>
                        <a:effectLst/>
                        <a:latin typeface="Helvetica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>
                        <a:effectLst/>
                        <a:latin typeface="Helvetica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120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effectLst/>
                          <a:latin typeface="+mj-lt"/>
                          <a:ea typeface="Helvetica"/>
                          <a:cs typeface="Times New Roman"/>
                        </a:rPr>
                        <a:t>Always Low</a:t>
                      </a:r>
                      <a:endParaRPr lang="en-US" sz="1800" b="1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Sometimes Low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Always Middle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Sometimes High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Always High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Low/High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6.73%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alpha val="6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17.05%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36.88%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23.53%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13.85%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Helvetica"/>
                          <a:cs typeface="Times New Roman"/>
                        </a:rPr>
                        <a:t>1.95%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Helvetic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566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857250"/>
            <a:ext cx="7358062" cy="819150"/>
          </a:xfrm>
        </p:spPr>
        <p:txBody>
          <a:bodyPr/>
          <a:lstStyle/>
          <a:p>
            <a:r>
              <a:rPr lang="en-US" sz="2800" dirty="0" smtClean="0"/>
              <a:t>Are there class divides in character strengths? Very </a:t>
            </a:r>
            <a:r>
              <a:rPr lang="en-US" sz="2800" dirty="0"/>
              <a:t>Early </a:t>
            </a:r>
            <a:r>
              <a:rPr lang="en-US" sz="2800" dirty="0" smtClean="0"/>
              <a:t>BPI Gaps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323668"/>
              </p:ext>
            </p:extLst>
          </p:nvPr>
        </p:nvGraphicFramePr>
        <p:xfrm>
          <a:off x="893763" y="1752600"/>
          <a:ext cx="735806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1000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7358062" cy="1036638"/>
          </a:xfrm>
        </p:spPr>
        <p:txBody>
          <a:bodyPr/>
          <a:lstStyle/>
          <a:p>
            <a:r>
              <a:rPr lang="en-US" sz="3600" dirty="0"/>
              <a:t>Early Years Character </a:t>
            </a:r>
            <a:r>
              <a:rPr lang="en-US" sz="3600" dirty="0" smtClean="0"/>
              <a:t>Strengths: Key </a:t>
            </a:r>
            <a:r>
              <a:rPr lang="en-US" sz="3600" dirty="0"/>
              <a:t>Outcomes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184291"/>
              </p:ext>
            </p:extLst>
          </p:nvPr>
        </p:nvGraphicFramePr>
        <p:xfrm>
          <a:off x="893763" y="1946274"/>
          <a:ext cx="7358062" cy="437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0657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305800" cy="1036638"/>
          </a:xfrm>
        </p:spPr>
        <p:txBody>
          <a:bodyPr/>
          <a:lstStyle/>
          <a:p>
            <a:r>
              <a:rPr lang="en-US" sz="3600" dirty="0"/>
              <a:t>Middle </a:t>
            </a:r>
            <a:r>
              <a:rPr lang="en-US" sz="3600" dirty="0" smtClean="0"/>
              <a:t>Childhood </a:t>
            </a:r>
            <a:r>
              <a:rPr lang="en-US" sz="3600" dirty="0"/>
              <a:t>Character </a:t>
            </a:r>
            <a:r>
              <a:rPr lang="en-US" sz="3600" dirty="0" smtClean="0"/>
              <a:t>Strengths: Key </a:t>
            </a:r>
            <a:r>
              <a:rPr lang="en-US" sz="3600" dirty="0"/>
              <a:t>Outcomes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903032"/>
              </p:ext>
            </p:extLst>
          </p:nvPr>
        </p:nvGraphicFramePr>
        <p:xfrm>
          <a:off x="893763" y="1946275"/>
          <a:ext cx="7358062" cy="401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8880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1036638"/>
          </a:xfrm>
        </p:spPr>
        <p:txBody>
          <a:bodyPr/>
          <a:lstStyle/>
          <a:p>
            <a:r>
              <a:rPr lang="en-US" sz="3600" dirty="0" smtClean="0"/>
              <a:t>Composite </a:t>
            </a:r>
            <a:r>
              <a:rPr lang="en-US" sz="3600" dirty="0"/>
              <a:t>Measure Character </a:t>
            </a:r>
            <a:r>
              <a:rPr lang="en-US" sz="3600" dirty="0" smtClean="0"/>
              <a:t>Strengths: Key </a:t>
            </a:r>
            <a:r>
              <a:rPr lang="en-US" sz="3600" dirty="0"/>
              <a:t>Outcomes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47710"/>
              </p:ext>
            </p:extLst>
          </p:nvPr>
        </p:nvGraphicFramePr>
        <p:xfrm>
          <a:off x="893762" y="1946274"/>
          <a:ext cx="7564437" cy="430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4726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2" y="857250"/>
            <a:ext cx="7564437" cy="1036638"/>
          </a:xfrm>
        </p:spPr>
        <p:txBody>
          <a:bodyPr/>
          <a:lstStyle/>
          <a:p>
            <a:r>
              <a:rPr lang="en-US" sz="3200" dirty="0"/>
              <a:t>Character Strengths </a:t>
            </a:r>
            <a:r>
              <a:rPr lang="en-US" sz="3200" dirty="0" smtClean="0"/>
              <a:t>v. Smarts: </a:t>
            </a:r>
            <a:br>
              <a:rPr lang="en-US" sz="3200" dirty="0" smtClean="0"/>
            </a:br>
            <a:r>
              <a:rPr lang="en-US" sz="3200" dirty="0" smtClean="0"/>
              <a:t>What matters most for HS Graduation?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306794"/>
              </p:ext>
            </p:extLst>
          </p:nvPr>
        </p:nvGraphicFramePr>
        <p:xfrm>
          <a:off x="893763" y="1946275"/>
          <a:ext cx="7358062" cy="401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4236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57250"/>
            <a:ext cx="7489825" cy="1036638"/>
          </a:xfrm>
        </p:spPr>
        <p:txBody>
          <a:bodyPr/>
          <a:lstStyle/>
          <a:p>
            <a:r>
              <a:rPr lang="en-US" dirty="0" smtClean="0"/>
              <a:t>Horatio Alger’s Dream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946275"/>
            <a:ext cx="4038600" cy="4019550"/>
          </a:xfrm>
        </p:spPr>
        <p:txBody>
          <a:bodyPr/>
          <a:lstStyle/>
          <a:p>
            <a:pPr marL="187325" indent="0">
              <a:buNone/>
            </a:pPr>
            <a:r>
              <a:rPr lang="en-US" dirty="0"/>
              <a:t>“In this free country poverty in early life is no bar to a man’s advancement. … Save your money, my lad, buy books, and determine to be somebody,</a:t>
            </a:r>
            <a:r>
              <a:rPr lang="en-US" dirty="0" smtClean="0"/>
              <a:t>” </a:t>
            </a:r>
            <a:r>
              <a:rPr lang="en-US" dirty="0" err="1" smtClean="0"/>
              <a:t>Mr</a:t>
            </a:r>
            <a:r>
              <a:rPr lang="en-US" dirty="0" smtClean="0"/>
              <a:t> Whitney to ‘</a:t>
            </a:r>
            <a:r>
              <a:rPr lang="en-US" dirty="0"/>
              <a:t>R</a:t>
            </a:r>
            <a:r>
              <a:rPr lang="en-US" dirty="0" smtClean="0"/>
              <a:t>agged Dick’, 1868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7463" b="74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4483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946275"/>
            <a:ext cx="8534400" cy="4019550"/>
          </a:xfrm>
        </p:spPr>
        <p:txBody>
          <a:bodyPr/>
          <a:lstStyle/>
          <a:p>
            <a:r>
              <a:rPr lang="en-US" sz="2800" dirty="0" smtClean="0"/>
              <a:t>American Dream based on meritocratic movement, circulation of elites</a:t>
            </a:r>
          </a:p>
          <a:p>
            <a:r>
              <a:rPr lang="en-US" sz="2800" dirty="0" smtClean="0"/>
              <a:t>Individualist egalitarianism: born equal, but responsible for own destiny</a:t>
            </a:r>
          </a:p>
          <a:p>
            <a:r>
              <a:rPr lang="en-US" sz="2800" dirty="0" smtClean="0"/>
              <a:t>US is falling short of its own Dream</a:t>
            </a:r>
          </a:p>
          <a:p>
            <a:r>
              <a:rPr lang="en-US" sz="2800" dirty="0" smtClean="0"/>
              <a:t>Among the vital </a:t>
            </a:r>
            <a:r>
              <a:rPr lang="en-US" sz="2800" i="1" dirty="0" smtClean="0"/>
              <a:t>skills</a:t>
            </a:r>
            <a:r>
              <a:rPr lang="en-US" sz="2800" dirty="0" smtClean="0"/>
              <a:t> for mobility are character strengths as well as smarts</a:t>
            </a:r>
          </a:p>
          <a:p>
            <a:r>
              <a:rPr lang="en-US" sz="2800" dirty="0" smtClean="0"/>
              <a:t>So, equal opportunity policy needs to incorporate these skills into analysis and policy, too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88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2" y="857250"/>
            <a:ext cx="7869237" cy="1036638"/>
          </a:xfrm>
        </p:spPr>
        <p:txBody>
          <a:bodyPr/>
          <a:lstStyle/>
          <a:p>
            <a:r>
              <a:rPr lang="en-US" dirty="0" smtClean="0"/>
              <a:t>Really, Honestly Final Thought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1946274"/>
            <a:ext cx="7358062" cy="4302125"/>
          </a:xfrm>
        </p:spPr>
        <p:txBody>
          <a:bodyPr/>
          <a:lstStyle/>
          <a:p>
            <a:pPr marL="187325" indent="0">
              <a:buNone/>
            </a:pPr>
            <a:r>
              <a:rPr lang="en-US" i="1" dirty="0" smtClean="0"/>
              <a:t>Does the individualist egalitarianism underpinning the American ideal of equal opportunity rely not only upon ‘book smarts’, but also on character strengths such as prudence and grit?</a:t>
            </a:r>
          </a:p>
          <a:p>
            <a:pPr marL="187325" indent="0">
              <a:buNone/>
            </a:pPr>
            <a:r>
              <a:rPr lang="en-US" dirty="0" smtClean="0"/>
              <a:t>OR </a:t>
            </a:r>
            <a:endParaRPr lang="en-US" dirty="0"/>
          </a:p>
          <a:p>
            <a:pPr marL="187325" indent="0">
              <a:buNone/>
            </a:pPr>
            <a:r>
              <a:rPr lang="en-US" i="1" dirty="0" smtClean="0"/>
              <a:t>Does the American Dream require a certain dose of the Frontier Spirit?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946527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Pres. Obama (and of course every President before him)…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114800" cy="5051425"/>
          </a:xfrm>
        </p:spPr>
        <p:txBody>
          <a:bodyPr/>
          <a:lstStyle/>
          <a:p>
            <a:pPr marL="187325" indent="0">
              <a:buNone/>
            </a:pPr>
            <a:r>
              <a:rPr lang="en-US" dirty="0" smtClean="0"/>
              <a:t>“I </a:t>
            </a:r>
            <a:r>
              <a:rPr lang="en-US" dirty="0"/>
              <a:t>renew my commitment to the basic bargain that built this country – the idea that if you work hard and meet your responsibilities, you can get ahead, no matter where you come </a:t>
            </a:r>
            <a:r>
              <a:rPr lang="en-US" dirty="0" smtClean="0"/>
              <a:t>from…”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0177" r="20177"/>
          <a:stretch>
            <a:fillRect/>
          </a:stretch>
        </p:blipFill>
        <p:spPr>
          <a:xfrm>
            <a:off x="4724400" y="2438400"/>
            <a:ext cx="3603625" cy="4019550"/>
          </a:xfrm>
        </p:spPr>
      </p:pic>
    </p:spTree>
    <p:extLst>
      <p:ext uri="{BB962C8B-B14F-4D97-AF65-F5344CB8AC3E}">
        <p14:creationId xmlns:p14="http://schemas.microsoft.com/office/powerpoint/2010/main" val="1238237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3602037" cy="4019550"/>
          </a:xfrm>
        </p:spPr>
        <p:txBody>
          <a:bodyPr/>
          <a:lstStyle/>
          <a:p>
            <a:pPr marL="187325" indent="0">
              <a:buNone/>
            </a:pPr>
            <a:r>
              <a:rPr lang="en-US" sz="4400" dirty="0" smtClean="0"/>
              <a:t>“That all men are created equal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239" b="3239"/>
          <a:stretch>
            <a:fillRect/>
          </a:stretch>
        </p:blipFill>
        <p:spPr>
          <a:xfrm>
            <a:off x="4930775" y="1295400"/>
            <a:ext cx="4213225" cy="4699509"/>
          </a:xfrm>
        </p:spPr>
      </p:pic>
    </p:spTree>
    <p:extLst>
      <p:ext uri="{BB962C8B-B14F-4D97-AF65-F5344CB8AC3E}">
        <p14:creationId xmlns:p14="http://schemas.microsoft.com/office/powerpoint/2010/main" val="2272572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3602037" cy="4019550"/>
          </a:xfrm>
        </p:spPr>
        <p:txBody>
          <a:bodyPr/>
          <a:lstStyle/>
          <a:p>
            <a:pPr marL="187325" indent="0">
              <a:buNone/>
            </a:pPr>
            <a:r>
              <a:rPr lang="en-US" sz="4400" dirty="0" smtClean="0"/>
              <a:t>“That all men are created equal </a:t>
            </a:r>
            <a:r>
              <a:rPr lang="en-US" sz="4400" i="1" dirty="0" smtClean="0"/>
              <a:t>and independent</a:t>
            </a:r>
            <a:r>
              <a:rPr lang="en-US" sz="4400" dirty="0" smtClean="0"/>
              <a:t>’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239" b="3239"/>
          <a:stretch>
            <a:fillRect/>
          </a:stretch>
        </p:blipFill>
        <p:spPr>
          <a:xfrm>
            <a:off x="4930775" y="1295400"/>
            <a:ext cx="4213225" cy="4699509"/>
          </a:xfrm>
        </p:spPr>
      </p:pic>
    </p:spTree>
    <p:extLst>
      <p:ext uri="{BB962C8B-B14F-4D97-AF65-F5344CB8AC3E}">
        <p14:creationId xmlns:p14="http://schemas.microsoft.com/office/powerpoint/2010/main" val="3311274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153400" cy="1036638"/>
          </a:xfrm>
        </p:spPr>
        <p:txBody>
          <a:bodyPr/>
          <a:lstStyle/>
          <a:p>
            <a:r>
              <a:rPr lang="en-US" dirty="0" smtClean="0"/>
              <a:t>The State of the American Dream, Using Lego…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7325" indent="0">
              <a:buNone/>
            </a:pPr>
            <a:endParaRPr lang="en-US" dirty="0" smtClean="0">
              <a:hlinkClick r:id="rId3"/>
            </a:endParaRPr>
          </a:p>
          <a:p>
            <a:pPr marL="187325" indent="0">
              <a:buNone/>
            </a:pPr>
            <a:endParaRPr lang="en-US" dirty="0" smtClean="0">
              <a:hlinkClick r:id="rId3"/>
            </a:endParaRPr>
          </a:p>
          <a:p>
            <a:pPr marL="187325" indent="0" algn="ctr">
              <a:buNone/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://www.youtube.com/watch?v=</a:t>
            </a:r>
            <a:r>
              <a:rPr lang="en-US" dirty="0" smtClean="0">
                <a:hlinkClick r:id="rId3"/>
              </a:rPr>
              <a:t>t2XFh_tD2RA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06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8200"/>
            <a:ext cx="7287381" cy="65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60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(Mobility) Power of a BA</a:t>
            </a:r>
            <a:endParaRPr lang="en-US" dirty="0"/>
          </a:p>
        </p:txBody>
      </p:sp>
      <p:pic>
        <p:nvPicPr>
          <p:cNvPr id="5" name="Picture 2" descr="N:\CCF Team Folder\Outreach\Quick Links\Images\postsec_Haskins_mobility matrix with and without college degre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r="937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00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ookings">
  <a:themeElements>
    <a:clrScheme name="Brooking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ookings">
      <a:majorFont>
        <a:latin typeface="Georgia"/>
        <a:ea typeface="ヒラギノ明朝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42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96" charset="0"/>
            <a:ea typeface="ヒラギノ角ゴ Pro W3" pitchFamily="96" charset="-128"/>
            <a:sym typeface="Gill Sans" pitchFamily="9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42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96" charset="0"/>
            <a:ea typeface="ヒラギノ角ゴ Pro W3" pitchFamily="96" charset="-128"/>
            <a:sym typeface="Gill Sans" pitchFamily="96" charset="0"/>
          </a:defRPr>
        </a:defPPr>
      </a:lstStyle>
    </a:lnDef>
  </a:objectDefaults>
  <a:extraClrSchemeLst>
    <a:extraClrScheme>
      <a:clrScheme name="Brookin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eorgia"/>
        <a:ea typeface="ヒラギノ明朝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42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96" charset="0"/>
            <a:ea typeface="ヒラギノ角ゴ Pro W3" pitchFamily="96" charset="-128"/>
            <a:sym typeface="Gill Sans" pitchFamily="9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42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96" charset="0"/>
            <a:ea typeface="ヒラギノ角ゴ Pro W3" pitchFamily="96" charset="-128"/>
            <a:sym typeface="Gill Sans" pitchFamily="96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2158</TotalTime>
  <Pages>0</Pages>
  <Words>835</Words>
  <Characters>0</Characters>
  <Application>Microsoft Office PowerPoint</Application>
  <PresentationFormat>Letter Paper (8.5x11 in)</PresentationFormat>
  <Lines>0</Lines>
  <Paragraphs>137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Brookings</vt:lpstr>
      <vt:lpstr>Title &amp; Bullets</vt:lpstr>
      <vt:lpstr>  Grit and Dreams: Character Strengths, Social Mobility and the American Dream</vt:lpstr>
      <vt:lpstr>What is the American Dream?</vt:lpstr>
      <vt:lpstr>Horatio Alger’s Dream</vt:lpstr>
      <vt:lpstr>Pres. Obama (and of course every President before him)…</vt:lpstr>
      <vt:lpstr>PowerPoint Presentation</vt:lpstr>
      <vt:lpstr>PowerPoint Presentation</vt:lpstr>
      <vt:lpstr>The State of the American Dream, Using Lego…</vt:lpstr>
      <vt:lpstr>PowerPoint Presentation</vt:lpstr>
      <vt:lpstr>The (Mobility) Power of a BA</vt:lpstr>
      <vt:lpstr>One Factor: Higher Education</vt:lpstr>
      <vt:lpstr>One Factor: Higher Education</vt:lpstr>
      <vt:lpstr>Prudence</vt:lpstr>
      <vt:lpstr>Want this? Now, or More Later?</vt:lpstr>
      <vt:lpstr>Want this now? </vt:lpstr>
      <vt:lpstr>Or these in 15 minutes?</vt:lpstr>
      <vt:lpstr>But then, add crayons…</vt:lpstr>
      <vt:lpstr>‘Grit’ Perry Pre-K No Lasting Impact on IQ Scores</vt:lpstr>
      <vt:lpstr>But Still Improved Outcomes…</vt:lpstr>
      <vt:lpstr>‘Grit’: The Coding Speed Test</vt:lpstr>
      <vt:lpstr>‘Stick-with-it-ness’ &amp; Mobility</vt:lpstr>
      <vt:lpstr>‘Stick-with-it-ness’, by income</vt:lpstr>
      <vt:lpstr>Are there class divides in character strengths? 3. 5th Grade Non-Cog. Scores by Family Income </vt:lpstr>
      <vt:lpstr>Character Strengths: Our Measure  ‘Hyperactivity’ subscale of the Behavioral Problems Index in the National Longitudinal Survey of Youth (NLSY) 1979: Children and Young Adults</vt:lpstr>
      <vt:lpstr>Character Strengths (BPI):Breakdown</vt:lpstr>
      <vt:lpstr>Are there class divides in character strengths? Very Early BPI Gaps</vt:lpstr>
      <vt:lpstr>Early Years Character Strengths: Key Outcomes</vt:lpstr>
      <vt:lpstr>Middle Childhood Character Strengths: Key Outcomes </vt:lpstr>
      <vt:lpstr>Composite Measure Character Strengths: Key Outcomes </vt:lpstr>
      <vt:lpstr>Character Strengths v. Smarts:  What matters most for HS Graduation?</vt:lpstr>
      <vt:lpstr>Final Thoughts</vt:lpstr>
      <vt:lpstr>Really, Honestly Final Thought</vt:lpstr>
    </vt:vector>
  </TitlesOfParts>
  <Company>The Brookings Institution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Pathways to the Middle Class: Balancing Personal and Public Responsibilities</dc:title>
  <dc:creator>Kerry Searle Grannis</dc:creator>
  <cp:lastModifiedBy>oit</cp:lastModifiedBy>
  <cp:revision>95</cp:revision>
  <cp:lastPrinted>2013-11-21T19:03:36Z</cp:lastPrinted>
  <dcterms:created xsi:type="dcterms:W3CDTF">2012-09-17T13:05:33Z</dcterms:created>
  <dcterms:modified xsi:type="dcterms:W3CDTF">2014-09-23T17:43:58Z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