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2.xml" ContentType="application/vnd.openxmlformats-officedocument.presentationml.notesSlide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91" r:id="rId2"/>
    <p:sldId id="483" r:id="rId3"/>
    <p:sldId id="461" r:id="rId4"/>
    <p:sldId id="435" r:id="rId5"/>
    <p:sldId id="436" r:id="rId6"/>
    <p:sldId id="437" r:id="rId7"/>
    <p:sldId id="460" r:id="rId8"/>
    <p:sldId id="459" r:id="rId9"/>
    <p:sldId id="482" r:id="rId10"/>
    <p:sldId id="453" r:id="rId11"/>
    <p:sldId id="484" r:id="rId12"/>
    <p:sldId id="462" r:id="rId13"/>
    <p:sldId id="472" r:id="rId14"/>
    <p:sldId id="480" r:id="rId15"/>
    <p:sldId id="449" r:id="rId16"/>
    <p:sldId id="452" r:id="rId17"/>
    <p:sldId id="471" r:id="rId18"/>
    <p:sldId id="470" r:id="rId19"/>
    <p:sldId id="458" r:id="rId20"/>
    <p:sldId id="468" r:id="rId21"/>
    <p:sldId id="469" r:id="rId22"/>
    <p:sldId id="486" r:id="rId23"/>
    <p:sldId id="505" r:id="rId24"/>
    <p:sldId id="497" r:id="rId25"/>
    <p:sldId id="501" r:id="rId26"/>
    <p:sldId id="487" r:id="rId27"/>
    <p:sldId id="503" r:id="rId28"/>
    <p:sldId id="496" r:id="rId29"/>
    <p:sldId id="506" r:id="rId30"/>
    <p:sldId id="500" r:id="rId31"/>
    <p:sldId id="439" r:id="rId32"/>
    <p:sldId id="463" r:id="rId33"/>
    <p:sldId id="464" r:id="rId34"/>
    <p:sldId id="493" r:id="rId35"/>
    <p:sldId id="499" r:id="rId36"/>
    <p:sldId id="465" r:id="rId37"/>
    <p:sldId id="467" r:id="rId38"/>
    <p:sldId id="446" r:id="rId39"/>
  </p:sldIdLst>
  <p:sldSz cx="9144000" cy="6858000" type="screen4x3"/>
  <p:notesSz cx="6985000" cy="92837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1pPr>
    <a:lvl2pPr marL="457200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8978"/>
    <a:srgbClr val="FFFFFF"/>
    <a:srgbClr val="F08510"/>
    <a:srgbClr val="9900FF"/>
    <a:srgbClr val="2C70FF"/>
    <a:srgbClr val="FFFFCC"/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0" autoAdjust="0"/>
    <p:restoredTop sz="95238" autoAdjust="0"/>
  </p:normalViewPr>
  <p:slideViewPr>
    <p:cSldViewPr>
      <p:cViewPr>
        <p:scale>
          <a:sx n="83" d="100"/>
          <a:sy n="83" d="100"/>
        </p:scale>
        <p:origin x="-1776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84" d="100"/>
          <a:sy n="84" d="100"/>
        </p:scale>
        <p:origin x="-3138" y="-8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fmetc01\Files\PDrive\Projects\Human%20capital\PRESENTATIONS\STEM%20Myths\Premium%20for%20STEM%201950-201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fmetc01\Files\PDrive\Projects\Human%20capital\Burning%20Glass\Skill\LinkedIn-Burning%20Glass%20Skill%20Mismatch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pfmetc01\Files\PDrive\Projects\Human%20capital\UNLV\NV%20STEM%20Sta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fmetc01\Files\PDrive\Projects\Human%20capital\UNLV\NV%20STEM%20Stats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fmetc01\Files\PDrive\Projects\Human%20capital\Burning%20Glass\Presentation\Final%20report%20tables%20edited%20for%20presentation%206-3-2014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fmetc01\Files\PDrive\Projects\Human%20capital\Burning%20Glass\Presentation\Bachelor's%20degrees%20by%20Major%20Webcaspar%201987-2012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fmetc01\Files\PDrive\Projects\Human%20capital\Burning%20Glass\Presentation\Bachelor's%20degrees%20by%20Major%20Webcaspar%201987-2012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fmetc01\Files\PDrive\Projects\Human%20capital\Burning%20Glass\Presentation\Final%20report%20tables%20edited%20for%20presentation%206-3-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fmetc01\Files\PDrive\Projects\Human%20capital\Burning%20Glass\duration\Media\Data%20for%20hiring%20difficulty%20blo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fmetc01\Files\PDrive\Projects\Human%20capital\Burning%20Glass\duration\Media\Data%20for%20hiring%20difficulty%20blo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fmetc01\Files\PDrive\Projects\Human%20capital\PRESENTATIONS\STEM%20Myths\WBUR\HWOL%202014%20openings%20per%20worke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fmetc01\Files\PDrive\Projects\Human%20capital\Burning%20Glass\Presentation\Final%20report%20tables%20edited%20for%20presentation%206-3-2014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Wage Premium for STEM Skills, Controlling for Experience, Education, and Sex, 1950-2012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'Premium for STEM 1950-2012'!$B$13</c:f>
              <c:strCache>
                <c:ptCount val="1"/>
                <c:pt idx="0">
                  <c:v>Standard Deviation in Occupational STEM Skill</c:v>
                </c:pt>
              </c:strCache>
            </c:strRef>
          </c:tx>
          <c:spPr>
            <a:ln w="63500">
              <a:solidFill>
                <a:schemeClr val="accent2">
                  <a:lumMod val="20000"/>
                  <a:lumOff val="80000"/>
                </a:schemeClr>
              </a:solidFill>
            </a:ln>
          </c:spPr>
          <c:marker>
            <c:spPr>
              <a:solidFill>
                <a:schemeClr val="accent2">
                  <a:lumMod val="20000"/>
                  <a:lumOff val="80000"/>
                </a:schemeClr>
              </a:solidFill>
            </c:spPr>
          </c:marker>
          <c:cat>
            <c:numRef>
              <c:f>'Premium for STEM 1950-2012'!$A$14:$A$20</c:f>
              <c:numCache>
                <c:formatCode>General</c:formatCode>
                <c:ptCount val="7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2012</c:v>
                </c:pt>
              </c:numCache>
            </c:numRef>
          </c:cat>
          <c:val>
            <c:numRef>
              <c:f>'Premium for STEM 1950-2012'!$B$14:$B$20</c:f>
              <c:numCache>
                <c:formatCode>0.0%</c:formatCode>
                <c:ptCount val="7"/>
                <c:pt idx="0">
                  <c:v>7.6589299999999999E-2</c:v>
                </c:pt>
                <c:pt idx="1">
                  <c:v>0.12981870000000001</c:v>
                </c:pt>
                <c:pt idx="2">
                  <c:v>0.12069249999999999</c:v>
                </c:pt>
                <c:pt idx="3">
                  <c:v>0.13486880000000001</c:v>
                </c:pt>
                <c:pt idx="4">
                  <c:v>0.14638599999999999</c:v>
                </c:pt>
                <c:pt idx="5">
                  <c:v>0.15497940000000013</c:v>
                </c:pt>
                <c:pt idx="6">
                  <c:v>0.20473040000000009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95968"/>
        <c:axId val="116480640"/>
      </c:lineChart>
      <c:catAx>
        <c:axId val="10419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480640"/>
        <c:crosses val="autoZero"/>
        <c:auto val="1"/>
        <c:lblAlgn val="ctr"/>
        <c:lblOffset val="100"/>
        <c:noMultiLvlLbl val="0"/>
      </c:catAx>
      <c:valAx>
        <c:axId val="11648064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04195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The Computer Skills Most Commonly Requested by Employers by number of advertised vacancies in </a:t>
            </a:r>
            <a:r>
              <a:rPr lang="en-US" dirty="0" smtClean="0"/>
              <a:t>2013 </a:t>
            </a:r>
          </a:p>
          <a:p>
            <a:pPr>
              <a:defRPr/>
            </a:pPr>
            <a:r>
              <a:rPr lang="en-US" sz="1000" dirty="0" smtClean="0"/>
              <a:t>(Source: Brookings analysis of Burning Glass)</a:t>
            </a:r>
            <a:endParaRPr lang="en-US" sz="1000" dirty="0"/>
          </a:p>
        </c:rich>
      </c:tx>
      <c:layout>
        <c:manualLayout>
          <c:xMode val="edge"/>
          <c:yMode val="edge"/>
          <c:x val="0.10007697567215863"/>
          <c:y val="2.222222222222222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'skill data'!$N$1</c:f>
              <c:strCache>
                <c:ptCount val="1"/>
                <c:pt idx="0">
                  <c:v>obs_skill_usa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cat>
            <c:strRef>
              <c:f>'skill data'!$M$2:$M$21</c:f>
              <c:strCache>
                <c:ptCount val="20"/>
                <c:pt idx="0">
                  <c:v>Microsoft Windows</c:v>
                </c:pt>
                <c:pt idx="1">
                  <c:v>SQL</c:v>
                </c:pt>
                <c:pt idx="2">
                  <c:v>JAVA</c:v>
                </c:pt>
                <c:pt idx="3">
                  <c:v>Oracle</c:v>
                </c:pt>
                <c:pt idx="4">
                  <c:v>JavaScript</c:v>
                </c:pt>
                <c:pt idx="5">
                  <c:v>Troubleshooting</c:v>
                </c:pt>
                <c:pt idx="6">
                  <c:v>Quality Assurance and Control</c:v>
                </c:pt>
                <c:pt idx="7">
                  <c:v>SAP</c:v>
                </c:pt>
                <c:pt idx="8">
                  <c:v>LINUX</c:v>
                </c:pt>
                <c:pt idx="9">
                  <c:v>.NET Programming</c:v>
                </c:pt>
                <c:pt idx="10">
                  <c:v>Microsoft</c:v>
                </c:pt>
                <c:pt idx="11">
                  <c:v>Microsoft C#</c:v>
                </c:pt>
                <c:pt idx="12">
                  <c:v>SQL Server</c:v>
                </c:pt>
                <c:pt idx="13">
                  <c:v>UNIX</c:v>
                </c:pt>
                <c:pt idx="14">
                  <c:v>Web Site Development</c:v>
                </c:pt>
                <c:pt idx="15">
                  <c:v>Business Process</c:v>
                </c:pt>
                <c:pt idx="16">
                  <c:v>C++</c:v>
                </c:pt>
                <c:pt idx="17">
                  <c:v>jQuery</c:v>
                </c:pt>
                <c:pt idx="18">
                  <c:v>Business Analysis</c:v>
                </c:pt>
                <c:pt idx="19">
                  <c:v>Object-Oriented Analysis and Design (OOAD)</c:v>
                </c:pt>
              </c:strCache>
            </c:strRef>
          </c:cat>
          <c:val>
            <c:numRef>
              <c:f>'skill data'!$N$2:$N$21</c:f>
              <c:numCache>
                <c:formatCode>#,##0</c:formatCode>
                <c:ptCount val="20"/>
                <c:pt idx="0">
                  <c:v>210332</c:v>
                </c:pt>
                <c:pt idx="1">
                  <c:v>182718</c:v>
                </c:pt>
                <c:pt idx="2">
                  <c:v>177868</c:v>
                </c:pt>
                <c:pt idx="3">
                  <c:v>166892</c:v>
                </c:pt>
                <c:pt idx="4">
                  <c:v>152080</c:v>
                </c:pt>
                <c:pt idx="5">
                  <c:v>128469</c:v>
                </c:pt>
                <c:pt idx="6">
                  <c:v>115021</c:v>
                </c:pt>
                <c:pt idx="7">
                  <c:v>96939</c:v>
                </c:pt>
                <c:pt idx="8">
                  <c:v>93525</c:v>
                </c:pt>
                <c:pt idx="9">
                  <c:v>88299</c:v>
                </c:pt>
                <c:pt idx="10">
                  <c:v>85512</c:v>
                </c:pt>
                <c:pt idx="11">
                  <c:v>83574</c:v>
                </c:pt>
                <c:pt idx="12">
                  <c:v>76764</c:v>
                </c:pt>
                <c:pt idx="13">
                  <c:v>66210</c:v>
                </c:pt>
                <c:pt idx="14">
                  <c:v>54030</c:v>
                </c:pt>
                <c:pt idx="15">
                  <c:v>53480</c:v>
                </c:pt>
                <c:pt idx="16">
                  <c:v>53019</c:v>
                </c:pt>
                <c:pt idx="17">
                  <c:v>52335</c:v>
                </c:pt>
                <c:pt idx="18">
                  <c:v>51628</c:v>
                </c:pt>
                <c:pt idx="19">
                  <c:v>51573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94144"/>
        <c:axId val="117900032"/>
      </c:barChart>
      <c:catAx>
        <c:axId val="117894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7900032"/>
        <c:crosses val="autoZero"/>
        <c:auto val="1"/>
        <c:lblAlgn val="ctr"/>
        <c:lblOffset val="100"/>
        <c:noMultiLvlLbl val="0"/>
      </c:catAx>
      <c:valAx>
        <c:axId val="1179000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7894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Average occupational hiring difficulty by regional unemployment </a:t>
            </a:r>
            <a:r>
              <a:rPr lang="en-US" dirty="0" smtClean="0"/>
              <a:t>rate</a:t>
            </a:r>
          </a:p>
          <a:p>
            <a:pPr>
              <a:defRPr/>
            </a:pPr>
            <a:r>
              <a:rPr lang="en-US" sz="1100" dirty="0" smtClean="0"/>
              <a:t>(Source: Brookings</a:t>
            </a:r>
            <a:r>
              <a:rPr lang="en-US" sz="1100" baseline="0" dirty="0" smtClean="0"/>
              <a:t> analysis of Burning Glass and 2012 Census </a:t>
            </a:r>
            <a:r>
              <a:rPr lang="en-US" sz="1100" baseline="0" dirty="0" err="1" smtClean="0"/>
              <a:t>microdata</a:t>
            </a:r>
            <a:r>
              <a:rPr lang="en-US" sz="1100" baseline="0" dirty="0" smtClean="0"/>
              <a:t> via IPUMS)</a:t>
            </a:r>
            <a:endParaRPr lang="en-US" sz="11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'P:\Projects\Human capital\Burning Glass\duration\Paper\Edited\[Rothwell Tables PW Edit 6-3-2014.xlsx]Table 9. Regional duration'!$B$15</c:f>
              <c:strCache>
                <c:ptCount val="1"/>
                <c:pt idx="0">
                  <c:v>Median duration of opening (days) for occupational group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'P:\Projects\Human capital\Burning Glass\duration\Paper\Edited\[Rothwell Tables PW Edit 6-3-2014.xlsx]Table 9. Regional duration'!$A$16:$A$19</c:f>
              <c:strCache>
                <c:ptCount val="4"/>
                <c:pt idx="0">
                  <c:v>High unemployment (&gt;10%)</c:v>
                </c:pt>
                <c:pt idx="1">
                  <c:v>Moderately high unemployment (&lt;=10%, &gt;=5%)</c:v>
                </c:pt>
                <c:pt idx="2">
                  <c:v>Moderately low (&lt;5%, &gt;=3%)</c:v>
                </c:pt>
                <c:pt idx="3">
                  <c:v>Low unemployment (&lt;3%)</c:v>
                </c:pt>
              </c:strCache>
            </c:strRef>
          </c:cat>
          <c:val>
            <c:numRef>
              <c:f>'P:\Projects\Human capital\Burning Glass\duration\Paper\Edited\[Rothwell Tables PW Edit 6-3-2014.xlsx]Table 9. Regional duration'!$B$16:$B$19</c:f>
              <c:numCache>
                <c:formatCode>General</c:formatCode>
                <c:ptCount val="4"/>
                <c:pt idx="0">
                  <c:v>7.4</c:v>
                </c:pt>
                <c:pt idx="1">
                  <c:v>8.5</c:v>
                </c:pt>
                <c:pt idx="2">
                  <c:v>13.7</c:v>
                </c:pt>
                <c:pt idx="3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68960"/>
        <c:axId val="44570496"/>
      </c:barChart>
      <c:catAx>
        <c:axId val="44568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570496"/>
        <c:crosses val="autoZero"/>
        <c:auto val="1"/>
        <c:lblAlgn val="ctr"/>
        <c:lblOffset val="100"/>
        <c:noMultiLvlLbl val="0"/>
      </c:catAx>
      <c:valAx>
        <c:axId val="4457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689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Of Nevada's </a:t>
            </a:r>
            <a:r>
              <a:rPr lang="en-US" dirty="0"/>
              <a:t>20 Most Common Occupations with Vacancies Advertised in </a:t>
            </a:r>
            <a:r>
              <a:rPr lang="en-US" dirty="0" smtClean="0"/>
              <a:t>2013, </a:t>
            </a:r>
          </a:p>
          <a:p>
            <a:pPr>
              <a:defRPr/>
            </a:pPr>
            <a:r>
              <a:rPr lang="en-US" dirty="0" smtClean="0"/>
              <a:t>9 are STEM jobs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'TOp occ in demand by STATE'!$C$1</c:f>
              <c:strCache>
                <c:ptCount val="1"/>
                <c:pt idx="0">
                  <c:v>NV_open_soc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'TOp occ in demand by STATE'!$B$2:$B$21</c:f>
              <c:strCache>
                <c:ptCount val="20"/>
                <c:pt idx="0">
                  <c:v>Web Developers</c:v>
                </c:pt>
                <c:pt idx="1">
                  <c:v>Sales Managers</c:v>
                </c:pt>
                <c:pt idx="2">
                  <c:v>Financial Managers, Branch or Department</c:v>
                </c:pt>
                <c:pt idx="3">
                  <c:v>First-Line Supervisors of Office and Administrative Support Workers</c:v>
                </c:pt>
                <c:pt idx="4">
                  <c:v>Network and Computer Systems Administrators</c:v>
                </c:pt>
                <c:pt idx="5">
                  <c:v>Informatics Nurse Specialists</c:v>
                </c:pt>
                <c:pt idx="6">
                  <c:v>First-Line Supervisors of Retail Sales Workers</c:v>
                </c:pt>
                <c:pt idx="7">
                  <c:v>Office Clerks, General</c:v>
                </c:pt>
                <c:pt idx="8">
                  <c:v>Computer User Support Specialists</c:v>
                </c:pt>
                <c:pt idx="9">
                  <c:v>Information Technology Project Managers</c:v>
                </c:pt>
                <c:pt idx="10">
                  <c:v>Medical and Health Services Managers</c:v>
                </c:pt>
                <c:pt idx="11">
                  <c:v>Maintenance and Repair Workers, General</c:v>
                </c:pt>
                <c:pt idx="12">
                  <c:v>Software Developers, Applications</c:v>
                </c:pt>
                <c:pt idx="13">
                  <c:v>Auditors</c:v>
                </c:pt>
                <c:pt idx="14">
                  <c:v>Retail Salespersons</c:v>
                </c:pt>
                <c:pt idx="15">
                  <c:v>Bookkeeping, Accounting, and Auditing Clerks</c:v>
                </c:pt>
                <c:pt idx="16">
                  <c:v>Patient Representatives</c:v>
                </c:pt>
                <c:pt idx="17">
                  <c:v>Sales Representatives, Wholesale and Manufacturing, Except Technical and Scientific Products</c:v>
                </c:pt>
                <c:pt idx="18">
                  <c:v>Registered Nurses</c:v>
                </c:pt>
                <c:pt idx="19">
                  <c:v>Secretaries and Administrative Assistants, Except Legal, Medical, and Executive</c:v>
                </c:pt>
              </c:strCache>
            </c:strRef>
          </c:cat>
          <c:val>
            <c:numRef>
              <c:f>'TOp occ in demand by STATE'!$C$2:$C$21</c:f>
              <c:numCache>
                <c:formatCode>#,##0</c:formatCode>
                <c:ptCount val="20"/>
                <c:pt idx="0">
                  <c:v>1742</c:v>
                </c:pt>
                <c:pt idx="1">
                  <c:v>1846</c:v>
                </c:pt>
                <c:pt idx="2">
                  <c:v>1898</c:v>
                </c:pt>
                <c:pt idx="3">
                  <c:v>1985</c:v>
                </c:pt>
                <c:pt idx="4">
                  <c:v>2137</c:v>
                </c:pt>
                <c:pt idx="5">
                  <c:v>2141</c:v>
                </c:pt>
                <c:pt idx="6">
                  <c:v>2221</c:v>
                </c:pt>
                <c:pt idx="7">
                  <c:v>2299</c:v>
                </c:pt>
                <c:pt idx="8">
                  <c:v>2740</c:v>
                </c:pt>
                <c:pt idx="9">
                  <c:v>3261</c:v>
                </c:pt>
                <c:pt idx="10">
                  <c:v>3684</c:v>
                </c:pt>
                <c:pt idx="11">
                  <c:v>3753</c:v>
                </c:pt>
                <c:pt idx="12">
                  <c:v>3795</c:v>
                </c:pt>
                <c:pt idx="13">
                  <c:v>4366</c:v>
                </c:pt>
                <c:pt idx="14">
                  <c:v>4396</c:v>
                </c:pt>
                <c:pt idx="15">
                  <c:v>4490</c:v>
                </c:pt>
                <c:pt idx="16">
                  <c:v>4705</c:v>
                </c:pt>
                <c:pt idx="17">
                  <c:v>5481</c:v>
                </c:pt>
                <c:pt idx="18">
                  <c:v>7263</c:v>
                </c:pt>
                <c:pt idx="19">
                  <c:v>11289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61408"/>
        <c:axId val="39764352"/>
      </c:barChart>
      <c:catAx>
        <c:axId val="39761408"/>
        <c:scaling>
          <c:orientation val="minMax"/>
        </c:scaling>
        <c:delete val="0"/>
        <c:axPos val="l"/>
        <c:majorTickMark val="out"/>
        <c:minorTickMark val="none"/>
        <c:tickLblPos val="nextTo"/>
        <c:crossAx val="39764352"/>
        <c:crosses val="autoZero"/>
        <c:auto val="1"/>
        <c:lblAlgn val="ctr"/>
        <c:lblOffset val="100"/>
        <c:noMultiLvlLbl val="0"/>
      </c:catAx>
      <c:valAx>
        <c:axId val="39764352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3976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rgbClr val="FFFFFF"/>
          </a:solidFill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'AGG DEMAND vs SUpply'!$C$9</c:f>
              <c:strCache>
                <c:ptCount val="1"/>
                <c:pt idx="0">
                  <c:v>Vacancies requiring bachelor's degree and STEM</c:v>
                </c:pt>
              </c:strCache>
            </c:strRef>
          </c:tx>
          <c:spPr>
            <a:solidFill>
              <a:schemeClr val="accent1">
                <a:lumMod val="10000"/>
                <a:lumOff val="9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'AGG DEMAND vs SUpply'!$B$10:$B$11</c:f>
              <c:strCache>
                <c:ptCount val="2"/>
                <c:pt idx="0">
                  <c:v>Nevada</c:v>
                </c:pt>
                <c:pt idx="1">
                  <c:v>USA</c:v>
                </c:pt>
              </c:strCache>
            </c:strRef>
          </c:cat>
          <c:val>
            <c:numRef>
              <c:f>'AGG DEMAND vs SUpply'!$C$10:$C$11</c:f>
              <c:numCache>
                <c:formatCode>0.0%</c:formatCode>
                <c:ptCount val="2"/>
                <c:pt idx="0">
                  <c:v>0.16928009483780579</c:v>
                </c:pt>
                <c:pt idx="1">
                  <c:v>0.24404543673677687</c:v>
                </c:pt>
              </c:numCache>
            </c:numRef>
          </c:val>
        </c:ser>
        <c:ser>
          <c:idx val="1"/>
          <c:order val="1"/>
          <c:tx>
            <c:strRef>
              <c:f>'AGG DEMAND vs SUpply'!$D$9</c:f>
              <c:strCache>
                <c:ptCount val="1"/>
                <c:pt idx="0">
                  <c:v>STEM bachelor's degree attainment rate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'AGG DEMAND vs SUpply'!$B$10:$B$11</c:f>
              <c:strCache>
                <c:ptCount val="2"/>
                <c:pt idx="0">
                  <c:v>Nevada</c:v>
                </c:pt>
                <c:pt idx="1">
                  <c:v>USA</c:v>
                </c:pt>
              </c:strCache>
            </c:strRef>
          </c:cat>
          <c:val>
            <c:numRef>
              <c:f>'AGG DEMAND vs SUpply'!$D$10:$D$11</c:f>
              <c:numCache>
                <c:formatCode>0.0%</c:formatCode>
                <c:ptCount val="2"/>
                <c:pt idx="0">
                  <c:v>6.2E-2</c:v>
                </c:pt>
                <c:pt idx="1">
                  <c:v>8.5999999999999993E-2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89056"/>
        <c:axId val="39476608"/>
      </c:barChart>
      <c:catAx>
        <c:axId val="39389056"/>
        <c:scaling>
          <c:orientation val="minMax"/>
        </c:scaling>
        <c:delete val="0"/>
        <c:axPos val="b"/>
        <c:majorTickMark val="out"/>
        <c:minorTickMark val="none"/>
        <c:tickLblPos val="nextTo"/>
        <c:crossAx val="39476608"/>
        <c:crosses val="autoZero"/>
        <c:auto val="1"/>
        <c:lblAlgn val="ctr"/>
        <c:lblOffset val="100"/>
        <c:noMultiLvlLbl val="0"/>
      </c:catAx>
      <c:valAx>
        <c:axId val="39476608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39389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'STEM Wage by Ed'!$A$4</c:f>
              <c:strCache>
                <c:ptCount val="1"/>
                <c:pt idx="0">
                  <c:v>STEM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'STEM Wage by Ed'!$B$3:$C$3</c:f>
              <c:strCache>
                <c:ptCount val="2"/>
                <c:pt idx="0">
                  <c:v>Bachelor's or higher</c:v>
                </c:pt>
                <c:pt idx="1">
                  <c:v>Sub-bachelor's level</c:v>
                </c:pt>
              </c:strCache>
            </c:strRef>
          </c:cat>
          <c:val>
            <c:numRef>
              <c:f>'STEM Wage by Ed'!$B$4:$C$4</c:f>
              <c:numCache>
                <c:formatCode>_("$"* #,##0_);_("$"* \(#,##0\);_("$"* "-"??_);_(@_)</c:formatCode>
                <c:ptCount val="2"/>
                <c:pt idx="0">
                  <c:v>83925.05</c:v>
                </c:pt>
                <c:pt idx="1">
                  <c:v>57922.79</c:v>
                </c:pt>
              </c:numCache>
            </c:numRef>
          </c:val>
        </c:ser>
        <c:ser>
          <c:idx val="1"/>
          <c:order val="1"/>
          <c:tx>
            <c:strRef>
              <c:f>'STEM Wage by Ed'!$A$5</c:f>
              <c:strCache>
                <c:ptCount val="1"/>
                <c:pt idx="0">
                  <c:v>Non-STEM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'STEM Wage by Ed'!$B$3:$C$3</c:f>
              <c:strCache>
                <c:ptCount val="2"/>
                <c:pt idx="0">
                  <c:v>Bachelor's or higher</c:v>
                </c:pt>
                <c:pt idx="1">
                  <c:v>Sub-bachelor's level</c:v>
                </c:pt>
              </c:strCache>
            </c:strRef>
          </c:cat>
          <c:val>
            <c:numRef>
              <c:f>'STEM Wage by Ed'!$B$5:$C$5</c:f>
              <c:numCache>
                <c:formatCode>_("$"* #,##0_);_("$"* \(#,##0\);_("$"* "-"??_);_(@_)</c:formatCode>
                <c:ptCount val="2"/>
                <c:pt idx="0">
                  <c:v>56583.56</c:v>
                </c:pt>
                <c:pt idx="1">
                  <c:v>32743.42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34464"/>
        <c:axId val="62843904"/>
      </c:barChart>
      <c:catAx>
        <c:axId val="44334464"/>
        <c:scaling>
          <c:orientation val="minMax"/>
        </c:scaling>
        <c:delete val="0"/>
        <c:axPos val="b"/>
        <c:majorTickMark val="out"/>
        <c:minorTickMark val="none"/>
        <c:tickLblPos val="nextTo"/>
        <c:crossAx val="62843904"/>
        <c:crosses val="autoZero"/>
        <c:auto val="1"/>
        <c:lblAlgn val="ctr"/>
        <c:lblOffset val="100"/>
        <c:noMultiLvlLbl val="0"/>
      </c:catAx>
      <c:valAx>
        <c:axId val="628439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44334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'Unem by STEM and Ed'!$E$3</c:f>
              <c:strCache>
                <c:ptCount val="1"/>
                <c:pt idx="0">
                  <c:v>STEM occupation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'Unem by STEM and Ed'!$F$2:$G$2</c:f>
              <c:strCache>
                <c:ptCount val="2"/>
                <c:pt idx="0">
                  <c:v>Bachelor's degree or higher</c:v>
                </c:pt>
                <c:pt idx="1">
                  <c:v>Some college or associate's degree</c:v>
                </c:pt>
              </c:strCache>
            </c:strRef>
          </c:cat>
          <c:val>
            <c:numRef>
              <c:f>'Unem by STEM and Ed'!$F$3:$G$3</c:f>
              <c:numCache>
                <c:formatCode>0.0%</c:formatCode>
                <c:ptCount val="2"/>
                <c:pt idx="0">
                  <c:v>3.9800000000000002E-2</c:v>
                </c:pt>
                <c:pt idx="1">
                  <c:v>6.3E-2</c:v>
                </c:pt>
              </c:numCache>
            </c:numRef>
          </c:val>
        </c:ser>
        <c:ser>
          <c:idx val="1"/>
          <c:order val="1"/>
          <c:tx>
            <c:strRef>
              <c:f>'Unem by STEM and Ed'!$E$4</c:f>
              <c:strCache>
                <c:ptCount val="1"/>
                <c:pt idx="0">
                  <c:v>Non-STEM occupation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'Unem by STEM and Ed'!$F$2:$G$2</c:f>
              <c:strCache>
                <c:ptCount val="2"/>
                <c:pt idx="0">
                  <c:v>Bachelor's degree or higher</c:v>
                </c:pt>
                <c:pt idx="1">
                  <c:v>Some college or associate's degree</c:v>
                </c:pt>
              </c:strCache>
            </c:strRef>
          </c:cat>
          <c:val>
            <c:numRef>
              <c:f>'Unem by STEM and Ed'!$F$4:$G$4</c:f>
              <c:numCache>
                <c:formatCode>0.0%</c:formatCode>
                <c:ptCount val="2"/>
                <c:pt idx="0">
                  <c:v>6.5000000000000002E-2</c:v>
                </c:pt>
                <c:pt idx="1">
                  <c:v>9.5000000000000001E-2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24704"/>
        <c:axId val="41626240"/>
      </c:barChart>
      <c:catAx>
        <c:axId val="41624704"/>
        <c:scaling>
          <c:orientation val="minMax"/>
        </c:scaling>
        <c:delete val="0"/>
        <c:axPos val="b"/>
        <c:majorTickMark val="out"/>
        <c:minorTickMark val="none"/>
        <c:tickLblPos val="nextTo"/>
        <c:crossAx val="41626240"/>
        <c:crosses val="autoZero"/>
        <c:auto val="1"/>
        <c:lblAlgn val="ctr"/>
        <c:lblOffset val="100"/>
        <c:noMultiLvlLbl val="0"/>
      </c:catAx>
      <c:valAx>
        <c:axId val="4162624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41624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solidFill>
            <a:srgbClr val="FFFFFF"/>
          </a:solidFill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Median duration of vacancies in </a:t>
            </a:r>
            <a:r>
              <a:rPr lang="en-US" dirty="0" smtClean="0"/>
              <a:t>Las Vegas </a:t>
            </a:r>
            <a:r>
              <a:rPr lang="en-US" dirty="0"/>
              <a:t>for major </a:t>
            </a:r>
            <a:r>
              <a:rPr lang="en-US" dirty="0" smtClean="0"/>
              <a:t>occupations, 2013-Q1</a:t>
            </a:r>
            <a:endParaRPr lang="en-US" dirty="0"/>
          </a:p>
          <a:p>
            <a:pPr>
              <a:defRPr/>
            </a:pPr>
            <a:r>
              <a:rPr lang="en-US" sz="1200" dirty="0"/>
              <a:t>(Source: Brookings </a:t>
            </a:r>
            <a:r>
              <a:rPr lang="en-US" sz="1200" dirty="0" smtClean="0"/>
              <a:t>analysis </a:t>
            </a:r>
            <a:r>
              <a:rPr lang="en-US" sz="1200" dirty="0"/>
              <a:t>of Burning Glass data, 2013-Q1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'Duration by 2D'!$D$1</c:f>
              <c:strCache>
                <c:ptCount val="1"/>
                <c:pt idx="0">
                  <c:v>Median duration of vacancies in MSA for major occupation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</c:spPr>
          </c:dPt>
          <c:cat>
            <c:strRef>
              <c:f>'Duration by 2D'!$C$2:$C$23</c:f>
              <c:strCache>
                <c:ptCount val="22"/>
                <c:pt idx="0">
                  <c:v>Healthcare support</c:v>
                </c:pt>
                <c:pt idx="1">
                  <c:v>Personal care and service</c:v>
                </c:pt>
                <c:pt idx="2">
                  <c:v>Arts, design, entertainment, sports, and media</c:v>
                </c:pt>
                <c:pt idx="3">
                  <c:v>Production</c:v>
                </c:pt>
                <c:pt idx="4">
                  <c:v>Office and administrative support</c:v>
                </c:pt>
                <c:pt idx="5">
                  <c:v>Protective service</c:v>
                </c:pt>
                <c:pt idx="6">
                  <c:v>Building and grounds cleaning and maintenance</c:v>
                </c:pt>
                <c:pt idx="7">
                  <c:v>Transportation and material moving</c:v>
                </c:pt>
                <c:pt idx="8">
                  <c:v>Construction and extraction</c:v>
                </c:pt>
                <c:pt idx="9">
                  <c:v>Legal</c:v>
                </c:pt>
                <c:pt idx="10">
                  <c:v>Food preparation and serving related</c:v>
                </c:pt>
                <c:pt idx="11">
                  <c:v>Installation, maintenance, and repair</c:v>
                </c:pt>
                <c:pt idx="12">
                  <c:v>Business and financial operations</c:v>
                </c:pt>
                <c:pt idx="13">
                  <c:v>Farming, fishing, and forestry</c:v>
                </c:pt>
                <c:pt idx="14">
                  <c:v>Community and social services</c:v>
                </c:pt>
                <c:pt idx="15">
                  <c:v>Healthcare practitioner and technical</c:v>
                </c:pt>
                <c:pt idx="16">
                  <c:v>Sales and related</c:v>
                </c:pt>
                <c:pt idx="17">
                  <c:v>Management</c:v>
                </c:pt>
                <c:pt idx="18">
                  <c:v>Computer and mathematical science</c:v>
                </c:pt>
                <c:pt idx="19">
                  <c:v>Architecture and engineering</c:v>
                </c:pt>
                <c:pt idx="20">
                  <c:v>Education, training, and library</c:v>
                </c:pt>
                <c:pt idx="21">
                  <c:v>Life, physical, and social science</c:v>
                </c:pt>
              </c:strCache>
            </c:strRef>
          </c:cat>
          <c:val>
            <c:numRef>
              <c:f>'Duration by 2D'!$D$2:$D$23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4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6</c:v>
                </c:pt>
                <c:pt idx="18">
                  <c:v>6.5</c:v>
                </c:pt>
                <c:pt idx="19">
                  <c:v>16.5</c:v>
                </c:pt>
                <c:pt idx="20">
                  <c:v>19</c:v>
                </c:pt>
                <c:pt idx="2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97952"/>
        <c:axId val="101978112"/>
      </c:barChart>
      <c:catAx>
        <c:axId val="87197952"/>
        <c:scaling>
          <c:orientation val="minMax"/>
        </c:scaling>
        <c:delete val="0"/>
        <c:axPos val="l"/>
        <c:majorTickMark val="out"/>
        <c:minorTickMark val="none"/>
        <c:tickLblPos val="nextTo"/>
        <c:crossAx val="101978112"/>
        <c:crosses val="autoZero"/>
        <c:auto val="1"/>
        <c:lblAlgn val="ctr"/>
        <c:lblOffset val="100"/>
        <c:noMultiLvlLbl val="0"/>
      </c:catAx>
      <c:valAx>
        <c:axId val="1019781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719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Chart!$B$1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Chart!$A$2:$A$17</c:f>
              <c:strCache>
                <c:ptCount val="16"/>
                <c:pt idx="0">
                  <c:v>Healthcare Practitioners and Technical</c:v>
                </c:pt>
                <c:pt idx="1">
                  <c:v>Architecture and Engineering</c:v>
                </c:pt>
                <c:pt idx="2">
                  <c:v>Life, Physical, and Social Science</c:v>
                </c:pt>
                <c:pt idx="3">
                  <c:v>Management</c:v>
                </c:pt>
                <c:pt idx="4">
                  <c:v>Building and Grounds Cleaning and Maintenance</c:v>
                </c:pt>
                <c:pt idx="5">
                  <c:v>Business and Financial Operations</c:v>
                </c:pt>
                <c:pt idx="6">
                  <c:v>Installation, Maintenance, and Repair</c:v>
                </c:pt>
                <c:pt idx="7">
                  <c:v>Legal</c:v>
                </c:pt>
                <c:pt idx="8">
                  <c:v>Computer and Mathematical</c:v>
                </c:pt>
                <c:pt idx="9">
                  <c:v>Sales and Related</c:v>
                </c:pt>
                <c:pt idx="10">
                  <c:v>Food Preparation and Serving Related</c:v>
                </c:pt>
                <c:pt idx="11">
                  <c:v>Office and Administrative Support</c:v>
                </c:pt>
                <c:pt idx="12">
                  <c:v>Arts, Design, Entertainment, Sports, and Media</c:v>
                </c:pt>
                <c:pt idx="13">
                  <c:v>Production</c:v>
                </c:pt>
                <c:pt idx="14">
                  <c:v>Transportation and Material Moving</c:v>
                </c:pt>
                <c:pt idx="15">
                  <c:v>Construction and Extraction</c:v>
                </c:pt>
              </c:strCache>
            </c:strRef>
          </c:cat>
          <c:val>
            <c:numRef>
              <c:f>Chart!$B$2:$B$17</c:f>
              <c:numCache>
                <c:formatCode>0.0%</c:formatCode>
                <c:ptCount val="16"/>
                <c:pt idx="0">
                  <c:v>2.5379599999999999E-2</c:v>
                </c:pt>
                <c:pt idx="1">
                  <c:v>4.181E-2</c:v>
                </c:pt>
                <c:pt idx="2">
                  <c:v>3.8823900000000001E-2</c:v>
                </c:pt>
                <c:pt idx="3">
                  <c:v>4.1077099999999998E-2</c:v>
                </c:pt>
                <c:pt idx="4">
                  <c:v>0.1142947</c:v>
                </c:pt>
                <c:pt idx="5">
                  <c:v>4.8331300000000001E-2</c:v>
                </c:pt>
                <c:pt idx="6">
                  <c:v>6.65105E-2</c:v>
                </c:pt>
                <c:pt idx="7">
                  <c:v>3.4410999999999997E-2</c:v>
                </c:pt>
                <c:pt idx="8">
                  <c:v>3.7767299999999997E-2</c:v>
                </c:pt>
                <c:pt idx="9">
                  <c:v>9.2422799999999999E-2</c:v>
                </c:pt>
                <c:pt idx="10">
                  <c:v>0.1158332</c:v>
                </c:pt>
                <c:pt idx="11">
                  <c:v>8.19801E-2</c:v>
                </c:pt>
                <c:pt idx="12">
                  <c:v>8.5237999999999994E-2</c:v>
                </c:pt>
                <c:pt idx="13">
                  <c:v>9.1507000000000005E-2</c:v>
                </c:pt>
                <c:pt idx="14">
                  <c:v>0.10750850000000001</c:v>
                </c:pt>
                <c:pt idx="15">
                  <c:v>0.13853080000000001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Nevada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Chart!$A$2:$A$17</c:f>
              <c:strCache>
                <c:ptCount val="16"/>
                <c:pt idx="0">
                  <c:v>Healthcare Practitioners and Technical</c:v>
                </c:pt>
                <c:pt idx="1">
                  <c:v>Architecture and Engineering</c:v>
                </c:pt>
                <c:pt idx="2">
                  <c:v>Life, Physical, and Social Science</c:v>
                </c:pt>
                <c:pt idx="3">
                  <c:v>Management</c:v>
                </c:pt>
                <c:pt idx="4">
                  <c:v>Building and Grounds Cleaning and Maintenance</c:v>
                </c:pt>
                <c:pt idx="5">
                  <c:v>Business and Financial Operations</c:v>
                </c:pt>
                <c:pt idx="6">
                  <c:v>Installation, Maintenance, and Repair</c:v>
                </c:pt>
                <c:pt idx="7">
                  <c:v>Legal</c:v>
                </c:pt>
                <c:pt idx="8">
                  <c:v>Computer and Mathematical</c:v>
                </c:pt>
                <c:pt idx="9">
                  <c:v>Sales and Related</c:v>
                </c:pt>
                <c:pt idx="10">
                  <c:v>Food Preparation and Serving Related</c:v>
                </c:pt>
                <c:pt idx="11">
                  <c:v>Office and Administrative Support</c:v>
                </c:pt>
                <c:pt idx="12">
                  <c:v>Arts, Design, Entertainment, Sports, and Media</c:v>
                </c:pt>
                <c:pt idx="13">
                  <c:v>Production</c:v>
                </c:pt>
                <c:pt idx="14">
                  <c:v>Transportation and Material Moving</c:v>
                </c:pt>
                <c:pt idx="15">
                  <c:v>Construction and Extraction</c:v>
                </c:pt>
              </c:strCache>
            </c:strRef>
          </c:cat>
          <c:val>
            <c:numRef>
              <c:f>Chart!$C$2:$C$17</c:f>
              <c:numCache>
                <c:formatCode>0.0%</c:formatCode>
                <c:ptCount val="16"/>
                <c:pt idx="0">
                  <c:v>2.9330200000000001E-2</c:v>
                </c:pt>
                <c:pt idx="1">
                  <c:v>3.0733199999999999E-2</c:v>
                </c:pt>
                <c:pt idx="2">
                  <c:v>4.1057499999999997E-2</c:v>
                </c:pt>
                <c:pt idx="3">
                  <c:v>6.1515300000000002E-2</c:v>
                </c:pt>
                <c:pt idx="4">
                  <c:v>6.7547399999999994E-2</c:v>
                </c:pt>
                <c:pt idx="5">
                  <c:v>6.8310999999999997E-2</c:v>
                </c:pt>
                <c:pt idx="6">
                  <c:v>6.9220400000000001E-2</c:v>
                </c:pt>
                <c:pt idx="7">
                  <c:v>7.4203699999999997E-2</c:v>
                </c:pt>
                <c:pt idx="8">
                  <c:v>7.8355800000000003E-2</c:v>
                </c:pt>
                <c:pt idx="9">
                  <c:v>0.10510070000000001</c:v>
                </c:pt>
                <c:pt idx="10">
                  <c:v>0.1069837</c:v>
                </c:pt>
                <c:pt idx="11">
                  <c:v>0.1105151</c:v>
                </c:pt>
                <c:pt idx="12">
                  <c:v>0.1144872</c:v>
                </c:pt>
                <c:pt idx="13">
                  <c:v>0.1427485</c:v>
                </c:pt>
                <c:pt idx="14">
                  <c:v>0.1483952</c:v>
                </c:pt>
                <c:pt idx="15">
                  <c:v>0.22460450000000001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97856"/>
        <c:axId val="40700928"/>
      </c:barChart>
      <c:catAx>
        <c:axId val="40697856"/>
        <c:scaling>
          <c:orientation val="minMax"/>
        </c:scaling>
        <c:delete val="0"/>
        <c:axPos val="l"/>
        <c:majorTickMark val="out"/>
        <c:minorTickMark val="none"/>
        <c:tickLblPos val="nextTo"/>
        <c:crossAx val="40700928"/>
        <c:crosses val="autoZero"/>
        <c:auto val="1"/>
        <c:lblAlgn val="ctr"/>
        <c:lblOffset val="100"/>
        <c:noMultiLvlLbl val="0"/>
      </c:catAx>
      <c:valAx>
        <c:axId val="40700928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40697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67467882304181"/>
          <c:y val="7.9613551595524218E-2"/>
          <c:w val="0.1129276603582447"/>
          <c:h val="0.103930791545793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rgbClr val="FFFFFF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Unemployment Rates of Computer Occupations in Nevada with at Least 1000 Workers in </a:t>
            </a:r>
            <a:r>
              <a:rPr lang="en-US" dirty="0" smtClean="0"/>
              <a:t>2012</a:t>
            </a:r>
          </a:p>
          <a:p>
            <a:pPr>
              <a:defRPr/>
            </a:pPr>
            <a:r>
              <a:rPr lang="en-US" sz="1200" dirty="0" smtClean="0"/>
              <a:t>(Source:</a:t>
            </a:r>
            <a:r>
              <a:rPr lang="en-US" sz="1200" baseline="0" dirty="0" smtClean="0"/>
              <a:t> 2012 American Community Survey via IPUMS)</a:t>
            </a:r>
            <a:endParaRPr lang="en-US" sz="1200" dirty="0"/>
          </a:p>
        </c:rich>
      </c:tx>
      <c:layout>
        <c:manualLayout>
          <c:xMode val="edge"/>
          <c:yMode val="edge"/>
          <c:x val="0.10723966321831553"/>
          <c:y val="1.113430514483802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'NV Comp Occupations'!$R$1</c:f>
              <c:strCache>
                <c:ptCount val="1"/>
                <c:pt idx="0">
                  <c:v>Unemployment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'NV Comp Occupations'!$Q$2:$Q$8</c:f>
              <c:strCache>
                <c:ptCount val="7"/>
                <c:pt idx="0">
                  <c:v>Network and Computer Systems Administrators</c:v>
                </c:pt>
                <c:pt idx="1">
                  <c:v>Software Developers, Applications and Systems Software</c:v>
                </c:pt>
                <c:pt idx="2">
                  <c:v>Web Developers</c:v>
                </c:pt>
                <c:pt idx="3">
                  <c:v>Computer Occupations, All Other</c:v>
                </c:pt>
                <c:pt idx="4">
                  <c:v>Computer Scientists and Systems Analysts</c:v>
                </c:pt>
                <c:pt idx="5">
                  <c:v>Computer Support Specialists</c:v>
                </c:pt>
                <c:pt idx="6">
                  <c:v>Computer Programmers</c:v>
                </c:pt>
              </c:strCache>
            </c:strRef>
          </c:cat>
          <c:val>
            <c:numRef>
              <c:f>'NV Comp Occupations'!$R$2:$R$8</c:f>
              <c:numCache>
                <c:formatCode>0%</c:formatCode>
                <c:ptCount val="7"/>
                <c:pt idx="0">
                  <c:v>0</c:v>
                </c:pt>
                <c:pt idx="1">
                  <c:v>4.11054E-2</c:v>
                </c:pt>
                <c:pt idx="2">
                  <c:v>4.23112E-2</c:v>
                </c:pt>
                <c:pt idx="3">
                  <c:v>4.8422199999999999E-2</c:v>
                </c:pt>
                <c:pt idx="4">
                  <c:v>8.3043000000000006E-2</c:v>
                </c:pt>
                <c:pt idx="5">
                  <c:v>0.1023773</c:v>
                </c:pt>
                <c:pt idx="6">
                  <c:v>0.2390071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60608"/>
        <c:axId val="124527360"/>
      </c:barChart>
      <c:catAx>
        <c:axId val="123460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4527360"/>
        <c:crosses val="autoZero"/>
        <c:auto val="1"/>
        <c:lblAlgn val="ctr"/>
        <c:lblOffset val="100"/>
        <c:noMultiLvlLbl val="0"/>
      </c:catAx>
      <c:valAx>
        <c:axId val="1245273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346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Mean advertisement duration in days of average skill requested in computer occupations advertised in </a:t>
            </a:r>
            <a:r>
              <a:rPr lang="en-US" dirty="0" smtClean="0"/>
              <a:t>100</a:t>
            </a:r>
            <a:r>
              <a:rPr lang="en-US" baseline="0" dirty="0" smtClean="0"/>
              <a:t> metropolitan areas with most vacancies</a:t>
            </a:r>
            <a:r>
              <a:rPr lang="en-US" dirty="0" smtClean="0"/>
              <a:t>, 2013</a:t>
            </a:r>
          </a:p>
          <a:p>
            <a:pPr>
              <a:defRPr/>
            </a:pPr>
            <a:r>
              <a:rPr lang="en-US" sz="1100" dirty="0" smtClean="0"/>
              <a:t>(Source: Brookings analysis of Burning Glass data)</a:t>
            </a:r>
            <a:endParaRPr lang="en-US" sz="1100" dirty="0"/>
          </a:p>
        </c:rich>
      </c:tx>
      <c:layout/>
      <c:overlay val="0"/>
      <c:spPr>
        <a:ln>
          <a:solidFill>
            <a:srgbClr val="001C57">
              <a:lumMod val="10000"/>
              <a:lumOff val="90000"/>
            </a:srgbClr>
          </a:solidFill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'Duration and Value of CS skill'!$R$1</c:f>
              <c:strCache>
                <c:ptCount val="1"/>
                <c:pt idx="0">
                  <c:v>avg_dur_skill_MSA_soc2d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95000"/>
                </a:srgbClr>
              </a:solidFill>
            </c:spPr>
          </c:dPt>
          <c:dPt>
            <c:idx val="8"/>
            <c:invertIfNegative val="0"/>
            <c:bubble3D val="0"/>
            <c:spPr>
              <a:solidFill>
                <a:srgbClr val="A88978"/>
              </a:solidFill>
            </c:spPr>
          </c:dPt>
          <c:dPt>
            <c:idx val="6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98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'Duration and Value of CS skill'!$Q$2:$Q$101</c:f>
              <c:strCache>
                <c:ptCount val="100"/>
                <c:pt idx="0">
                  <c:v>San Jose-Sunnyvale-Santa Clara, CA (Metropolitan Statistical Area)</c:v>
                </c:pt>
                <c:pt idx="1">
                  <c:v>San Francisco-Oakland-Fremont, CA (Metropolitan Statistical Area)</c:v>
                </c:pt>
                <c:pt idx="2">
                  <c:v>Boston-Cambridge-Quincy, MA-NH (Metropolitan NECTA)</c:v>
                </c:pt>
                <c:pt idx="3">
                  <c:v>Wichita, KS (Metropolitan Statistical Area)</c:v>
                </c:pt>
                <c:pt idx="4">
                  <c:v>New York-Northern New Jersey-Long Island, NY-NJ-PA (Metropolitan Statistical Area)</c:v>
                </c:pt>
                <c:pt idx="5">
                  <c:v>Durham-Chapel Hill, NC (Metropolitan Statistical Area)</c:v>
                </c:pt>
                <c:pt idx="6">
                  <c:v>Los Angeles-Long Beach-Santa Ana, CA (Metropolitan Statistical Area)</c:v>
                </c:pt>
                <c:pt idx="7">
                  <c:v>Atlanta-Sandy Springs-Marietta, GA (Metropolitan Statistical Area)</c:v>
                </c:pt>
                <c:pt idx="8">
                  <c:v>Boulder, CO (Metropolitan Statistical Area)</c:v>
                </c:pt>
                <c:pt idx="9">
                  <c:v>Dayton, OH (Metropolitan Statistical Area)</c:v>
                </c:pt>
                <c:pt idx="10">
                  <c:v>Reading, PA (Metropolitan Statistical Area)</c:v>
                </c:pt>
                <c:pt idx="11">
                  <c:v>Seattle-Tacoma-Bellevue, WA (Metropolitan Statistical Area)</c:v>
                </c:pt>
                <c:pt idx="12">
                  <c:v>San Diego-Carlsbad-San Marcos, CA (Metropolitan Statistical Area)</c:v>
                </c:pt>
                <c:pt idx="13">
                  <c:v>Austin-Round Rock-San Marcos, TX (Metropolitan Statistical Area)</c:v>
                </c:pt>
                <c:pt idx="14">
                  <c:v>Raleigh-Cary, NC (Metropolitan Statistical Area)</c:v>
                </c:pt>
                <c:pt idx="15">
                  <c:v>Bridgeport-Stamford-Norwalk, CT (Metropolitan NECTA)</c:v>
                </c:pt>
                <c:pt idx="16">
                  <c:v>Pittsburgh, PA (Metropolitan Statistical Area)</c:v>
                </c:pt>
                <c:pt idx="17">
                  <c:v>Portland-South Portland-Biddeford, ME (Metropolitan NECTA)</c:v>
                </c:pt>
                <c:pt idx="18">
                  <c:v>Kansas City, MO-KS (Metropolitan Statistical Area)</c:v>
                </c:pt>
                <c:pt idx="19">
                  <c:v>St. Louis, MO-IL (Metropolitan Statistical Area)</c:v>
                </c:pt>
                <c:pt idx="20">
                  <c:v>Columbus, OH (Metropolitan Statistical Area)</c:v>
                </c:pt>
                <c:pt idx="21">
                  <c:v>Ann Arbor, MI (Metropolitan Statistical Area)</c:v>
                </c:pt>
                <c:pt idx="22">
                  <c:v>Miami-Fort Lauderdale-Pompano Beach, FL (Metropolitan Statistical Area)</c:v>
                </c:pt>
                <c:pt idx="23">
                  <c:v>Trenton-Ewing, NJ (Metropolitan Statistical Area)</c:v>
                </c:pt>
                <c:pt idx="24">
                  <c:v>Dallas-Fort Worth-Arlington, TX (Metropolitan Statistical Area)</c:v>
                </c:pt>
                <c:pt idx="25">
                  <c:v>Grand Rapids-Wyoming, MI (Metropolitan Statistical Area)</c:v>
                </c:pt>
                <c:pt idx="26">
                  <c:v>Washington-Arlington-Alexandria, DC-VA-MD-WV (Metropolitan Statistical Area)</c:v>
                </c:pt>
                <c:pt idx="27">
                  <c:v>Spokane, WA (Metropolitan Statistical Area)</c:v>
                </c:pt>
                <c:pt idx="28">
                  <c:v>Salt Lake City, UT (Metropolitan Statistical Area)</c:v>
                </c:pt>
                <c:pt idx="29">
                  <c:v>Provo-Orem, UT (Metropolitan Statistical Area)</c:v>
                </c:pt>
                <c:pt idx="30">
                  <c:v>Baltimore-Towson, MD (Metropolitan Statistical Area)</c:v>
                </c:pt>
                <c:pt idx="31">
                  <c:v>Palm Bay-Melbourne-Titusville, FL (Metropolitan Statistical Area)</c:v>
                </c:pt>
                <c:pt idx="32">
                  <c:v>Winston-Salem, NC (Metropolitan Statistical Area)</c:v>
                </c:pt>
                <c:pt idx="33">
                  <c:v>Omaha-Council Bluffs, NE-IA (Metropolitan Statistical Area)</c:v>
                </c:pt>
                <c:pt idx="34">
                  <c:v>Detroit-Warren-Livonia, MI (Metropolitan Statistical Area)</c:v>
                </c:pt>
                <c:pt idx="35">
                  <c:v>Iowa City, IA (Metropolitan Statistical Area)</c:v>
                </c:pt>
                <c:pt idx="36">
                  <c:v>Des Moines-West Des Moines, IA (Metropolitan Statistical Area)</c:v>
                </c:pt>
                <c:pt idx="37">
                  <c:v>Phoenix-Mesa-Glendale, AZ (Metropolitan Statistical Area)</c:v>
                </c:pt>
                <c:pt idx="38">
                  <c:v>Charlotte-Gastonia-Rock Hill, NC-SC (Metropolitan Statistical Area)</c:v>
                </c:pt>
                <c:pt idx="39">
                  <c:v>Orlando-Kissimmee-Sanford, FL (Metropolitan Statistical Area)</c:v>
                </c:pt>
                <c:pt idx="40">
                  <c:v>Lexington-Fayette, KY (Metropolitan Statistical Area)</c:v>
                </c:pt>
                <c:pt idx="41">
                  <c:v>Philadelphia-Camden-Wilmington, PA-NJ-DE-MD (Metropolitan Statistical Area)</c:v>
                </c:pt>
                <c:pt idx="42">
                  <c:v>Worcester, MA-CT (Metropolitan NECTA)</c:v>
                </c:pt>
                <c:pt idx="43">
                  <c:v>Greensboro-High Point, NC (Metropolitan Statistical Area)</c:v>
                </c:pt>
                <c:pt idx="44">
                  <c:v>Indianapolis-Carmel, IN (Metropolitan Statistical Area)</c:v>
                </c:pt>
                <c:pt idx="45">
                  <c:v>Tampa-St. Petersburg-Clearwater, FL (Metropolitan Statistical Area)</c:v>
                </c:pt>
                <c:pt idx="46">
                  <c:v>Nashville-Davidson—Murfreesboro—Franklin, TN (Metropolitan Statistical Area)</c:v>
                </c:pt>
                <c:pt idx="47">
                  <c:v>San Antonio-New Braunfels, TX (Metropolitan Statistical Area)</c:v>
                </c:pt>
                <c:pt idx="48">
                  <c:v>Charleston-North Charleston-Summerville, SC (Metropolitan Statistical Area)</c:v>
                </c:pt>
                <c:pt idx="49">
                  <c:v>Oxnard-Thousand Oaks-Ventura, CA (Metropolitan Statistical Area)</c:v>
                </c:pt>
                <c:pt idx="50">
                  <c:v>Asheville, NC (Metropolitan Statistical Area)</c:v>
                </c:pt>
                <c:pt idx="51">
                  <c:v>Green Bay, WI (Metropolitan Statistical Area)</c:v>
                </c:pt>
                <c:pt idx="52">
                  <c:v>Rochester, NY (Metropolitan Statistical Area)</c:v>
                </c:pt>
                <c:pt idx="53">
                  <c:v>Providence-Fall River-Warwick, RI-MA (Metropolitan NECTA)</c:v>
                </c:pt>
                <c:pt idx="54">
                  <c:v>Jacksonville, FL (Metropolitan Statistical Area)</c:v>
                </c:pt>
                <c:pt idx="55">
                  <c:v>Birmingham-Hoover, AL (Metropolitan Statistical Area)</c:v>
                </c:pt>
                <c:pt idx="56">
                  <c:v>Houston-Sugar Land-Baytown, TX (Metropolitan Statistical Area)</c:v>
                </c:pt>
                <c:pt idx="57">
                  <c:v>Portland-Vancouver-Hillsboro, OR-WA (Metropolitan Statistical Area)</c:v>
                </c:pt>
                <c:pt idx="58">
                  <c:v>Minneapolis-St. Paul-Bloomington, MN-WI (Metropolitan Statistical Area)</c:v>
                </c:pt>
                <c:pt idx="59">
                  <c:v>Akron, OH (Metropolitan Statistical Area)</c:v>
                </c:pt>
                <c:pt idx="60">
                  <c:v>Santa Barbara-Santa Maria-Goleta, CA (Metropolitan Statistical Area)</c:v>
                </c:pt>
                <c:pt idx="61">
                  <c:v>Denver-Aurora-Broomfield, CO (Metropolitan Statistical Area)</c:v>
                </c:pt>
                <c:pt idx="62">
                  <c:v>Colorado Springs, CO (Metropolitan Statistical Area)</c:v>
                </c:pt>
                <c:pt idx="63">
                  <c:v>Tucson, AZ (Metropolitan Statistical Area)</c:v>
                </c:pt>
                <c:pt idx="64">
                  <c:v>Gainesville, FL (Metropolitan Statistical Area)</c:v>
                </c:pt>
                <c:pt idx="65">
                  <c:v>Memphis, TN-MS-AR (Metropolitan Statistical Area)</c:v>
                </c:pt>
                <c:pt idx="66">
                  <c:v>Cleveland-Elyria-Mentor, OH (Metropolitan Statistical Area)</c:v>
                </c:pt>
                <c:pt idx="67">
                  <c:v>Syracuse, NY (Metropolitan Statistical Area)</c:v>
                </c:pt>
                <c:pt idx="68">
                  <c:v>Las Vegas-Paradise, NV (Metropolitan Statistical Area)</c:v>
                </c:pt>
                <c:pt idx="69">
                  <c:v>Lansing-East Lansing, MI (Metropolitan Statistical Area)</c:v>
                </c:pt>
                <c:pt idx="70">
                  <c:v>Hartford-West Hartford-East Hartford, CT (Metropolitan NECTA)</c:v>
                </c:pt>
                <c:pt idx="71">
                  <c:v>Greenville-Mauldin-Easley, SC (Metropolitan Statistical Area)</c:v>
                </c:pt>
                <c:pt idx="72">
                  <c:v>Richmond, VA (Metropolitan Statistical Area)</c:v>
                </c:pt>
                <c:pt idx="73">
                  <c:v>Tulsa, OK (Metropolitan Statistical Area)</c:v>
                </c:pt>
                <c:pt idx="74">
                  <c:v>Oklahoma City, OK (Metropolitan Statistical Area)</c:v>
                </c:pt>
                <c:pt idx="75">
                  <c:v>Columbia, SC (Metropolitan Statistical Area)</c:v>
                </c:pt>
                <c:pt idx="76">
                  <c:v>Louisville/Jefferson County, KY-IN (Metropolitan Statistical Area)</c:v>
                </c:pt>
                <c:pt idx="77">
                  <c:v>Milwaukee-Waukesha-West Allis, WI (Metropolitan Statistical Area)</c:v>
                </c:pt>
                <c:pt idx="78">
                  <c:v>Eugene-Springfield, OR (Metropolitan Statistical Area)</c:v>
                </c:pt>
                <c:pt idx="79">
                  <c:v>Madison, WI (Metropolitan Statistical Area)</c:v>
                </c:pt>
                <c:pt idx="80">
                  <c:v>Columbus, GA-AL (Metropolitan Statistical Area)</c:v>
                </c:pt>
                <c:pt idx="81">
                  <c:v>Portsmouth, NH-ME (Metropolitan NECTA)</c:v>
                </c:pt>
                <c:pt idx="82">
                  <c:v>Boise City-Nampa, ID (Metropolitan Statistical Area)</c:v>
                </c:pt>
                <c:pt idx="83">
                  <c:v>Cincinnati-Middletown, OH-KY-IN (Metropolitan Statistical Area)</c:v>
                </c:pt>
                <c:pt idx="84">
                  <c:v>New Orleans-Metairie-Kenner, LA (Metropolitan Statistical Area)</c:v>
                </c:pt>
                <c:pt idx="85">
                  <c:v>Buffalo-Niagara Falls, NY (Metropolitan Statistical Area)</c:v>
                </c:pt>
                <c:pt idx="86">
                  <c:v>Albany-Schenectady-Troy, NY (Metropolitan Statistical Area)</c:v>
                </c:pt>
                <c:pt idx="87">
                  <c:v>Baton Rouge, LA (Metropolitan Statistical Area)</c:v>
                </c:pt>
                <c:pt idx="88">
                  <c:v>Riverside-San Bernardino-Ontario, CA (Metropolitan Statistical Area)</c:v>
                </c:pt>
                <c:pt idx="89">
                  <c:v>Cape Coral-Fort Myers, FL (Metropolitan Statistical Area)</c:v>
                </c:pt>
                <c:pt idx="90">
                  <c:v>Albuquerque, NM (Metropolitan Statistical Area)</c:v>
                </c:pt>
                <c:pt idx="91">
                  <c:v>Virginia Beach-Norfolk-Newport News, VA-NC (Metropolitan Statistical Area)</c:v>
                </c:pt>
                <c:pt idx="92">
                  <c:v>Sacramento—Arden-Arcade—Roseville, CA (Metropolitan Statistical Area)</c:v>
                </c:pt>
                <c:pt idx="93">
                  <c:v>Harrisburg-Carlisle, PA (Metropolitan Statistical Area)</c:v>
                </c:pt>
                <c:pt idx="94">
                  <c:v>Tallahassee, FL (Metropolitan Statistical Area)</c:v>
                </c:pt>
                <c:pt idx="95">
                  <c:v>Olympia, WA (Metropolitan Statistical Area)</c:v>
                </c:pt>
                <c:pt idx="96">
                  <c:v>Lincoln, NE (Metropolitan Statistical Area)</c:v>
                </c:pt>
                <c:pt idx="97">
                  <c:v>Salem, OR (Metropolitan Statistical Area)</c:v>
                </c:pt>
                <c:pt idx="98">
                  <c:v>Honolulu, HI (Metropolitan Statistical Area)</c:v>
                </c:pt>
                <c:pt idx="99">
                  <c:v>Little Rock-North Little Rock-Conway, AR (Metropolitan Statistical Area)</c:v>
                </c:pt>
              </c:strCache>
            </c:strRef>
          </c:cat>
          <c:val>
            <c:numRef>
              <c:f>'Duration and Value of CS skill'!$R$2:$R$101</c:f>
              <c:numCache>
                <c:formatCode>0.0</c:formatCode>
                <c:ptCount val="100"/>
                <c:pt idx="0">
                  <c:v>44.187669999999997</c:v>
                </c:pt>
                <c:pt idx="1">
                  <c:v>42.89432</c:v>
                </c:pt>
                <c:pt idx="2">
                  <c:v>42.073250000000002</c:v>
                </c:pt>
                <c:pt idx="3">
                  <c:v>42.02299</c:v>
                </c:pt>
                <c:pt idx="4">
                  <c:v>41.709130000000002</c:v>
                </c:pt>
                <c:pt idx="5">
                  <c:v>41.614319999999999</c:v>
                </c:pt>
                <c:pt idx="6">
                  <c:v>41.529490000000003</c:v>
                </c:pt>
                <c:pt idx="7">
                  <c:v>41.436230000000002</c:v>
                </c:pt>
                <c:pt idx="8">
                  <c:v>41.411189999999998</c:v>
                </c:pt>
                <c:pt idx="9">
                  <c:v>41.331949999999999</c:v>
                </c:pt>
                <c:pt idx="10">
                  <c:v>41.325699999999998</c:v>
                </c:pt>
                <c:pt idx="11">
                  <c:v>41.305959999999999</c:v>
                </c:pt>
                <c:pt idx="12">
                  <c:v>41.286720000000003</c:v>
                </c:pt>
                <c:pt idx="13">
                  <c:v>41.25056</c:v>
                </c:pt>
                <c:pt idx="14">
                  <c:v>41.226520000000001</c:v>
                </c:pt>
                <c:pt idx="15">
                  <c:v>41.170720000000003</c:v>
                </c:pt>
                <c:pt idx="16">
                  <c:v>41.146430000000002</c:v>
                </c:pt>
                <c:pt idx="17">
                  <c:v>41.061549999999997</c:v>
                </c:pt>
                <c:pt idx="18">
                  <c:v>40.940460000000002</c:v>
                </c:pt>
                <c:pt idx="19">
                  <c:v>40.811599999999999</c:v>
                </c:pt>
                <c:pt idx="20">
                  <c:v>40.808459999999997</c:v>
                </c:pt>
                <c:pt idx="21">
                  <c:v>40.805489999999999</c:v>
                </c:pt>
                <c:pt idx="22">
                  <c:v>40.80048</c:v>
                </c:pt>
                <c:pt idx="23">
                  <c:v>40.720129999999997</c:v>
                </c:pt>
                <c:pt idx="24">
                  <c:v>40.694769999999998</c:v>
                </c:pt>
                <c:pt idx="25">
                  <c:v>40.65766</c:v>
                </c:pt>
                <c:pt idx="26">
                  <c:v>40.633069999999996</c:v>
                </c:pt>
                <c:pt idx="27">
                  <c:v>40.549100000000003</c:v>
                </c:pt>
                <c:pt idx="28">
                  <c:v>40.524470000000001</c:v>
                </c:pt>
                <c:pt idx="29">
                  <c:v>40.508490000000002</c:v>
                </c:pt>
                <c:pt idx="30">
                  <c:v>40.482430000000001</c:v>
                </c:pt>
                <c:pt idx="31">
                  <c:v>40.456789999999998</c:v>
                </c:pt>
                <c:pt idx="32">
                  <c:v>40.430230000000002</c:v>
                </c:pt>
                <c:pt idx="33">
                  <c:v>40.396000000000001</c:v>
                </c:pt>
                <c:pt idx="34">
                  <c:v>40.363700000000001</c:v>
                </c:pt>
                <c:pt idx="35">
                  <c:v>40.361820000000002</c:v>
                </c:pt>
                <c:pt idx="36">
                  <c:v>40.321899999999999</c:v>
                </c:pt>
                <c:pt idx="37">
                  <c:v>40.318420000000003</c:v>
                </c:pt>
                <c:pt idx="38">
                  <c:v>40.312289999999997</c:v>
                </c:pt>
                <c:pt idx="39">
                  <c:v>40.28613</c:v>
                </c:pt>
                <c:pt idx="40">
                  <c:v>40.270209999999999</c:v>
                </c:pt>
                <c:pt idx="41">
                  <c:v>40.270110000000003</c:v>
                </c:pt>
                <c:pt idx="42">
                  <c:v>40.261150000000001</c:v>
                </c:pt>
                <c:pt idx="43">
                  <c:v>40.209629999999997</c:v>
                </c:pt>
                <c:pt idx="44">
                  <c:v>40.20628</c:v>
                </c:pt>
                <c:pt idx="45">
                  <c:v>40.19829</c:v>
                </c:pt>
                <c:pt idx="46">
                  <c:v>40.191749999999999</c:v>
                </c:pt>
                <c:pt idx="47">
                  <c:v>40.186</c:v>
                </c:pt>
                <c:pt idx="48">
                  <c:v>40.18515</c:v>
                </c:pt>
                <c:pt idx="49">
                  <c:v>40.13852</c:v>
                </c:pt>
                <c:pt idx="50">
                  <c:v>40.094940000000001</c:v>
                </c:pt>
                <c:pt idx="51">
                  <c:v>40.092100000000002</c:v>
                </c:pt>
                <c:pt idx="52">
                  <c:v>40.059829999999998</c:v>
                </c:pt>
                <c:pt idx="53">
                  <c:v>40.0456</c:v>
                </c:pt>
                <c:pt idx="54">
                  <c:v>40.020769999999999</c:v>
                </c:pt>
                <c:pt idx="55">
                  <c:v>40.019210000000001</c:v>
                </c:pt>
                <c:pt idx="56">
                  <c:v>40.014870000000002</c:v>
                </c:pt>
                <c:pt idx="57">
                  <c:v>40.012599999999999</c:v>
                </c:pt>
                <c:pt idx="58">
                  <c:v>40.006770000000003</c:v>
                </c:pt>
                <c:pt idx="59">
                  <c:v>39.995750000000001</c:v>
                </c:pt>
                <c:pt idx="60">
                  <c:v>39.957279999999997</c:v>
                </c:pt>
                <c:pt idx="61">
                  <c:v>39.934449999999998</c:v>
                </c:pt>
                <c:pt idx="62">
                  <c:v>39.927079999999997</c:v>
                </c:pt>
                <c:pt idx="63">
                  <c:v>39.923549999999999</c:v>
                </c:pt>
                <c:pt idx="64">
                  <c:v>39.860289999999999</c:v>
                </c:pt>
                <c:pt idx="65">
                  <c:v>39.830410000000001</c:v>
                </c:pt>
                <c:pt idx="66">
                  <c:v>39.808999999999997</c:v>
                </c:pt>
                <c:pt idx="67">
                  <c:v>39.79515</c:v>
                </c:pt>
                <c:pt idx="68">
                  <c:v>39.793460000000003</c:v>
                </c:pt>
                <c:pt idx="69">
                  <c:v>39.776179999999997</c:v>
                </c:pt>
                <c:pt idx="70">
                  <c:v>39.731310000000001</c:v>
                </c:pt>
                <c:pt idx="71">
                  <c:v>39.687309999999997</c:v>
                </c:pt>
                <c:pt idx="72">
                  <c:v>39.680259999999997</c:v>
                </c:pt>
                <c:pt idx="73">
                  <c:v>39.67192</c:v>
                </c:pt>
                <c:pt idx="74">
                  <c:v>39.618470000000002</c:v>
                </c:pt>
                <c:pt idx="75">
                  <c:v>39.528680000000001</c:v>
                </c:pt>
                <c:pt idx="76">
                  <c:v>39.52861</c:v>
                </c:pt>
                <c:pt idx="77">
                  <c:v>39.494869999999999</c:v>
                </c:pt>
                <c:pt idx="78">
                  <c:v>39.476170000000003</c:v>
                </c:pt>
                <c:pt idx="79">
                  <c:v>39.453749999999999</c:v>
                </c:pt>
                <c:pt idx="80">
                  <c:v>39.402369999999998</c:v>
                </c:pt>
                <c:pt idx="81">
                  <c:v>39.332259999999998</c:v>
                </c:pt>
                <c:pt idx="82">
                  <c:v>39.313989999999997</c:v>
                </c:pt>
                <c:pt idx="83">
                  <c:v>39.216299999999997</c:v>
                </c:pt>
                <c:pt idx="84">
                  <c:v>39.181100000000001</c:v>
                </c:pt>
                <c:pt idx="85">
                  <c:v>39.129390000000001</c:v>
                </c:pt>
                <c:pt idx="86">
                  <c:v>39.086939999999998</c:v>
                </c:pt>
                <c:pt idx="87">
                  <c:v>39.064019999999999</c:v>
                </c:pt>
                <c:pt idx="88">
                  <c:v>39.046750000000003</c:v>
                </c:pt>
                <c:pt idx="89">
                  <c:v>39.01661</c:v>
                </c:pt>
                <c:pt idx="90">
                  <c:v>39.010660000000001</c:v>
                </c:pt>
                <c:pt idx="91">
                  <c:v>38.988689999999998</c:v>
                </c:pt>
                <c:pt idx="92">
                  <c:v>38.928150000000002</c:v>
                </c:pt>
                <c:pt idx="93">
                  <c:v>38.904539999999997</c:v>
                </c:pt>
                <c:pt idx="94">
                  <c:v>38.892029999999998</c:v>
                </c:pt>
                <c:pt idx="95">
                  <c:v>38.709060000000001</c:v>
                </c:pt>
                <c:pt idx="96">
                  <c:v>38.605710000000002</c:v>
                </c:pt>
                <c:pt idx="97">
                  <c:v>38.152790000000003</c:v>
                </c:pt>
                <c:pt idx="98">
                  <c:v>38.116199999999999</c:v>
                </c:pt>
                <c:pt idx="99">
                  <c:v>38.09008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912384"/>
        <c:axId val="126914560"/>
      </c:barChart>
      <c:catAx>
        <c:axId val="126912384"/>
        <c:scaling>
          <c:orientation val="minMax"/>
        </c:scaling>
        <c:delete val="1"/>
        <c:axPos val="b"/>
        <c:majorTickMark val="out"/>
        <c:minorTickMark val="none"/>
        <c:tickLblPos val="nextTo"/>
        <c:crossAx val="126914560"/>
        <c:crosses val="autoZero"/>
        <c:auto val="1"/>
        <c:lblAlgn val="ctr"/>
        <c:lblOffset val="100"/>
        <c:noMultiLvlLbl val="0"/>
      </c:catAx>
      <c:valAx>
        <c:axId val="1269145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12691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Growth in </a:t>
            </a:r>
            <a:r>
              <a:rPr lang="en-US" dirty="0" smtClean="0"/>
              <a:t>real median </a:t>
            </a:r>
            <a:r>
              <a:rPr lang="en-US" dirty="0"/>
              <a:t>earnings by occupation, </a:t>
            </a:r>
            <a:r>
              <a:rPr lang="en-US" dirty="0" smtClean="0"/>
              <a:t>2000-2013 (Source: BLS Current Population Survey)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'BLS EARNINGS'!$B$23</c:f>
              <c:strCache>
                <c:ptCount val="1"/>
                <c:pt idx="0">
                  <c:v>architects and engineers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'BLS EARNINGS'!$A$24:$A$37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'BLS EARNINGS'!$B$24:$B$37</c:f>
              <c:numCache>
                <c:formatCode>0.00</c:formatCode>
                <c:ptCount val="14"/>
                <c:pt idx="0">
                  <c:v>1</c:v>
                </c:pt>
                <c:pt idx="1">
                  <c:v>1.0030695927062812</c:v>
                </c:pt>
                <c:pt idx="2">
                  <c:v>1.0177167856396041</c:v>
                </c:pt>
                <c:pt idx="3">
                  <c:v>1.0384306134603929</c:v>
                </c:pt>
                <c:pt idx="4">
                  <c:v>1.0547203291642981</c:v>
                </c:pt>
                <c:pt idx="5">
                  <c:v>1.0266607747827368</c:v>
                </c:pt>
                <c:pt idx="6">
                  <c:v>1.0395811380400419</c:v>
                </c:pt>
                <c:pt idx="7">
                  <c:v>1.0615499939273523</c:v>
                </c:pt>
                <c:pt idx="8">
                  <c:v>1.048424675324745</c:v>
                </c:pt>
                <c:pt idx="9">
                  <c:v>1.0707755279579623</c:v>
                </c:pt>
                <c:pt idx="10">
                  <c:v>1.044341699638994</c:v>
                </c:pt>
                <c:pt idx="11">
                  <c:v>1.0607863616049031</c:v>
                </c:pt>
                <c:pt idx="12">
                  <c:v>1.0566661801402435</c:v>
                </c:pt>
                <c:pt idx="13">
                  <c:v>1.0632216739863978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'BLS EARNINGS'!$C$23</c:f>
              <c:strCache>
                <c:ptCount val="1"/>
                <c:pt idx="0">
                  <c:v>computer and math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'BLS EARNINGS'!$A$24:$A$37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'BLS EARNINGS'!$C$24:$C$37</c:f>
              <c:numCache>
                <c:formatCode>0.00</c:formatCode>
                <c:ptCount val="14"/>
                <c:pt idx="0">
                  <c:v>1</c:v>
                </c:pt>
                <c:pt idx="1">
                  <c:v>1.0179424728418889</c:v>
                </c:pt>
                <c:pt idx="2">
                  <c:v>1.0469995768793607</c:v>
                </c:pt>
                <c:pt idx="3">
                  <c:v>1.0466174561972743</c:v>
                </c:pt>
                <c:pt idx="4">
                  <c:v>1.0826386858718582</c:v>
                </c:pt>
                <c:pt idx="5">
                  <c:v>1.0640805190636677</c:v>
                </c:pt>
                <c:pt idx="6">
                  <c:v>1.0617892679459844</c:v>
                </c:pt>
                <c:pt idx="7">
                  <c:v>1.0881653888729801</c:v>
                </c:pt>
                <c:pt idx="8">
                  <c:v>1.0590142971713381</c:v>
                </c:pt>
                <c:pt idx="9">
                  <c:v>1.0722083286750312</c:v>
                </c:pt>
                <c:pt idx="10">
                  <c:v>1.0852134930148025</c:v>
                </c:pt>
                <c:pt idx="11">
                  <c:v>1.0650648703233838</c:v>
                </c:pt>
                <c:pt idx="12">
                  <c:v>1.0786529212695897</c:v>
                </c:pt>
                <c:pt idx="13">
                  <c:v>1.0756901584361318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'BLS EARNINGS'!$D$23</c:f>
              <c:strCache>
                <c:ptCount val="1"/>
                <c:pt idx="0">
                  <c:v>scientists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'BLS EARNINGS'!$A$24:$A$37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'BLS EARNINGS'!$D$24:$D$37</c:f>
              <c:numCache>
                <c:formatCode>0.00</c:formatCode>
                <c:ptCount val="14"/>
                <c:pt idx="0">
                  <c:v>1</c:v>
                </c:pt>
                <c:pt idx="1">
                  <c:v>1.0214881349819429</c:v>
                </c:pt>
                <c:pt idx="2">
                  <c:v>1.0303751433355564</c:v>
                </c:pt>
                <c:pt idx="3">
                  <c:v>1.0281871548812522</c:v>
                </c:pt>
                <c:pt idx="4">
                  <c:v>1.0757027348286106</c:v>
                </c:pt>
                <c:pt idx="5">
                  <c:v>1.0491494636914469</c:v>
                </c:pt>
                <c:pt idx="6">
                  <c:v>1.0363748458692972</c:v>
                </c:pt>
                <c:pt idx="7">
                  <c:v>1.0783342034267298</c:v>
                </c:pt>
                <c:pt idx="8">
                  <c:v>1.0207104508289304</c:v>
                </c:pt>
                <c:pt idx="9">
                  <c:v>1.0481080333195034</c:v>
                </c:pt>
                <c:pt idx="10">
                  <c:v>1.0341148352393283</c:v>
                </c:pt>
                <c:pt idx="11">
                  <c:v>1.0458930887902207</c:v>
                </c:pt>
                <c:pt idx="12">
                  <c:v>1.048732708003181</c:v>
                </c:pt>
                <c:pt idx="13">
                  <c:v>1.0499992941760334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'BLS EARNINGS'!$E$23</c:f>
              <c:strCache>
                <c:ptCount val="1"/>
                <c:pt idx="0">
                  <c:v>healthcare practitioners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'BLS EARNINGS'!$A$24:$A$37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'BLS EARNINGS'!$E$24:$E$37</c:f>
              <c:numCache>
                <c:formatCode>0.00</c:formatCode>
                <c:ptCount val="14"/>
                <c:pt idx="0">
                  <c:v>1</c:v>
                </c:pt>
                <c:pt idx="1">
                  <c:v>0.99506880297502842</c:v>
                </c:pt>
                <c:pt idx="2">
                  <c:v>1.0454134308147653</c:v>
                </c:pt>
                <c:pt idx="3">
                  <c:v>1.0504395670115421</c:v>
                </c:pt>
                <c:pt idx="4">
                  <c:v>1.0683323345248643</c:v>
                </c:pt>
                <c:pt idx="5">
                  <c:v>1.0648563103636981</c:v>
                </c:pt>
                <c:pt idx="6">
                  <c:v>1.0633023842274185</c:v>
                </c:pt>
                <c:pt idx="7">
                  <c:v>1.0509916853278987</c:v>
                </c:pt>
                <c:pt idx="8">
                  <c:v>1.05833638465086</c:v>
                </c:pt>
                <c:pt idx="9">
                  <c:v>1.0709477116579236</c:v>
                </c:pt>
                <c:pt idx="10">
                  <c:v>1.0710447334579167</c:v>
                </c:pt>
                <c:pt idx="11">
                  <c:v>1.0477485221073506</c:v>
                </c:pt>
                <c:pt idx="12">
                  <c:v>1.0605504107429919</c:v>
                </c:pt>
                <c:pt idx="13">
                  <c:v>1.0655755675202119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'BLS EARNINGS'!$G$23</c:f>
              <c:strCache>
                <c:ptCount val="1"/>
                <c:pt idx="0">
                  <c:v>all occupation</c:v>
                </c:pt>
              </c:strCache>
            </c:strRef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'BLS EARNINGS'!$A$24:$A$37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'BLS EARNINGS'!$G$24:$G$37</c:f>
              <c:numCache>
                <c:formatCode>0.00</c:formatCode>
                <c:ptCount val="14"/>
                <c:pt idx="0">
                  <c:v>1</c:v>
                </c:pt>
                <c:pt idx="1">
                  <c:v>1.0060935441370222</c:v>
                </c:pt>
                <c:pt idx="2">
                  <c:v>1.0103761348897535</c:v>
                </c:pt>
                <c:pt idx="3">
                  <c:v>1.0073596014492752</c:v>
                </c:pt>
                <c:pt idx="4">
                  <c:v>1.0097163402152813</c:v>
                </c:pt>
                <c:pt idx="5">
                  <c:v>0.99652777777777768</c:v>
                </c:pt>
                <c:pt idx="6">
                  <c:v>0.99504484953703698</c:v>
                </c:pt>
                <c:pt idx="7">
                  <c:v>1.0020933610492164</c:v>
                </c:pt>
                <c:pt idx="8">
                  <c:v>1.0025309292795113</c:v>
                </c:pt>
                <c:pt idx="9">
                  <c:v>1.0298000267242169</c:v>
                </c:pt>
                <c:pt idx="10">
                  <c:v>1.0241491864475178</c:v>
                </c:pt>
                <c:pt idx="11">
                  <c:v>1.0047724049631233</c:v>
                </c:pt>
                <c:pt idx="12">
                  <c:v>1.0000261330871016</c:v>
                </c:pt>
                <c:pt idx="13">
                  <c:v>0.99585617374307978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21984"/>
        <c:axId val="107221760"/>
      </c:lineChart>
      <c:catAx>
        <c:axId val="11652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221760"/>
        <c:crosses val="autoZero"/>
        <c:auto val="1"/>
        <c:lblAlgn val="ctr"/>
        <c:lblOffset val="100"/>
        <c:noMultiLvlLbl val="0"/>
      </c:catAx>
      <c:valAx>
        <c:axId val="1072217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Earnings index, 2000=1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65219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STEM!$B$33</c:f>
              <c:strCache>
                <c:ptCount val="1"/>
                <c:pt idx="0">
                  <c:v>1987</c:v>
                </c:pt>
              </c:strCache>
            </c:strRef>
          </c:tx>
          <c:dLbls>
            <c:dLbl>
              <c:idx val="9"/>
              <c:layout/>
              <c:spPr/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</c:dLbls>
          <c:cat>
            <c:strRef>
              <c:f>STEM!$C$32:$L$32</c:f>
              <c:strCache>
                <c:ptCount val="10"/>
                <c:pt idx="0">
                  <c:v>Science Technologies</c:v>
                </c:pt>
                <c:pt idx="1">
                  <c:v>Engineering technologies</c:v>
                </c:pt>
                <c:pt idx="2">
                  <c:v>Agriculture Science</c:v>
                </c:pt>
                <c:pt idx="3">
                  <c:v>Engineering</c:v>
                </c:pt>
                <c:pt idx="4">
                  <c:v>Computer sciences</c:v>
                </c:pt>
                <c:pt idx="5">
                  <c:v>Math</c:v>
                </c:pt>
                <c:pt idx="6">
                  <c:v>Biology</c:v>
                </c:pt>
                <c:pt idx="7">
                  <c:v>Physical Sciences</c:v>
                </c:pt>
                <c:pt idx="8">
                  <c:v>Health Professions</c:v>
                </c:pt>
                <c:pt idx="9">
                  <c:v>Non-STEM</c:v>
                </c:pt>
              </c:strCache>
            </c:strRef>
          </c:cat>
          <c:val>
            <c:numRef>
              <c:f>STEM!$C$33:$L$33</c:f>
              <c:numCache>
                <c:formatCode>#,##0</c:formatCode>
                <c:ptCount val="10"/>
                <c:pt idx="0" formatCode="General">
                  <c:v>105</c:v>
                </c:pt>
                <c:pt idx="1">
                  <c:v>19138</c:v>
                </c:pt>
                <c:pt idx="2">
                  <c:v>5355</c:v>
                </c:pt>
                <c:pt idx="3">
                  <c:v>74423</c:v>
                </c:pt>
                <c:pt idx="4">
                  <c:v>39927</c:v>
                </c:pt>
                <c:pt idx="5">
                  <c:v>16515</c:v>
                </c:pt>
                <c:pt idx="6">
                  <c:v>39047</c:v>
                </c:pt>
                <c:pt idx="7">
                  <c:v>20155</c:v>
                </c:pt>
                <c:pt idx="8">
                  <c:v>64399</c:v>
                </c:pt>
                <c:pt idx="9">
                  <c:v>724468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STEM!$B$63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9"/>
              <c:layout/>
              <c:spPr/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</c:dLbls>
          <c:cat>
            <c:strRef>
              <c:f>STEM!$C$62:$L$62</c:f>
              <c:strCache>
                <c:ptCount val="10"/>
                <c:pt idx="0">
                  <c:v>Science Technologies</c:v>
                </c:pt>
                <c:pt idx="1">
                  <c:v>Engineering technologies</c:v>
                </c:pt>
                <c:pt idx="2">
                  <c:v>Agriculture Science</c:v>
                </c:pt>
                <c:pt idx="3">
                  <c:v>Engineering</c:v>
                </c:pt>
                <c:pt idx="4">
                  <c:v>Computer sciences</c:v>
                </c:pt>
                <c:pt idx="5">
                  <c:v>Math</c:v>
                </c:pt>
                <c:pt idx="6">
                  <c:v>Biology</c:v>
                </c:pt>
                <c:pt idx="7">
                  <c:v>Physical Sciences</c:v>
                </c:pt>
                <c:pt idx="8">
                  <c:v>Health Professions</c:v>
                </c:pt>
                <c:pt idx="9">
                  <c:v>Non-STEM</c:v>
                </c:pt>
              </c:strCache>
            </c:strRef>
          </c:cat>
          <c:val>
            <c:numRef>
              <c:f>STEM!$C$63:$L$63</c:f>
              <c:numCache>
                <c:formatCode>#,##0</c:formatCode>
                <c:ptCount val="10"/>
                <c:pt idx="0">
                  <c:v>568</c:v>
                </c:pt>
                <c:pt idx="1">
                  <c:v>16040</c:v>
                </c:pt>
                <c:pt idx="2">
                  <c:v>16365</c:v>
                </c:pt>
                <c:pt idx="3">
                  <c:v>82197</c:v>
                </c:pt>
                <c:pt idx="4">
                  <c:v>41745</c:v>
                </c:pt>
                <c:pt idx="5">
                  <c:v>18838</c:v>
                </c:pt>
                <c:pt idx="6">
                  <c:v>96912</c:v>
                </c:pt>
                <c:pt idx="7">
                  <c:v>26347</c:v>
                </c:pt>
                <c:pt idx="8">
                  <c:v>152734</c:v>
                </c:pt>
                <c:pt idx="9">
                  <c:v>1288267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'STEM by Race'!$AE$6</c:f>
              <c:strCache>
                <c:ptCount val="1"/>
                <c:pt idx="0">
                  <c:v>Percent female</c:v>
                </c:pt>
              </c:strCache>
            </c:strRef>
          </c:tx>
          <c:spPr>
            <a:solidFill>
              <a:srgbClr val="2D2D8A">
                <a:lumMod val="60000"/>
                <a:lumOff val="40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'STEM by Race'!$AD$7:$AD$11</c:f>
              <c:strCache>
                <c:ptCount val="5"/>
                <c:pt idx="0">
                  <c:v>Engineering</c:v>
                </c:pt>
                <c:pt idx="1">
                  <c:v>Computer and Information Sciences</c:v>
                </c:pt>
                <c:pt idx="2">
                  <c:v>Mathematics and Statistics</c:v>
                </c:pt>
                <c:pt idx="3">
                  <c:v>Biology and Life Sciences</c:v>
                </c:pt>
                <c:pt idx="4">
                  <c:v>Medical and Health Sciences and Services</c:v>
                </c:pt>
              </c:strCache>
            </c:strRef>
          </c:cat>
          <c:val>
            <c:numRef>
              <c:f>'STEM by Race'!$AE$7:$AE$11</c:f>
              <c:numCache>
                <c:formatCode>0%</c:formatCode>
                <c:ptCount val="5"/>
                <c:pt idx="0">
                  <c:v>0.2138524</c:v>
                </c:pt>
                <c:pt idx="1">
                  <c:v>0.30748110000000001</c:v>
                </c:pt>
                <c:pt idx="2">
                  <c:v>0.55500819999999995</c:v>
                </c:pt>
                <c:pt idx="3">
                  <c:v>0.65068499999999996</c:v>
                </c:pt>
                <c:pt idx="4">
                  <c:v>0.79801630000000001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252736"/>
        <c:axId val="137887744"/>
      </c:barChart>
      <c:lineChart>
        <c:grouping val="standard"/>
        <c:varyColors val="0"/>
        <c:ser>
          <c:idx val="1"/>
          <c:order val="1"/>
          <c:tx>
            <c:strRef>
              <c:f>'STEM by Race'!$AF$6</c:f>
              <c:strCache>
                <c:ptCount val="1"/>
              </c:strCache>
            </c:strRef>
          </c:tx>
          <c:marker>
            <c:symbol val="none"/>
          </c:marker>
          <c:cat>
            <c:strRef>
              <c:f>'STEM by Race'!$AD$7:$AD$11</c:f>
              <c:strCache>
                <c:ptCount val="5"/>
                <c:pt idx="0">
                  <c:v>Engineering</c:v>
                </c:pt>
                <c:pt idx="1">
                  <c:v>Computer and Information Sciences</c:v>
                </c:pt>
                <c:pt idx="2">
                  <c:v>Mathematics and Statistics</c:v>
                </c:pt>
                <c:pt idx="3">
                  <c:v>Biology and Life Sciences</c:v>
                </c:pt>
                <c:pt idx="4">
                  <c:v>Medical and Health Sciences and Services</c:v>
                </c:pt>
              </c:strCache>
            </c:strRef>
          </c:cat>
          <c:val>
            <c:numRef>
              <c:f>'STEM by Race'!$AF$7:$AF$11</c:f>
              <c:numCache>
                <c:formatCode>0%</c:formatCode>
                <c:ptCount val="5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252736"/>
        <c:axId val="137887744"/>
      </c:lineChart>
      <c:catAx>
        <c:axId val="127252736"/>
        <c:scaling>
          <c:orientation val="minMax"/>
        </c:scaling>
        <c:delete val="0"/>
        <c:axPos val="b"/>
        <c:majorTickMark val="out"/>
        <c:minorTickMark val="none"/>
        <c:tickLblPos val="nextTo"/>
        <c:crossAx val="137887744"/>
        <c:crosses val="autoZero"/>
        <c:auto val="1"/>
        <c:lblAlgn val="ctr"/>
        <c:lblOffset val="100"/>
        <c:noMultiLvlLbl val="0"/>
      </c:catAx>
      <c:valAx>
        <c:axId val="1378877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7252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'STEM by Race'!$AE$2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'STEM by Race'!$AF$1:$AK$1</c:f>
              <c:strCache>
                <c:ptCount val="6"/>
                <c:pt idx="0">
                  <c:v>Population share</c:v>
                </c:pt>
                <c:pt idx="1">
                  <c:v>Computer and Information Sciences</c:v>
                </c:pt>
                <c:pt idx="2">
                  <c:v>Engineering</c:v>
                </c:pt>
                <c:pt idx="3">
                  <c:v>Biology and Life Sciences</c:v>
                </c:pt>
                <c:pt idx="4">
                  <c:v>Mathematics and Statistics</c:v>
                </c:pt>
                <c:pt idx="5">
                  <c:v>Medical and Health Sciences and Services</c:v>
                </c:pt>
              </c:strCache>
            </c:strRef>
          </c:cat>
          <c:val>
            <c:numRef>
              <c:f>'STEM by Race'!$AF$2:$AK$2</c:f>
              <c:numCache>
                <c:formatCode>0%</c:formatCode>
                <c:ptCount val="6"/>
                <c:pt idx="0">
                  <c:v>7.5260300000000002E-2</c:v>
                </c:pt>
                <c:pt idx="1">
                  <c:v>0.31640360000000001</c:v>
                </c:pt>
                <c:pt idx="2">
                  <c:v>0.182002</c:v>
                </c:pt>
                <c:pt idx="3">
                  <c:v>0.1912539</c:v>
                </c:pt>
                <c:pt idx="4">
                  <c:v>0.13464699999999999</c:v>
                </c:pt>
                <c:pt idx="5">
                  <c:v>0.2971145</c:v>
                </c:pt>
              </c:numCache>
            </c:numRef>
          </c:val>
        </c:ser>
        <c:ser>
          <c:idx val="1"/>
          <c:order val="1"/>
          <c:tx>
            <c:strRef>
              <c:f>'STEM by Race'!$AE$3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'STEM by Race'!$AF$1:$AK$1</c:f>
              <c:strCache>
                <c:ptCount val="6"/>
                <c:pt idx="0">
                  <c:v>Population share</c:v>
                </c:pt>
                <c:pt idx="1">
                  <c:v>Computer and Information Sciences</c:v>
                </c:pt>
                <c:pt idx="2">
                  <c:v>Engineering</c:v>
                </c:pt>
                <c:pt idx="3">
                  <c:v>Biology and Life Sciences</c:v>
                </c:pt>
                <c:pt idx="4">
                  <c:v>Mathematics and Statistics</c:v>
                </c:pt>
                <c:pt idx="5">
                  <c:v>Medical and Health Sciences and Services</c:v>
                </c:pt>
              </c:strCache>
            </c:strRef>
          </c:cat>
          <c:val>
            <c:numRef>
              <c:f>'STEM by Race'!$AF$3:$AK$3</c:f>
              <c:numCache>
                <c:formatCode>0%</c:formatCode>
                <c:ptCount val="6"/>
                <c:pt idx="0">
                  <c:v>9.1749499999999998E-2</c:v>
                </c:pt>
                <c:pt idx="1">
                  <c:v>3.6376100000000001E-2</c:v>
                </c:pt>
                <c:pt idx="2">
                  <c:v>7.6592499999999994E-2</c:v>
                </c:pt>
                <c:pt idx="3">
                  <c:v>2.2918899999999999E-2</c:v>
                </c:pt>
                <c:pt idx="4">
                  <c:v>0</c:v>
                </c:pt>
                <c:pt idx="5">
                  <c:v>5.9062200000000002E-2</c:v>
                </c:pt>
              </c:numCache>
            </c:numRef>
          </c:val>
        </c:ser>
        <c:ser>
          <c:idx val="2"/>
          <c:order val="2"/>
          <c:tx>
            <c:strRef>
              <c:f>'STEM by Race'!$AE$4</c:f>
              <c:strCache>
                <c:ptCount val="1"/>
                <c:pt idx="0">
                  <c:v>latino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solidFill>
                <a:schemeClr val="accent6">
                  <a:lumMod val="75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'STEM by Race'!$AF$1:$AK$1</c:f>
              <c:strCache>
                <c:ptCount val="6"/>
                <c:pt idx="0">
                  <c:v>Population share</c:v>
                </c:pt>
                <c:pt idx="1">
                  <c:v>Computer and Information Sciences</c:v>
                </c:pt>
                <c:pt idx="2">
                  <c:v>Engineering</c:v>
                </c:pt>
                <c:pt idx="3">
                  <c:v>Biology and Life Sciences</c:v>
                </c:pt>
                <c:pt idx="4">
                  <c:v>Mathematics and Statistics</c:v>
                </c:pt>
                <c:pt idx="5">
                  <c:v>Medical and Health Sciences and Services</c:v>
                </c:pt>
              </c:strCache>
            </c:strRef>
          </c:cat>
          <c:val>
            <c:numRef>
              <c:f>'STEM by Race'!$AF$4:$AK$4</c:f>
              <c:numCache>
                <c:formatCode>0%</c:formatCode>
                <c:ptCount val="6"/>
                <c:pt idx="0">
                  <c:v>0.33290389999999997</c:v>
                </c:pt>
                <c:pt idx="1">
                  <c:v>0.1420728</c:v>
                </c:pt>
                <c:pt idx="2">
                  <c:v>9.6562200000000001E-2</c:v>
                </c:pt>
                <c:pt idx="3">
                  <c:v>0.16122230000000001</c:v>
                </c:pt>
                <c:pt idx="4">
                  <c:v>0</c:v>
                </c:pt>
                <c:pt idx="5">
                  <c:v>0.14675379999999999</c:v>
                </c:pt>
              </c:numCache>
            </c:numRef>
          </c:val>
        </c:ser>
        <c:ser>
          <c:idx val="3"/>
          <c:order val="3"/>
          <c:tx>
            <c:strRef>
              <c:f>'STEM by Race'!$AE$5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'STEM by Race'!$AF$1:$AK$1</c:f>
              <c:strCache>
                <c:ptCount val="6"/>
                <c:pt idx="0">
                  <c:v>Population share</c:v>
                </c:pt>
                <c:pt idx="1">
                  <c:v>Computer and Information Sciences</c:v>
                </c:pt>
                <c:pt idx="2">
                  <c:v>Engineering</c:v>
                </c:pt>
                <c:pt idx="3">
                  <c:v>Biology and Life Sciences</c:v>
                </c:pt>
                <c:pt idx="4">
                  <c:v>Mathematics and Statistics</c:v>
                </c:pt>
                <c:pt idx="5">
                  <c:v>Medical and Health Sciences and Services</c:v>
                </c:pt>
              </c:strCache>
            </c:strRef>
          </c:cat>
          <c:val>
            <c:numRef>
              <c:f>'STEM by Race'!$AF$5:$AK$5</c:f>
              <c:numCache>
                <c:formatCode>0%</c:formatCode>
                <c:ptCount val="6"/>
                <c:pt idx="0">
                  <c:v>0.45137670000000002</c:v>
                </c:pt>
                <c:pt idx="1">
                  <c:v>0.46877150000000001</c:v>
                </c:pt>
                <c:pt idx="2">
                  <c:v>0.63523759999999996</c:v>
                </c:pt>
                <c:pt idx="3">
                  <c:v>0.57297149999999997</c:v>
                </c:pt>
                <c:pt idx="4">
                  <c:v>0.86535300000000004</c:v>
                </c:pt>
                <c:pt idx="5">
                  <c:v>0.46145180000000002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276160"/>
        <c:axId val="149277696"/>
      </c:barChart>
      <c:catAx>
        <c:axId val="149276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9277696"/>
        <c:crosses val="autoZero"/>
        <c:auto val="1"/>
        <c:lblAlgn val="ctr"/>
        <c:lblOffset val="100"/>
        <c:noMultiLvlLbl val="0"/>
      </c:catAx>
      <c:valAx>
        <c:axId val="1492776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492761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Average salaries of software developers compared to all other workers, </a:t>
            </a:r>
            <a:r>
              <a:rPr lang="en-US" dirty="0" smtClean="0"/>
              <a:t>in 2013 dollars </a:t>
            </a:r>
          </a:p>
          <a:p>
            <a:pPr>
              <a:defRPr/>
            </a:pPr>
            <a:r>
              <a:rPr lang="en-US" sz="1200" dirty="0" smtClean="0"/>
              <a:t>(</a:t>
            </a:r>
            <a:r>
              <a:rPr lang="en-US" sz="1200" dirty="0"/>
              <a:t>Source: Analysis of Current Population Survey, via IPUMS)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'software developers'!$B$1</c:f>
              <c:strCache>
                <c:ptCount val="1"/>
                <c:pt idx="0">
                  <c:v>Software Developers</c:v>
                </c:pt>
              </c:strCache>
            </c:strRef>
          </c:tx>
          <c:spPr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'software developers'!$A$2:$A$35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'software developers'!$B$2:$B$35</c:f>
              <c:numCache>
                <c:formatCode>_("$"* #,##0_);_("$"* \(#,##0\);_("$"* "-"??_);_(@_)</c:formatCode>
                <c:ptCount val="34"/>
                <c:pt idx="0">
                  <c:v>48326.82</c:v>
                </c:pt>
                <c:pt idx="1">
                  <c:v>48159.11</c:v>
                </c:pt>
                <c:pt idx="2">
                  <c:v>46630.35</c:v>
                </c:pt>
                <c:pt idx="3">
                  <c:v>47124.52</c:v>
                </c:pt>
                <c:pt idx="4">
                  <c:v>49549.09</c:v>
                </c:pt>
                <c:pt idx="5">
                  <c:v>46609.86</c:v>
                </c:pt>
                <c:pt idx="6">
                  <c:v>52167.43</c:v>
                </c:pt>
                <c:pt idx="7">
                  <c:v>54273.33</c:v>
                </c:pt>
                <c:pt idx="8">
                  <c:v>54782.66</c:v>
                </c:pt>
                <c:pt idx="9">
                  <c:v>55382.97</c:v>
                </c:pt>
                <c:pt idx="10">
                  <c:v>53921.63</c:v>
                </c:pt>
                <c:pt idx="11">
                  <c:v>52332.28</c:v>
                </c:pt>
                <c:pt idx="12">
                  <c:v>57567.73</c:v>
                </c:pt>
                <c:pt idx="13">
                  <c:v>52244.26</c:v>
                </c:pt>
                <c:pt idx="14">
                  <c:v>56325.3</c:v>
                </c:pt>
                <c:pt idx="15">
                  <c:v>55834.86</c:v>
                </c:pt>
                <c:pt idx="16">
                  <c:v>56677.32</c:v>
                </c:pt>
                <c:pt idx="17">
                  <c:v>57518.17</c:v>
                </c:pt>
                <c:pt idx="18">
                  <c:v>59199.99</c:v>
                </c:pt>
                <c:pt idx="19">
                  <c:v>60928.639999999999</c:v>
                </c:pt>
                <c:pt idx="20">
                  <c:v>65167.39</c:v>
                </c:pt>
                <c:pt idx="21">
                  <c:v>69373.240000000005</c:v>
                </c:pt>
                <c:pt idx="22">
                  <c:v>73292.23</c:v>
                </c:pt>
                <c:pt idx="23">
                  <c:v>78866.080000000002</c:v>
                </c:pt>
                <c:pt idx="24">
                  <c:v>83112.77</c:v>
                </c:pt>
                <c:pt idx="25">
                  <c:v>79189.149999999994</c:v>
                </c:pt>
                <c:pt idx="26">
                  <c:v>78249.86</c:v>
                </c:pt>
                <c:pt idx="27">
                  <c:v>83725.38</c:v>
                </c:pt>
                <c:pt idx="28">
                  <c:v>77209.279999999999</c:v>
                </c:pt>
                <c:pt idx="29">
                  <c:v>83202.52</c:v>
                </c:pt>
                <c:pt idx="30">
                  <c:v>84202.52</c:v>
                </c:pt>
                <c:pt idx="31">
                  <c:v>79476.070000000007</c:v>
                </c:pt>
                <c:pt idx="32">
                  <c:v>78517.3</c:v>
                </c:pt>
                <c:pt idx="33">
                  <c:v>82215.48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'software developers'!$C$1</c:f>
              <c:strCache>
                <c:ptCount val="1"/>
                <c:pt idx="0">
                  <c:v>All workers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'software developers'!$A$2:$A$35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'software developers'!$C$2:$C$35</c:f>
              <c:numCache>
                <c:formatCode>_("$"* #,##0_);_("$"* \(#,##0\);_("$"* "-"??_);_(@_)</c:formatCode>
                <c:ptCount val="34"/>
                <c:pt idx="0">
                  <c:v>31433.360000000001</c:v>
                </c:pt>
                <c:pt idx="1">
                  <c:v>30923.88</c:v>
                </c:pt>
                <c:pt idx="2">
                  <c:v>31968.36</c:v>
                </c:pt>
                <c:pt idx="3">
                  <c:v>32668.23</c:v>
                </c:pt>
                <c:pt idx="4">
                  <c:v>32366.94</c:v>
                </c:pt>
                <c:pt idx="5">
                  <c:v>33653.29</c:v>
                </c:pt>
                <c:pt idx="6">
                  <c:v>34885.370000000003</c:v>
                </c:pt>
                <c:pt idx="7">
                  <c:v>35270.94</c:v>
                </c:pt>
                <c:pt idx="8">
                  <c:v>35262.19</c:v>
                </c:pt>
                <c:pt idx="9">
                  <c:v>35287.339999999997</c:v>
                </c:pt>
                <c:pt idx="10">
                  <c:v>35242.46</c:v>
                </c:pt>
                <c:pt idx="11">
                  <c:v>34909</c:v>
                </c:pt>
                <c:pt idx="12">
                  <c:v>34995.660000000003</c:v>
                </c:pt>
                <c:pt idx="13">
                  <c:v>35013.9</c:v>
                </c:pt>
                <c:pt idx="14">
                  <c:v>34796.269999999997</c:v>
                </c:pt>
                <c:pt idx="15">
                  <c:v>35337.199999999997</c:v>
                </c:pt>
                <c:pt idx="16">
                  <c:v>38270.26</c:v>
                </c:pt>
                <c:pt idx="17">
                  <c:v>38802.86</c:v>
                </c:pt>
                <c:pt idx="18">
                  <c:v>39459.57</c:v>
                </c:pt>
                <c:pt idx="19">
                  <c:v>40425.71</c:v>
                </c:pt>
                <c:pt idx="20">
                  <c:v>40108</c:v>
                </c:pt>
                <c:pt idx="21">
                  <c:v>42366.57</c:v>
                </c:pt>
                <c:pt idx="22">
                  <c:v>43844.58</c:v>
                </c:pt>
                <c:pt idx="23">
                  <c:v>43380.75</c:v>
                </c:pt>
                <c:pt idx="24">
                  <c:v>43025.39</c:v>
                </c:pt>
                <c:pt idx="25">
                  <c:v>42504.14</c:v>
                </c:pt>
                <c:pt idx="26">
                  <c:v>42336.9</c:v>
                </c:pt>
                <c:pt idx="27">
                  <c:v>43163.82</c:v>
                </c:pt>
                <c:pt idx="28">
                  <c:v>42388.73</c:v>
                </c:pt>
                <c:pt idx="29">
                  <c:v>44087.21</c:v>
                </c:pt>
                <c:pt idx="30">
                  <c:v>43334.48</c:v>
                </c:pt>
                <c:pt idx="31">
                  <c:v>42075.06</c:v>
                </c:pt>
                <c:pt idx="32">
                  <c:v>42951.89</c:v>
                </c:pt>
                <c:pt idx="33">
                  <c:v>42987.39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31072"/>
        <c:axId val="44132608"/>
      </c:lineChart>
      <c:catAx>
        <c:axId val="4413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132608"/>
        <c:crosses val="autoZero"/>
        <c:auto val="1"/>
        <c:lblAlgn val="ctr"/>
        <c:lblOffset val="100"/>
        <c:noMultiLvlLbl val="0"/>
      </c:catAx>
      <c:valAx>
        <c:axId val="44132608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44131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Growth </a:t>
            </a:r>
            <a:r>
              <a:rPr lang="en-US" dirty="0" smtClean="0"/>
              <a:t>rate in </a:t>
            </a:r>
            <a:r>
              <a:rPr lang="en-US" dirty="0"/>
              <a:t>employment by occupation, 2009-2013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'BLS JOBS'!$I$42</c:f>
              <c:strCache>
                <c:ptCount val="1"/>
                <c:pt idx="0">
                  <c:v>USA labor force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'BLS JOBS'!$G$43</c:f>
              <c:strCache>
                <c:ptCount val="1"/>
                <c:pt idx="0">
                  <c:v>growth in employment since 2009</c:v>
                </c:pt>
              </c:strCache>
            </c:strRef>
          </c:cat>
          <c:val>
            <c:numRef>
              <c:f>'BLS JOBS'!$I$43</c:f>
              <c:numCache>
                <c:formatCode>0.0%</c:formatCode>
                <c:ptCount val="1"/>
                <c:pt idx="0">
                  <c:v>4.5957224112049166E-2</c:v>
                </c:pt>
              </c:numCache>
            </c:numRef>
          </c:val>
        </c:ser>
        <c:ser>
          <c:idx val="2"/>
          <c:order val="1"/>
          <c:tx>
            <c:strRef>
              <c:f>'BLS JOBS'!$J$42</c:f>
              <c:strCache>
                <c:ptCount val="1"/>
                <c:pt idx="0">
                  <c:v>architects and engineers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'BLS JOBS'!$G$43</c:f>
              <c:strCache>
                <c:ptCount val="1"/>
                <c:pt idx="0">
                  <c:v>growth in employment since 2009</c:v>
                </c:pt>
              </c:strCache>
            </c:strRef>
          </c:cat>
          <c:val>
            <c:numRef>
              <c:f>'BLS JOBS'!$J$43</c:f>
              <c:numCache>
                <c:formatCode>0.0%</c:formatCode>
                <c:ptCount val="1"/>
                <c:pt idx="0">
                  <c:v>5.9657905715477577E-2</c:v>
                </c:pt>
              </c:numCache>
            </c:numRef>
          </c:val>
        </c:ser>
        <c:ser>
          <c:idx val="3"/>
          <c:order val="2"/>
          <c:tx>
            <c:strRef>
              <c:f>'BLS JOBS'!$K$42</c:f>
              <c:strCache>
                <c:ptCount val="1"/>
                <c:pt idx="0">
                  <c:v>healthcare practitioner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'BLS JOBS'!$G$43</c:f>
              <c:strCache>
                <c:ptCount val="1"/>
                <c:pt idx="0">
                  <c:v>growth in employment since 2009</c:v>
                </c:pt>
              </c:strCache>
            </c:strRef>
          </c:cat>
          <c:val>
            <c:numRef>
              <c:f>'BLS JOBS'!$K$43</c:f>
              <c:numCache>
                <c:formatCode>0.0%</c:formatCode>
                <c:ptCount val="1"/>
                <c:pt idx="0">
                  <c:v>0.10170403587443944</c:v>
                </c:pt>
              </c:numCache>
            </c:numRef>
          </c:val>
        </c:ser>
        <c:ser>
          <c:idx val="4"/>
          <c:order val="3"/>
          <c:tx>
            <c:strRef>
              <c:f>'BLS JOBS'!$L$42</c:f>
              <c:strCache>
                <c:ptCount val="1"/>
                <c:pt idx="0">
                  <c:v>computer and math workers</c:v>
                </c:pt>
              </c:strCache>
            </c:strRef>
          </c:tx>
          <c:spPr>
            <a:solidFill>
              <a:srgbClr val="2D2D8A">
                <a:lumMod val="60000"/>
                <a:lumOff val="40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'BLS JOBS'!$G$43</c:f>
              <c:strCache>
                <c:ptCount val="1"/>
                <c:pt idx="0">
                  <c:v>growth in employment since 2009</c:v>
                </c:pt>
              </c:strCache>
            </c:strRef>
          </c:cat>
          <c:val>
            <c:numRef>
              <c:f>'BLS JOBS'!$L$43</c:f>
              <c:numCache>
                <c:formatCode>0.0%</c:formatCode>
                <c:ptCount val="1"/>
                <c:pt idx="0">
                  <c:v>0.14915899714376391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7279872"/>
        <c:axId val="107281408"/>
      </c:barChart>
      <c:catAx>
        <c:axId val="10727987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one"/>
        <c:crossAx val="107281408"/>
        <c:crosses val="autoZero"/>
        <c:auto val="1"/>
        <c:lblAlgn val="ctr"/>
        <c:lblOffset val="100"/>
        <c:noMultiLvlLbl val="0"/>
      </c:catAx>
      <c:valAx>
        <c:axId val="107281408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1072798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U.S. Hiring Difficulty Index, 3-month average</a:t>
            </a:r>
          </a:p>
          <a:p>
            <a:pPr>
              <a:defRPr/>
            </a:pPr>
            <a:r>
              <a:rPr lang="en-US" dirty="0"/>
              <a:t>Source: Brookings analysis of JOLTS </a:t>
            </a:r>
            <a:r>
              <a:rPr lang="en-US" dirty="0" smtClean="0"/>
              <a:t>data, 2004-2014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JOLTS Hiring Difficulty Index, 3-month average</c:v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'JOLTS July7 2014'!$A$5:$A$125</c:f>
              <c:strCache>
                <c:ptCount val="121"/>
                <c:pt idx="0">
                  <c:v>Apr
2004</c:v>
                </c:pt>
                <c:pt idx="1">
                  <c:v>May
2004</c:v>
                </c:pt>
                <c:pt idx="2">
                  <c:v>Jun
2004</c:v>
                </c:pt>
                <c:pt idx="3">
                  <c:v>Jul
2004</c:v>
                </c:pt>
                <c:pt idx="4">
                  <c:v>Aug
2004</c:v>
                </c:pt>
                <c:pt idx="5">
                  <c:v>Sep
2004</c:v>
                </c:pt>
                <c:pt idx="6">
                  <c:v>Oct
2004</c:v>
                </c:pt>
                <c:pt idx="7">
                  <c:v>Nov
2004</c:v>
                </c:pt>
                <c:pt idx="8">
                  <c:v>Dec
2004</c:v>
                </c:pt>
                <c:pt idx="9">
                  <c:v>Jan
2005</c:v>
                </c:pt>
                <c:pt idx="10">
                  <c:v>Feb
2005</c:v>
                </c:pt>
                <c:pt idx="11">
                  <c:v>Mar
2005</c:v>
                </c:pt>
                <c:pt idx="12">
                  <c:v>Apr
2005</c:v>
                </c:pt>
                <c:pt idx="13">
                  <c:v>May
2005</c:v>
                </c:pt>
                <c:pt idx="14">
                  <c:v>Jun
2005</c:v>
                </c:pt>
                <c:pt idx="15">
                  <c:v>Jul
2005</c:v>
                </c:pt>
                <c:pt idx="16">
                  <c:v>Aug
2005</c:v>
                </c:pt>
                <c:pt idx="17">
                  <c:v>Sep
2005</c:v>
                </c:pt>
                <c:pt idx="18">
                  <c:v>Oct
2005</c:v>
                </c:pt>
                <c:pt idx="19">
                  <c:v>Nov
2005</c:v>
                </c:pt>
                <c:pt idx="20">
                  <c:v>Dec
2005</c:v>
                </c:pt>
                <c:pt idx="21">
                  <c:v>Jan
2006</c:v>
                </c:pt>
                <c:pt idx="22">
                  <c:v>Feb
2006</c:v>
                </c:pt>
                <c:pt idx="23">
                  <c:v>Mar
2006</c:v>
                </c:pt>
                <c:pt idx="24">
                  <c:v>Apr
2006</c:v>
                </c:pt>
                <c:pt idx="25">
                  <c:v>May
2006</c:v>
                </c:pt>
                <c:pt idx="26">
                  <c:v>Jun
2006</c:v>
                </c:pt>
                <c:pt idx="27">
                  <c:v>Jul
2006</c:v>
                </c:pt>
                <c:pt idx="28">
                  <c:v>Aug
2006</c:v>
                </c:pt>
                <c:pt idx="29">
                  <c:v>Sep
2006</c:v>
                </c:pt>
                <c:pt idx="30">
                  <c:v>Oct
2006</c:v>
                </c:pt>
                <c:pt idx="31">
                  <c:v>Nov
2006</c:v>
                </c:pt>
                <c:pt idx="32">
                  <c:v>Dec
2006</c:v>
                </c:pt>
                <c:pt idx="33">
                  <c:v>Jan
2007</c:v>
                </c:pt>
                <c:pt idx="34">
                  <c:v>Feb
2007</c:v>
                </c:pt>
                <c:pt idx="35">
                  <c:v>Mar
2007</c:v>
                </c:pt>
                <c:pt idx="36">
                  <c:v>Apr
2007</c:v>
                </c:pt>
                <c:pt idx="37">
                  <c:v>May
2007</c:v>
                </c:pt>
                <c:pt idx="38">
                  <c:v>Jun
2007</c:v>
                </c:pt>
                <c:pt idx="39">
                  <c:v>Jul
2007</c:v>
                </c:pt>
                <c:pt idx="40">
                  <c:v>Aug
2007</c:v>
                </c:pt>
                <c:pt idx="41">
                  <c:v>Sep
2007</c:v>
                </c:pt>
                <c:pt idx="42">
                  <c:v>Oct
2007</c:v>
                </c:pt>
                <c:pt idx="43">
                  <c:v>Nov
2007</c:v>
                </c:pt>
                <c:pt idx="44">
                  <c:v>Dec
2007</c:v>
                </c:pt>
                <c:pt idx="45">
                  <c:v>Jan
2008</c:v>
                </c:pt>
                <c:pt idx="46">
                  <c:v>Feb
2008</c:v>
                </c:pt>
                <c:pt idx="47">
                  <c:v>Mar
2008</c:v>
                </c:pt>
                <c:pt idx="48">
                  <c:v>Apr
2008</c:v>
                </c:pt>
                <c:pt idx="49">
                  <c:v>May
2008</c:v>
                </c:pt>
                <c:pt idx="50">
                  <c:v>Jun
2008</c:v>
                </c:pt>
                <c:pt idx="51">
                  <c:v>Jul
2008</c:v>
                </c:pt>
                <c:pt idx="52">
                  <c:v>Aug
2008</c:v>
                </c:pt>
                <c:pt idx="53">
                  <c:v>Sep
2008</c:v>
                </c:pt>
                <c:pt idx="54">
                  <c:v>Oct
2008</c:v>
                </c:pt>
                <c:pt idx="55">
                  <c:v>Nov
2008</c:v>
                </c:pt>
                <c:pt idx="56">
                  <c:v>Dec
2008</c:v>
                </c:pt>
                <c:pt idx="57">
                  <c:v>Jan
2009</c:v>
                </c:pt>
                <c:pt idx="58">
                  <c:v>Feb
2009</c:v>
                </c:pt>
                <c:pt idx="59">
                  <c:v>Mar
2009</c:v>
                </c:pt>
                <c:pt idx="60">
                  <c:v>Apr
2009</c:v>
                </c:pt>
                <c:pt idx="61">
                  <c:v>May
2009</c:v>
                </c:pt>
                <c:pt idx="62">
                  <c:v>Jun
2009</c:v>
                </c:pt>
                <c:pt idx="63">
                  <c:v>Jul
2009</c:v>
                </c:pt>
                <c:pt idx="64">
                  <c:v>Aug
2009</c:v>
                </c:pt>
                <c:pt idx="65">
                  <c:v>Sep
2009</c:v>
                </c:pt>
                <c:pt idx="66">
                  <c:v>Oct
2009</c:v>
                </c:pt>
                <c:pt idx="67">
                  <c:v>Nov
2009</c:v>
                </c:pt>
                <c:pt idx="68">
                  <c:v>Dec
2009</c:v>
                </c:pt>
                <c:pt idx="69">
                  <c:v>Jan
2010</c:v>
                </c:pt>
                <c:pt idx="70">
                  <c:v>Feb
2010</c:v>
                </c:pt>
                <c:pt idx="71">
                  <c:v>Mar
2010</c:v>
                </c:pt>
                <c:pt idx="72">
                  <c:v>Apr
2010</c:v>
                </c:pt>
                <c:pt idx="73">
                  <c:v>May
2010</c:v>
                </c:pt>
                <c:pt idx="74">
                  <c:v>Jun
2010</c:v>
                </c:pt>
                <c:pt idx="75">
                  <c:v>Jul
2010</c:v>
                </c:pt>
                <c:pt idx="76">
                  <c:v>Aug
2010</c:v>
                </c:pt>
                <c:pt idx="77">
                  <c:v>Sep
2010</c:v>
                </c:pt>
                <c:pt idx="78">
                  <c:v>Oct
2010</c:v>
                </c:pt>
                <c:pt idx="79">
                  <c:v>Nov
2010</c:v>
                </c:pt>
                <c:pt idx="80">
                  <c:v>Dec
2010</c:v>
                </c:pt>
                <c:pt idx="81">
                  <c:v>Jan
2011</c:v>
                </c:pt>
                <c:pt idx="82">
                  <c:v>Feb
2011</c:v>
                </c:pt>
                <c:pt idx="83">
                  <c:v>Mar
2011</c:v>
                </c:pt>
                <c:pt idx="84">
                  <c:v>Apr
2011</c:v>
                </c:pt>
                <c:pt idx="85">
                  <c:v>May
2011</c:v>
                </c:pt>
                <c:pt idx="86">
                  <c:v>Jun
2011</c:v>
                </c:pt>
                <c:pt idx="87">
                  <c:v>Jul
2011</c:v>
                </c:pt>
                <c:pt idx="88">
                  <c:v>Aug
2011</c:v>
                </c:pt>
                <c:pt idx="89">
                  <c:v>Sep
2011</c:v>
                </c:pt>
                <c:pt idx="90">
                  <c:v>Oct
2011</c:v>
                </c:pt>
                <c:pt idx="91">
                  <c:v>Nov
2011</c:v>
                </c:pt>
                <c:pt idx="92">
                  <c:v>Dec
2011</c:v>
                </c:pt>
                <c:pt idx="93">
                  <c:v>Jan
2012</c:v>
                </c:pt>
                <c:pt idx="94">
                  <c:v>Feb
2012</c:v>
                </c:pt>
                <c:pt idx="95">
                  <c:v>Mar
2012</c:v>
                </c:pt>
                <c:pt idx="96">
                  <c:v>Apr
2012</c:v>
                </c:pt>
                <c:pt idx="97">
                  <c:v>May
2012</c:v>
                </c:pt>
                <c:pt idx="98">
                  <c:v>Jun
2012</c:v>
                </c:pt>
                <c:pt idx="99">
                  <c:v>Jul
2012</c:v>
                </c:pt>
                <c:pt idx="100">
                  <c:v>Aug
2012</c:v>
                </c:pt>
                <c:pt idx="101">
                  <c:v>Sep
2012</c:v>
                </c:pt>
                <c:pt idx="102">
                  <c:v>Oct
2012</c:v>
                </c:pt>
                <c:pt idx="103">
                  <c:v>Nov
2012</c:v>
                </c:pt>
                <c:pt idx="104">
                  <c:v>Dec
2012</c:v>
                </c:pt>
                <c:pt idx="105">
                  <c:v>Jan
2013</c:v>
                </c:pt>
                <c:pt idx="106">
                  <c:v>Feb
2013</c:v>
                </c:pt>
                <c:pt idx="107">
                  <c:v>Mar
2013</c:v>
                </c:pt>
                <c:pt idx="108">
                  <c:v>Apr
2013</c:v>
                </c:pt>
                <c:pt idx="109">
                  <c:v>May
2013</c:v>
                </c:pt>
                <c:pt idx="110">
                  <c:v>Jun
2013</c:v>
                </c:pt>
                <c:pt idx="111">
                  <c:v>Jul
2013</c:v>
                </c:pt>
                <c:pt idx="112">
                  <c:v>Aug
2013</c:v>
                </c:pt>
                <c:pt idx="113">
                  <c:v>Sep
2013</c:v>
                </c:pt>
                <c:pt idx="114">
                  <c:v>Oct
2013</c:v>
                </c:pt>
                <c:pt idx="115">
                  <c:v>Nov
2013</c:v>
                </c:pt>
                <c:pt idx="116">
                  <c:v>Dec
2013</c:v>
                </c:pt>
                <c:pt idx="117">
                  <c:v>Jan
2014</c:v>
                </c:pt>
                <c:pt idx="118">
                  <c:v>Feb
2014</c:v>
                </c:pt>
                <c:pt idx="119">
                  <c:v>Mar
2014</c:v>
                </c:pt>
                <c:pt idx="120">
                  <c:v>Apr
2014</c:v>
                </c:pt>
              </c:strCache>
            </c:strRef>
          </c:cat>
          <c:val>
            <c:numRef>
              <c:f>'JOLTS July7 2014'!$B$5:$B$125</c:f>
              <c:numCache>
                <c:formatCode>0%</c:formatCode>
                <c:ptCount val="121"/>
                <c:pt idx="0">
                  <c:v>0.68548210821743638</c:v>
                </c:pt>
                <c:pt idx="1">
                  <c:v>0.67782639997387761</c:v>
                </c:pt>
                <c:pt idx="2">
                  <c:v>0.70260717158121644</c:v>
                </c:pt>
                <c:pt idx="3">
                  <c:v>0.71192758993761129</c:v>
                </c:pt>
                <c:pt idx="4">
                  <c:v>0.72781042702737153</c:v>
                </c:pt>
                <c:pt idx="5">
                  <c:v>0.7207297774352398</c:v>
                </c:pt>
                <c:pt idx="6">
                  <c:v>0.72958713130934338</c:v>
                </c:pt>
                <c:pt idx="7">
                  <c:v>0.72240815469637576</c:v>
                </c:pt>
                <c:pt idx="8">
                  <c:v>0.70299835612327932</c:v>
                </c:pt>
                <c:pt idx="9">
                  <c:v>0.7091030360190359</c:v>
                </c:pt>
                <c:pt idx="10">
                  <c:v>0.69736148769276574</c:v>
                </c:pt>
                <c:pt idx="11">
                  <c:v>0.72342315928981848</c:v>
                </c:pt>
                <c:pt idx="12">
                  <c:v>0.72140005200355339</c:v>
                </c:pt>
                <c:pt idx="13">
                  <c:v>0.75131313414745848</c:v>
                </c:pt>
                <c:pt idx="14">
                  <c:v>0.74650228925296647</c:v>
                </c:pt>
                <c:pt idx="15">
                  <c:v>0.75402577555404182</c:v>
                </c:pt>
                <c:pt idx="16">
                  <c:v>0.74924397451847857</c:v>
                </c:pt>
                <c:pt idx="17">
                  <c:v>0.75891738823132482</c:v>
                </c:pt>
                <c:pt idx="18">
                  <c:v>0.78444426982760629</c:v>
                </c:pt>
                <c:pt idx="19">
                  <c:v>0.79875034981061699</c:v>
                </c:pt>
                <c:pt idx="20">
                  <c:v>0.83407484404354404</c:v>
                </c:pt>
                <c:pt idx="21">
                  <c:v>0.82732345280928798</c:v>
                </c:pt>
                <c:pt idx="22">
                  <c:v>0.82426185106217698</c:v>
                </c:pt>
                <c:pt idx="23">
                  <c:v>0.80937429679696959</c:v>
                </c:pt>
                <c:pt idx="24">
                  <c:v>0.83303150589493236</c:v>
                </c:pt>
                <c:pt idx="25">
                  <c:v>0.84025824560112639</c:v>
                </c:pt>
                <c:pt idx="26">
                  <c:v>0.85008336951249941</c:v>
                </c:pt>
                <c:pt idx="27">
                  <c:v>0.82448556950612517</c:v>
                </c:pt>
                <c:pt idx="28">
                  <c:v>0.81176794387790219</c:v>
                </c:pt>
                <c:pt idx="29">
                  <c:v>0.81274362978509496</c:v>
                </c:pt>
                <c:pt idx="30">
                  <c:v>0.83325844635041613</c:v>
                </c:pt>
                <c:pt idx="31">
                  <c:v>0.84352722423239801</c:v>
                </c:pt>
                <c:pt idx="32">
                  <c:v>0.85832886446756429</c:v>
                </c:pt>
                <c:pt idx="33">
                  <c:v>0.86039813084170647</c:v>
                </c:pt>
                <c:pt idx="34">
                  <c:v>0.8844095167627456</c:v>
                </c:pt>
                <c:pt idx="35">
                  <c:v>0.87007345974330441</c:v>
                </c:pt>
                <c:pt idx="36">
                  <c:v>0.87924620959402267</c:v>
                </c:pt>
                <c:pt idx="37">
                  <c:v>0.87345927821354075</c:v>
                </c:pt>
                <c:pt idx="38">
                  <c:v>0.8825125545166751</c:v>
                </c:pt>
                <c:pt idx="39">
                  <c:v>0.88411041542401392</c:v>
                </c:pt>
                <c:pt idx="40">
                  <c:v>0.88220961888735783</c:v>
                </c:pt>
                <c:pt idx="41">
                  <c:v>0.88321476288315592</c:v>
                </c:pt>
                <c:pt idx="42">
                  <c:v>0.86744640613676827</c:v>
                </c:pt>
                <c:pt idx="43">
                  <c:v>0.8551023552014142</c:v>
                </c:pt>
                <c:pt idx="44">
                  <c:v>0.84574454729187953</c:v>
                </c:pt>
                <c:pt idx="45">
                  <c:v>0.85468136992117716</c:v>
                </c:pt>
                <c:pt idx="46">
                  <c:v>0.86869693328345121</c:v>
                </c:pt>
                <c:pt idx="47">
                  <c:v>0.86838202619509242</c:v>
                </c:pt>
                <c:pt idx="48">
                  <c:v>0.84770866733746131</c:v>
                </c:pt>
                <c:pt idx="49">
                  <c:v>0.83698712410174581</c:v>
                </c:pt>
                <c:pt idx="50">
                  <c:v>0.83290791893171956</c:v>
                </c:pt>
                <c:pt idx="51">
                  <c:v>0.83142664701056146</c:v>
                </c:pt>
                <c:pt idx="52">
                  <c:v>0.82648265172515034</c:v>
                </c:pt>
                <c:pt idx="53">
                  <c:v>0.82568271352439948</c:v>
                </c:pt>
                <c:pt idx="54">
                  <c:v>0.79205605181416827</c:v>
                </c:pt>
                <c:pt idx="55">
                  <c:v>0.79807226244257956</c:v>
                </c:pt>
                <c:pt idx="56">
                  <c:v>0.75879073800032437</c:v>
                </c:pt>
                <c:pt idx="57">
                  <c:v>0.76578013793713995</c:v>
                </c:pt>
                <c:pt idx="58">
                  <c:v>0.71598478069115445</c:v>
                </c:pt>
                <c:pt idx="59">
                  <c:v>0.72915884583804225</c:v>
                </c:pt>
                <c:pt idx="60">
                  <c:v>0.69666463009242507</c:v>
                </c:pt>
                <c:pt idx="61">
                  <c:v>0.66926777641077484</c:v>
                </c:pt>
                <c:pt idx="62">
                  <c:v>0.63777749591181376</c:v>
                </c:pt>
                <c:pt idx="63">
                  <c:v>0.6321373348865299</c:v>
                </c:pt>
                <c:pt idx="64">
                  <c:v>0.62108714195294945</c:v>
                </c:pt>
                <c:pt idx="65">
                  <c:v>0.59948274073478869</c:v>
                </c:pt>
                <c:pt idx="66">
                  <c:v>0.60698080083174377</c:v>
                </c:pt>
                <c:pt idx="67">
                  <c:v>0.61510529556617766</c:v>
                </c:pt>
                <c:pt idx="68">
                  <c:v>0.62742130535765595</c:v>
                </c:pt>
                <c:pt idx="69">
                  <c:v>0.62392843399990927</c:v>
                </c:pt>
                <c:pt idx="70">
                  <c:v>0.66084949031101103</c:v>
                </c:pt>
                <c:pt idx="71">
                  <c:v>0.65269081552139629</c:v>
                </c:pt>
                <c:pt idx="72">
                  <c:v>0.65461138552268994</c:v>
                </c:pt>
                <c:pt idx="73">
                  <c:v>0.65239168341639298</c:v>
                </c:pt>
                <c:pt idx="74">
                  <c:v>0.68866432919067722</c:v>
                </c:pt>
                <c:pt idx="75">
                  <c:v>0.69525199105248925</c:v>
                </c:pt>
                <c:pt idx="76">
                  <c:v>0.71051272522195053</c:v>
                </c:pt>
                <c:pt idx="77">
                  <c:v>0.71531056875964383</c:v>
                </c:pt>
                <c:pt idx="78">
                  <c:v>0.72252149106982788</c:v>
                </c:pt>
                <c:pt idx="79">
                  <c:v>0.71668764041594313</c:v>
                </c:pt>
                <c:pt idx="80">
                  <c:v>0.7190014395895834</c:v>
                </c:pt>
                <c:pt idx="81">
                  <c:v>0.73721925142689593</c:v>
                </c:pt>
                <c:pt idx="82">
                  <c:v>0.73104180691120535</c:v>
                </c:pt>
                <c:pt idx="83">
                  <c:v>0.72286385563115552</c:v>
                </c:pt>
                <c:pt idx="84">
                  <c:v>0.7224334327405133</c:v>
                </c:pt>
                <c:pt idx="85">
                  <c:v>0.73363536874352919</c:v>
                </c:pt>
                <c:pt idx="86">
                  <c:v>0.73342371885535174</c:v>
                </c:pt>
                <c:pt idx="87">
                  <c:v>0.74486211551815218</c:v>
                </c:pt>
                <c:pt idx="88">
                  <c:v>0.76716335766235677</c:v>
                </c:pt>
                <c:pt idx="89">
                  <c:v>0.7764321998950342</c:v>
                </c:pt>
                <c:pt idx="90">
                  <c:v>0.79555506387740127</c:v>
                </c:pt>
                <c:pt idx="91">
                  <c:v>0.79182097613859403</c:v>
                </c:pt>
                <c:pt idx="92">
                  <c:v>0.79598859983797221</c:v>
                </c:pt>
                <c:pt idx="93">
                  <c:v>0.79424355824193482</c:v>
                </c:pt>
                <c:pt idx="94">
                  <c:v>0.79478246181428414</c:v>
                </c:pt>
                <c:pt idx="95">
                  <c:v>0.80486758267590608</c:v>
                </c:pt>
                <c:pt idx="96">
                  <c:v>0.82501799353862904</c:v>
                </c:pt>
                <c:pt idx="97">
                  <c:v>0.8292212966489062</c:v>
                </c:pt>
                <c:pt idx="98">
                  <c:v>0.85423981131287985</c:v>
                </c:pt>
                <c:pt idx="99">
                  <c:v>0.85857113527155038</c:v>
                </c:pt>
                <c:pt idx="100">
                  <c:v>0.85630651173153183</c:v>
                </c:pt>
                <c:pt idx="101">
                  <c:v>0.86114470857513892</c:v>
                </c:pt>
                <c:pt idx="102">
                  <c:v>0.83421720019303469</c:v>
                </c:pt>
                <c:pt idx="103">
                  <c:v>0.84390423885543731</c:v>
                </c:pt>
                <c:pt idx="104">
                  <c:v>0.84075587097868831</c:v>
                </c:pt>
                <c:pt idx="105">
                  <c:v>0.84468955465338158</c:v>
                </c:pt>
                <c:pt idx="106">
                  <c:v>0.83559762329340337</c:v>
                </c:pt>
                <c:pt idx="107">
                  <c:v>0.85856232980390457</c:v>
                </c:pt>
                <c:pt idx="108">
                  <c:v>0.87176339973418804</c:v>
                </c:pt>
                <c:pt idx="109">
                  <c:v>0.88197515192283371</c:v>
                </c:pt>
                <c:pt idx="110">
                  <c:v>0.86347357135477087</c:v>
                </c:pt>
                <c:pt idx="111">
                  <c:v>0.86589113951477403</c:v>
                </c:pt>
                <c:pt idx="112">
                  <c:v>0.86219286944936668</c:v>
                </c:pt>
                <c:pt idx="113">
                  <c:v>0.84783608410047184</c:v>
                </c:pt>
                <c:pt idx="114">
                  <c:v>0.84697973050931152</c:v>
                </c:pt>
                <c:pt idx="115">
                  <c:v>0.86118743989229596</c:v>
                </c:pt>
                <c:pt idx="116">
                  <c:v>0.88330016996683003</c:v>
                </c:pt>
                <c:pt idx="117">
                  <c:v>0.88053223374008061</c:v>
                </c:pt>
                <c:pt idx="118">
                  <c:v>0.8641312833507192</c:v>
                </c:pt>
                <c:pt idx="119">
                  <c:v>0.85588916924921021</c:v>
                </c:pt>
                <c:pt idx="120">
                  <c:v>0.86194937395514393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56160"/>
        <c:axId val="116557696"/>
      </c:lineChart>
      <c:catAx>
        <c:axId val="1165561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6557696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1655769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165561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Percent of small businesses reporting few or no qualified applicants, 2009 to May 2014</a:t>
            </a:r>
          </a:p>
          <a:p>
            <a:pPr>
              <a:defRPr/>
            </a:pPr>
            <a:r>
              <a:rPr lang="en-US" sz="1200" dirty="0"/>
              <a:t>Source: William C. </a:t>
            </a:r>
            <a:r>
              <a:rPr lang="en-US" sz="1200" dirty="0" err="1"/>
              <a:t>Dunkelbery</a:t>
            </a:r>
            <a:r>
              <a:rPr lang="en-US" sz="1200" dirty="0"/>
              <a:t> and Holly Wade, "NFIB Small Business Economic Trends," (NFIB Research Foundation, June 2014).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'[Beveridge Curve.csv]Qualified applicants'!$E$22</c:f>
              <c:strCache>
                <c:ptCount val="1"/>
                <c:pt idx="0">
                  <c:v>Percent of small businesses reporting few or no qualified applicants</c:v>
                </c:pt>
              </c:strCache>
            </c:strRef>
          </c:tx>
          <c:spPr>
            <a:ln>
              <a:solidFill>
                <a:schemeClr val="accent2">
                  <a:lumMod val="20000"/>
                  <a:lumOff val="80000"/>
                </a:schemeClr>
              </a:solidFill>
            </a:ln>
          </c:spPr>
          <c:marker>
            <c:symbol val="none"/>
          </c:marker>
          <c:cat>
            <c:strRef>
              <c:f>'[Beveridge Curve.csv]Qualified applicants'!$D$23:$D$85</c:f>
              <c:strCache>
                <c:ptCount val="63"/>
                <c:pt idx="0">
                  <c:v>March-2009</c:v>
                </c:pt>
                <c:pt idx="1">
                  <c:v>April-2009</c:v>
                </c:pt>
                <c:pt idx="2">
                  <c:v>May-2009</c:v>
                </c:pt>
                <c:pt idx="3">
                  <c:v>June-2009</c:v>
                </c:pt>
                <c:pt idx="4">
                  <c:v>July-2009</c:v>
                </c:pt>
                <c:pt idx="5">
                  <c:v>August-2009</c:v>
                </c:pt>
                <c:pt idx="6">
                  <c:v>September-2009</c:v>
                </c:pt>
                <c:pt idx="7">
                  <c:v>October-2009</c:v>
                </c:pt>
                <c:pt idx="8">
                  <c:v>November-2009</c:v>
                </c:pt>
                <c:pt idx="9">
                  <c:v>December-2009</c:v>
                </c:pt>
                <c:pt idx="10">
                  <c:v>January-2010</c:v>
                </c:pt>
                <c:pt idx="11">
                  <c:v>February-2010</c:v>
                </c:pt>
                <c:pt idx="12">
                  <c:v>March-2010</c:v>
                </c:pt>
                <c:pt idx="13">
                  <c:v>April-2010</c:v>
                </c:pt>
                <c:pt idx="14">
                  <c:v>May-2010</c:v>
                </c:pt>
                <c:pt idx="15">
                  <c:v>June-2010</c:v>
                </c:pt>
                <c:pt idx="16">
                  <c:v>July-2010</c:v>
                </c:pt>
                <c:pt idx="17">
                  <c:v>August-2010</c:v>
                </c:pt>
                <c:pt idx="18">
                  <c:v>September-2010</c:v>
                </c:pt>
                <c:pt idx="19">
                  <c:v>October-2010</c:v>
                </c:pt>
                <c:pt idx="20">
                  <c:v>November-2010</c:v>
                </c:pt>
                <c:pt idx="21">
                  <c:v>December-2010</c:v>
                </c:pt>
                <c:pt idx="22">
                  <c:v>January-2011</c:v>
                </c:pt>
                <c:pt idx="23">
                  <c:v>February-2011</c:v>
                </c:pt>
                <c:pt idx="24">
                  <c:v>March-2011</c:v>
                </c:pt>
                <c:pt idx="25">
                  <c:v>April-2011</c:v>
                </c:pt>
                <c:pt idx="26">
                  <c:v>May-2011</c:v>
                </c:pt>
                <c:pt idx="27">
                  <c:v>June-2011</c:v>
                </c:pt>
                <c:pt idx="28">
                  <c:v>July-2011</c:v>
                </c:pt>
                <c:pt idx="29">
                  <c:v>August-2011</c:v>
                </c:pt>
                <c:pt idx="30">
                  <c:v>September-2011</c:v>
                </c:pt>
                <c:pt idx="31">
                  <c:v>October-2011</c:v>
                </c:pt>
                <c:pt idx="32">
                  <c:v>November-2011</c:v>
                </c:pt>
                <c:pt idx="33">
                  <c:v>December-2011</c:v>
                </c:pt>
                <c:pt idx="34">
                  <c:v>January-2012</c:v>
                </c:pt>
                <c:pt idx="35">
                  <c:v>February-2012</c:v>
                </c:pt>
                <c:pt idx="36">
                  <c:v>March-2012</c:v>
                </c:pt>
                <c:pt idx="37">
                  <c:v>April-2012</c:v>
                </c:pt>
                <c:pt idx="38">
                  <c:v>May-2012</c:v>
                </c:pt>
                <c:pt idx="39">
                  <c:v>June-2012</c:v>
                </c:pt>
                <c:pt idx="40">
                  <c:v>July-2012</c:v>
                </c:pt>
                <c:pt idx="41">
                  <c:v>August-2012</c:v>
                </c:pt>
                <c:pt idx="42">
                  <c:v>September-2012</c:v>
                </c:pt>
                <c:pt idx="43">
                  <c:v>October-2012</c:v>
                </c:pt>
                <c:pt idx="44">
                  <c:v>November-2012</c:v>
                </c:pt>
                <c:pt idx="45">
                  <c:v>December-2012</c:v>
                </c:pt>
                <c:pt idx="46">
                  <c:v>January-2013</c:v>
                </c:pt>
                <c:pt idx="47">
                  <c:v>February-2013</c:v>
                </c:pt>
                <c:pt idx="48">
                  <c:v>March-2013</c:v>
                </c:pt>
                <c:pt idx="49">
                  <c:v>April-2013</c:v>
                </c:pt>
                <c:pt idx="50">
                  <c:v>May-2013</c:v>
                </c:pt>
                <c:pt idx="51">
                  <c:v>June-2013</c:v>
                </c:pt>
                <c:pt idx="52">
                  <c:v>July-2013</c:v>
                </c:pt>
                <c:pt idx="53">
                  <c:v>August-2013</c:v>
                </c:pt>
                <c:pt idx="54">
                  <c:v>September-2013</c:v>
                </c:pt>
                <c:pt idx="55">
                  <c:v>October-2013</c:v>
                </c:pt>
                <c:pt idx="56">
                  <c:v>November-2013</c:v>
                </c:pt>
                <c:pt idx="57">
                  <c:v>December-2013</c:v>
                </c:pt>
                <c:pt idx="58">
                  <c:v>January-2014</c:v>
                </c:pt>
                <c:pt idx="59">
                  <c:v>February-2014</c:v>
                </c:pt>
                <c:pt idx="60">
                  <c:v>March-2014</c:v>
                </c:pt>
                <c:pt idx="61">
                  <c:v>April-2014</c:v>
                </c:pt>
                <c:pt idx="62">
                  <c:v>May-2014</c:v>
                </c:pt>
              </c:strCache>
            </c:strRef>
          </c:cat>
          <c:val>
            <c:numRef>
              <c:f>'[Beveridge Curve.csv]Qualified applicants'!$E$23:$E$85</c:f>
              <c:numCache>
                <c:formatCode>General</c:formatCode>
                <c:ptCount val="63"/>
                <c:pt idx="0">
                  <c:v>24</c:v>
                </c:pt>
                <c:pt idx="1">
                  <c:v>24</c:v>
                </c:pt>
                <c:pt idx="2">
                  <c:v>25</c:v>
                </c:pt>
                <c:pt idx="3">
                  <c:v>27</c:v>
                </c:pt>
                <c:pt idx="4">
                  <c:v>26</c:v>
                </c:pt>
                <c:pt idx="5">
                  <c:v>23</c:v>
                </c:pt>
                <c:pt idx="6">
                  <c:v>25</c:v>
                </c:pt>
                <c:pt idx="7">
                  <c:v>25</c:v>
                </c:pt>
                <c:pt idx="8">
                  <c:v>28</c:v>
                </c:pt>
                <c:pt idx="9">
                  <c:v>21</c:v>
                </c:pt>
                <c:pt idx="10">
                  <c:v>24</c:v>
                </c:pt>
                <c:pt idx="11">
                  <c:v>26</c:v>
                </c:pt>
                <c:pt idx="12">
                  <c:v>23</c:v>
                </c:pt>
                <c:pt idx="13">
                  <c:v>26</c:v>
                </c:pt>
                <c:pt idx="14">
                  <c:v>26</c:v>
                </c:pt>
                <c:pt idx="15">
                  <c:v>25</c:v>
                </c:pt>
                <c:pt idx="16">
                  <c:v>28</c:v>
                </c:pt>
                <c:pt idx="17">
                  <c:v>32</c:v>
                </c:pt>
                <c:pt idx="18">
                  <c:v>30</c:v>
                </c:pt>
                <c:pt idx="19">
                  <c:v>28</c:v>
                </c:pt>
                <c:pt idx="20">
                  <c:v>27</c:v>
                </c:pt>
                <c:pt idx="21">
                  <c:v>28</c:v>
                </c:pt>
                <c:pt idx="22">
                  <c:v>28</c:v>
                </c:pt>
                <c:pt idx="23">
                  <c:v>30</c:v>
                </c:pt>
                <c:pt idx="24">
                  <c:v>29</c:v>
                </c:pt>
                <c:pt idx="25">
                  <c:v>32</c:v>
                </c:pt>
                <c:pt idx="26">
                  <c:v>30</c:v>
                </c:pt>
                <c:pt idx="27">
                  <c:v>33</c:v>
                </c:pt>
                <c:pt idx="28">
                  <c:v>31</c:v>
                </c:pt>
                <c:pt idx="29">
                  <c:v>33</c:v>
                </c:pt>
                <c:pt idx="30">
                  <c:v>34</c:v>
                </c:pt>
                <c:pt idx="31">
                  <c:v>31</c:v>
                </c:pt>
                <c:pt idx="32">
                  <c:v>35</c:v>
                </c:pt>
                <c:pt idx="33">
                  <c:v>34</c:v>
                </c:pt>
                <c:pt idx="34">
                  <c:v>31</c:v>
                </c:pt>
                <c:pt idx="35">
                  <c:v>31</c:v>
                </c:pt>
                <c:pt idx="36">
                  <c:v>32</c:v>
                </c:pt>
                <c:pt idx="37">
                  <c:v>34</c:v>
                </c:pt>
                <c:pt idx="38">
                  <c:v>37</c:v>
                </c:pt>
                <c:pt idx="39">
                  <c:v>33</c:v>
                </c:pt>
                <c:pt idx="40">
                  <c:v>38</c:v>
                </c:pt>
                <c:pt idx="41">
                  <c:v>37</c:v>
                </c:pt>
                <c:pt idx="42">
                  <c:v>41</c:v>
                </c:pt>
                <c:pt idx="43">
                  <c:v>38</c:v>
                </c:pt>
                <c:pt idx="44">
                  <c:v>36</c:v>
                </c:pt>
                <c:pt idx="45">
                  <c:v>33</c:v>
                </c:pt>
                <c:pt idx="46">
                  <c:v>34</c:v>
                </c:pt>
                <c:pt idx="47">
                  <c:v>34</c:v>
                </c:pt>
                <c:pt idx="48">
                  <c:v>36</c:v>
                </c:pt>
                <c:pt idx="49">
                  <c:v>38</c:v>
                </c:pt>
                <c:pt idx="50">
                  <c:v>38</c:v>
                </c:pt>
                <c:pt idx="51">
                  <c:v>41</c:v>
                </c:pt>
                <c:pt idx="52">
                  <c:v>40</c:v>
                </c:pt>
                <c:pt idx="53">
                  <c:v>42</c:v>
                </c:pt>
                <c:pt idx="54">
                  <c:v>41</c:v>
                </c:pt>
                <c:pt idx="55">
                  <c:v>40</c:v>
                </c:pt>
                <c:pt idx="56">
                  <c:v>44</c:v>
                </c:pt>
                <c:pt idx="57">
                  <c:v>38</c:v>
                </c:pt>
                <c:pt idx="58">
                  <c:v>38</c:v>
                </c:pt>
                <c:pt idx="59">
                  <c:v>40</c:v>
                </c:pt>
                <c:pt idx="60">
                  <c:v>41</c:v>
                </c:pt>
                <c:pt idx="61">
                  <c:v>41</c:v>
                </c:pt>
                <c:pt idx="62">
                  <c:v>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78944"/>
        <c:axId val="117784960"/>
      </c:lineChart>
      <c:catAx>
        <c:axId val="116578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17784960"/>
        <c:crosses val="autoZero"/>
        <c:auto val="1"/>
        <c:lblAlgn val="ctr"/>
        <c:lblOffset val="100"/>
        <c:noMultiLvlLbl val="0"/>
      </c:catAx>
      <c:valAx>
        <c:axId val="117784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57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Openings per unemployed worker, April </a:t>
            </a:r>
            <a:r>
              <a:rPr lang="en-US" dirty="0" smtClean="0"/>
              <a:t>2014 </a:t>
            </a:r>
          </a:p>
          <a:p>
            <a:pPr>
              <a:defRPr/>
            </a:pPr>
            <a:r>
              <a:rPr lang="en-US" sz="1200" dirty="0" smtClean="0"/>
              <a:t>(Source: Conference Board,</a:t>
            </a:r>
            <a:r>
              <a:rPr lang="en-US" sz="1200" baseline="0" dirty="0" smtClean="0"/>
              <a:t> HWOL)</a:t>
            </a:r>
            <a:endParaRPr lang="en-US" sz="1200" dirty="0"/>
          </a:p>
        </c:rich>
      </c:tx>
      <c:layout>
        <c:manualLayout>
          <c:xMode val="edge"/>
          <c:yMode val="edge"/>
          <c:x val="0.132951334208224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Openings per unemployed worker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Sheet1!$B$2:$B$24</c:f>
              <c:strCache>
                <c:ptCount val="23"/>
                <c:pt idx="0">
                  <c:v>Computer and mathematical science</c:v>
                </c:pt>
                <c:pt idx="1">
                  <c:v>Healthcare practitioners and technical</c:v>
                </c:pt>
                <c:pt idx="2">
                  <c:v>Architecture and engineering</c:v>
                </c:pt>
                <c:pt idx="3">
                  <c:v>Community and social services</c:v>
                </c:pt>
                <c:pt idx="4">
                  <c:v>Business and financial operations</c:v>
                </c:pt>
                <c:pt idx="5">
                  <c:v>Installation, maintenance, and repair</c:v>
                </c:pt>
                <c:pt idx="6">
                  <c:v>Management</c:v>
                </c:pt>
                <c:pt idx="7">
                  <c:v>Life, physical, and social science</c:v>
                </c:pt>
                <c:pt idx="8">
                  <c:v>Sales and related</c:v>
                </c:pt>
                <c:pt idx="9">
                  <c:v>Arts, design, entertainment, sports, and media</c:v>
                </c:pt>
                <c:pt idx="10">
                  <c:v>USA</c:v>
                </c:pt>
                <c:pt idx="11">
                  <c:v>Office and administrative support</c:v>
                </c:pt>
                <c:pt idx="12">
                  <c:v>Healthcare support</c:v>
                </c:pt>
                <c:pt idx="13">
                  <c:v>Education, training, and library</c:v>
                </c:pt>
                <c:pt idx="14">
                  <c:v>Legal</c:v>
                </c:pt>
                <c:pt idx="15">
                  <c:v>Transportation and material moving</c:v>
                </c:pt>
                <c:pt idx="16">
                  <c:v>Food preparation and serving related</c:v>
                </c:pt>
                <c:pt idx="17">
                  <c:v>Protective service</c:v>
                </c:pt>
                <c:pt idx="18">
                  <c:v>Production</c:v>
                </c:pt>
                <c:pt idx="19">
                  <c:v>Building and grounds cleaning and maintenance</c:v>
                </c:pt>
                <c:pt idx="20">
                  <c:v>Personal care and service</c:v>
                </c:pt>
                <c:pt idx="21">
                  <c:v>Construction and extraction</c:v>
                </c:pt>
                <c:pt idx="22">
                  <c:v>Farming, fishing, and forestry</c:v>
                </c:pt>
              </c:strCache>
            </c:strRef>
          </c:cat>
          <c:val>
            <c:numRef>
              <c:f>Sheet1!$C$2:$C$24</c:f>
              <c:numCache>
                <c:formatCode>0.0</c:formatCode>
                <c:ptCount val="23"/>
                <c:pt idx="0">
                  <c:v>4.3478260869565215</c:v>
                </c:pt>
                <c:pt idx="1">
                  <c:v>3.125</c:v>
                </c:pt>
                <c:pt idx="2">
                  <c:v>2.5</c:v>
                </c:pt>
                <c:pt idx="3">
                  <c:v>1.5151515151515151</c:v>
                </c:pt>
                <c:pt idx="4">
                  <c:v>1.1111111111111112</c:v>
                </c:pt>
                <c:pt idx="5">
                  <c:v>1.0309278350515465</c:v>
                </c:pt>
                <c:pt idx="6">
                  <c:v>0.90909090909090906</c:v>
                </c:pt>
                <c:pt idx="7">
                  <c:v>0.7407407407407407</c:v>
                </c:pt>
                <c:pt idx="8">
                  <c:v>0.60606060606060608</c:v>
                </c:pt>
                <c:pt idx="9">
                  <c:v>0.54054054054054046</c:v>
                </c:pt>
                <c:pt idx="10">
                  <c:v>0.50505050505050508</c:v>
                </c:pt>
                <c:pt idx="11">
                  <c:v>0.50251256281407031</c:v>
                </c:pt>
                <c:pt idx="12">
                  <c:v>0.5</c:v>
                </c:pt>
                <c:pt idx="13">
                  <c:v>0.41493775933609955</c:v>
                </c:pt>
                <c:pt idx="14">
                  <c:v>0.4081632653061224</c:v>
                </c:pt>
                <c:pt idx="15">
                  <c:v>0.4065040650406504</c:v>
                </c:pt>
                <c:pt idx="16">
                  <c:v>0.28653295128939826</c:v>
                </c:pt>
                <c:pt idx="17">
                  <c:v>0.27777777777777779</c:v>
                </c:pt>
                <c:pt idx="18">
                  <c:v>0.21276595744680851</c:v>
                </c:pt>
                <c:pt idx="19">
                  <c:v>0.19011406844106465</c:v>
                </c:pt>
                <c:pt idx="20">
                  <c:v>0.17667844522968199</c:v>
                </c:pt>
                <c:pt idx="21">
                  <c:v>0.1360544217687075</c:v>
                </c:pt>
                <c:pt idx="22">
                  <c:v>4.5871559633027519E-2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22976"/>
        <c:axId val="117824512"/>
      </c:barChart>
      <c:catAx>
        <c:axId val="117822976"/>
        <c:scaling>
          <c:orientation val="minMax"/>
        </c:scaling>
        <c:delete val="0"/>
        <c:axPos val="l"/>
        <c:majorTickMark val="out"/>
        <c:minorTickMark val="none"/>
        <c:tickLblPos val="nextTo"/>
        <c:crossAx val="117824512"/>
        <c:crosses val="autoZero"/>
        <c:auto val="1"/>
        <c:lblAlgn val="ctr"/>
        <c:lblOffset val="100"/>
        <c:noMultiLvlLbl val="0"/>
      </c:catAx>
      <c:valAx>
        <c:axId val="117824512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17822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2200"/>
            </a:pPr>
            <a:r>
              <a:rPr lang="en-US" sz="2200" dirty="0"/>
              <a:t>Median </a:t>
            </a:r>
            <a:r>
              <a:rPr lang="en-US" sz="2200" dirty="0" smtClean="0"/>
              <a:t>duration </a:t>
            </a:r>
            <a:r>
              <a:rPr lang="en-US" sz="2200" dirty="0"/>
              <a:t>of j</a:t>
            </a:r>
            <a:r>
              <a:rPr lang="en-US" sz="2200" dirty="0" smtClean="0"/>
              <a:t>ob advertisements posted in 2013-Q1 in days </a:t>
            </a:r>
            <a:r>
              <a:rPr lang="en-US" sz="2200" dirty="0"/>
              <a:t>by </a:t>
            </a:r>
            <a:r>
              <a:rPr lang="en-US" sz="2200" dirty="0" smtClean="0"/>
              <a:t>STEM</a:t>
            </a:r>
            <a:r>
              <a:rPr lang="en-US" sz="2200" baseline="0" dirty="0" smtClean="0"/>
              <a:t> skill and </a:t>
            </a:r>
            <a:r>
              <a:rPr lang="en-US" sz="2200" dirty="0" smtClean="0"/>
              <a:t>minimum </a:t>
            </a:r>
            <a:r>
              <a:rPr lang="en-US" sz="2200" dirty="0"/>
              <a:t>e</a:t>
            </a:r>
            <a:r>
              <a:rPr lang="en-US" sz="2200" dirty="0" smtClean="0"/>
              <a:t>ducation required</a:t>
            </a:r>
            <a:endParaRPr lang="en-US" sz="2200" dirty="0"/>
          </a:p>
        </c:rich>
      </c:tx>
      <c:layout>
        <c:manualLayout>
          <c:xMode val="edge"/>
          <c:yMode val="edge"/>
          <c:x val="0.10441298642017574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1. Burning Glass Ed STEM'!$C$26</c:f>
              <c:strCache>
                <c:ptCount val="1"/>
                <c:pt idx="0">
                  <c:v>STEM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1. Burning Glass Ed STEM'!$B$27:$B$32</c:f>
              <c:strCache>
                <c:ptCount val="6"/>
                <c:pt idx="0">
                  <c:v>PhD/professional degree</c:v>
                </c:pt>
                <c:pt idx="1">
                  <c:v>Master's</c:v>
                </c:pt>
                <c:pt idx="2">
                  <c:v>Bachelor's</c:v>
                </c:pt>
                <c:pt idx="3">
                  <c:v>Associate's degree</c:v>
                </c:pt>
                <c:pt idx="4">
                  <c:v>High school</c:v>
                </c:pt>
                <c:pt idx="5">
                  <c:v>No requirement mentioned</c:v>
                </c:pt>
              </c:strCache>
            </c:strRef>
          </c:cat>
          <c:val>
            <c:numRef>
              <c:f>'Table 1. Burning Glass Ed STEM'!$C$27:$C$32</c:f>
              <c:numCache>
                <c:formatCode>General</c:formatCode>
                <c:ptCount val="6"/>
                <c:pt idx="0">
                  <c:v>25</c:v>
                </c:pt>
                <c:pt idx="1">
                  <c:v>21</c:v>
                </c:pt>
                <c:pt idx="2">
                  <c:v>18</c:v>
                </c:pt>
                <c:pt idx="3">
                  <c:v>12</c:v>
                </c:pt>
                <c:pt idx="4">
                  <c:v>8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'Table 1. Burning Glass Ed STEM'!$D$26</c:f>
              <c:strCache>
                <c:ptCount val="1"/>
                <c:pt idx="0">
                  <c:v>Non-STEM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 1. Burning Glass Ed STEM'!$B$27:$B$32</c:f>
              <c:strCache>
                <c:ptCount val="6"/>
                <c:pt idx="0">
                  <c:v>PhD/professional degree</c:v>
                </c:pt>
                <c:pt idx="1">
                  <c:v>Master's</c:v>
                </c:pt>
                <c:pt idx="2">
                  <c:v>Bachelor's</c:v>
                </c:pt>
                <c:pt idx="3">
                  <c:v>Associate's degree</c:v>
                </c:pt>
                <c:pt idx="4">
                  <c:v>High school</c:v>
                </c:pt>
                <c:pt idx="5">
                  <c:v>No requirement mentioned</c:v>
                </c:pt>
              </c:strCache>
            </c:strRef>
          </c:cat>
          <c:val>
            <c:numRef>
              <c:f>'Table 1. Burning Glass Ed STEM'!$D$27:$D$32</c:f>
              <c:numCache>
                <c:formatCode>General</c:formatCode>
                <c:ptCount val="6"/>
                <c:pt idx="0">
                  <c:v>14</c:v>
                </c:pt>
                <c:pt idx="1">
                  <c:v>11</c:v>
                </c:pt>
                <c:pt idx="2">
                  <c:v>13</c:v>
                </c:pt>
                <c:pt idx="3">
                  <c:v>5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70976"/>
        <c:axId val="117872512"/>
      </c:barChart>
      <c:catAx>
        <c:axId val="1178709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7872512"/>
        <c:crosses val="autoZero"/>
        <c:auto val="1"/>
        <c:lblAlgn val="ctr"/>
        <c:lblOffset val="100"/>
        <c:noMultiLvlLbl val="0"/>
      </c:catAx>
      <c:valAx>
        <c:axId val="1178725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7870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Median duration of </a:t>
            </a:r>
            <a:r>
              <a:rPr lang="en-US" dirty="0" smtClean="0"/>
              <a:t>2013-Q1 vacancy</a:t>
            </a:r>
            <a:r>
              <a:rPr lang="en-US" baseline="0" dirty="0" smtClean="0"/>
              <a:t> advertisement</a:t>
            </a:r>
            <a:r>
              <a:rPr lang="en-US" dirty="0" smtClean="0"/>
              <a:t> by occupation </a:t>
            </a:r>
            <a:r>
              <a:rPr lang="en-US" sz="1200" dirty="0" smtClean="0"/>
              <a:t>(Source:</a:t>
            </a:r>
            <a:r>
              <a:rPr lang="en-US" sz="1200" baseline="0" dirty="0" smtClean="0"/>
              <a:t> Brookings analysis of Burning Glass)</a:t>
            </a:r>
            <a:endParaRPr lang="en-US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'Table2. Dur by Occ'!$H$2</c:f>
              <c:strCache>
                <c:ptCount val="1"/>
                <c:pt idx="0">
                  <c:v>Median duration of opening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'Table2. Dur by Occ'!$G$3:$G$24</c:f>
              <c:strCache>
                <c:ptCount val="22"/>
                <c:pt idx="0">
                  <c:v>Health Care Practitioners</c:v>
                </c:pt>
                <c:pt idx="1">
                  <c:v>Computer and Mathematical</c:v>
                </c:pt>
                <c:pt idx="2">
                  <c:v>Architecture and Engineering</c:v>
                </c:pt>
                <c:pt idx="3">
                  <c:v>Management</c:v>
                </c:pt>
                <c:pt idx="4">
                  <c:v>Sales and Related</c:v>
                </c:pt>
                <c:pt idx="5">
                  <c:v>Education, Training, and Library</c:v>
                </c:pt>
                <c:pt idx="6">
                  <c:v>Food Preparation and Serving</c:v>
                </c:pt>
                <c:pt idx="7">
                  <c:v>Life, Physical, and Social Science</c:v>
                </c:pt>
                <c:pt idx="8">
                  <c:v>Business and Financial</c:v>
                </c:pt>
                <c:pt idx="9">
                  <c:v>Arts, Design, Entertainment</c:v>
                </c:pt>
                <c:pt idx="10">
                  <c:v>Legal</c:v>
                </c:pt>
                <c:pt idx="11">
                  <c:v>Health Care Support</c:v>
                </c:pt>
                <c:pt idx="12">
                  <c:v>Installation, Maintenance, and Repair</c:v>
                </c:pt>
                <c:pt idx="13">
                  <c:v>Farming, Fishing, and Forestry</c:v>
                </c:pt>
                <c:pt idx="14">
                  <c:v>Protective Service</c:v>
                </c:pt>
                <c:pt idx="15">
                  <c:v>Personal Care and Service</c:v>
                </c:pt>
                <c:pt idx="16">
                  <c:v>Construction and Extraction</c:v>
                </c:pt>
                <c:pt idx="17">
                  <c:v>Transportation</c:v>
                </c:pt>
                <c:pt idx="18">
                  <c:v>Community and Social Service</c:v>
                </c:pt>
                <c:pt idx="19">
                  <c:v>Building and Grounds Cleaning</c:v>
                </c:pt>
                <c:pt idx="20">
                  <c:v>Production</c:v>
                </c:pt>
                <c:pt idx="21">
                  <c:v>Office and Admin</c:v>
                </c:pt>
              </c:strCache>
            </c:strRef>
          </c:cat>
          <c:val>
            <c:numRef>
              <c:f>'Table2. Dur by Occ'!$H$3:$H$24</c:f>
              <c:numCache>
                <c:formatCode>General</c:formatCode>
                <c:ptCount val="22"/>
                <c:pt idx="0">
                  <c:v>18</c:v>
                </c:pt>
                <c:pt idx="1">
                  <c:v>15</c:v>
                </c:pt>
                <c:pt idx="2">
                  <c:v>13</c:v>
                </c:pt>
                <c:pt idx="3">
                  <c:v>13</c:v>
                </c:pt>
                <c:pt idx="4">
                  <c:v>11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99616"/>
        <c:axId val="36801152"/>
      </c:barChart>
      <c:catAx>
        <c:axId val="36799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6801152"/>
        <c:crosses val="autoZero"/>
        <c:auto val="1"/>
        <c:lblAlgn val="ctr"/>
        <c:lblOffset val="100"/>
        <c:noMultiLvlLbl val="0"/>
      </c:catAx>
      <c:valAx>
        <c:axId val="368011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679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0.21935</cdr:x>
      <cdr:y>0.2064</cdr:y>
    </cdr:from>
    <cdr:to>
      <cdr:x>0.28723</cdr:x>
      <cdr:y>0.24419</cdr:y>
    </cdr:to>
    <cdr:cxnSp macro="">
      <cdr:nvCxnSpPr>
        <cdr:cNvPr id="2" name="Straight Arrow Connector 1"/>
        <cdr:cNvCxnSpPr/>
      </cdr:nvCxnSpPr>
      <cdr:spPr bwMode="auto">
        <a:xfrm xmlns:a="http://schemas.openxmlformats.org/drawingml/2006/main" flipH="1">
          <a:off x="1969770" y="1352549"/>
          <a:ext cx="609600" cy="247650"/>
        </a:xfrm>
        <a:prstGeom xmlns:a="http://schemas.openxmlformats.org/drawingml/2006/main" prst="straightConnector1">
          <a:avLst/>
        </a:prstGeom>
        <a:blipFill xmlns:a="http://schemas.openxmlformats.org/drawingml/2006/main" dpi="0" rotWithShape="0">
          <a:blip xmlns:r="http://schemas.openxmlformats.org/officeDocument/2006/relationships" r:embed="rId1"/>
          <a:srcRect/>
          <a:tile tx="0" ty="0" sx="100000" sy="100000" flip="none" algn="tl"/>
        </a:blipFill>
        <a:ln xmlns:a="http://schemas.openxmlformats.org/drawingml/2006/main" w="50800" cap="flat" cmpd="sng" algn="ctr">
          <a:solidFill>
            <a:srgbClr val="FFC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0.29571</cdr:x>
      <cdr:y>0.12471</cdr:y>
    </cdr:from>
    <cdr:to>
      <cdr:x>0.48239</cdr:x>
      <cdr:y>0.21831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55570" y="817244"/>
          <a:ext cx="1676400" cy="61340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solidFill>
                <a:schemeClr val="tx1"/>
              </a:solidFill>
            </a:rPr>
            <a:t>STEM vacancies are the hardest to fill</a:t>
          </a:r>
          <a:endParaRPr lang="en-US" sz="14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0.53791</cdr:x>
      <cdr:y>0.12999</cdr:y>
    </cdr:from>
    <cdr:to>
      <cdr:x>0.66381</cdr:x>
      <cdr:y>0.22458</cdr:y>
    </cdr:to>
    <cdr:cxnSp macro="">
      <cdr:nvCxnSpPr>
        <cdr:cNvPr id="3" name="Straight Arrow Connector 2"/>
        <cdr:cNvCxnSpPr/>
      </cdr:nvCxnSpPr>
      <cdr:spPr bwMode="auto">
        <a:xfrm xmlns:a="http://schemas.openxmlformats.org/drawingml/2006/main" flipH="1">
          <a:off x="3581400" y="732971"/>
          <a:ext cx="838200" cy="533400"/>
        </a:xfrm>
        <a:prstGeom xmlns:a="http://schemas.openxmlformats.org/drawingml/2006/main" prst="straightConnector1">
          <a:avLst/>
        </a:prstGeom>
        <a:blipFill xmlns:a="http://schemas.openxmlformats.org/drawingml/2006/main" dpi="0" rotWithShape="0">
          <a:blip xmlns:r="http://schemas.openxmlformats.org/officeDocument/2006/relationships" r:embed="rId1"/>
          <a:srcRect/>
          <a:tile tx="0" ty="0" sx="100000" sy="100000" flip="none" algn="tl"/>
        </a:blipFill>
        <a:ln xmlns:a="http://schemas.openxmlformats.org/drawingml/2006/main" w="50800" cap="flat" cmpd="sng" algn="ctr">
          <a:solidFill>
            <a:srgbClr val="92D05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0.51881</cdr:x>
      <cdr:y>0.24712</cdr:y>
    </cdr:from>
    <cdr:to>
      <cdr:x>0.68338</cdr:x>
      <cdr:y>0.57733</cdr:y>
    </cdr:to>
    <cdr:cxnSp macro="">
      <cdr:nvCxnSpPr>
        <cdr:cNvPr id="4" name="Straight Arrow Connector 3"/>
        <cdr:cNvCxnSpPr/>
      </cdr:nvCxnSpPr>
      <cdr:spPr bwMode="auto">
        <a:xfrm xmlns:a="http://schemas.openxmlformats.org/drawingml/2006/main" flipH="1">
          <a:off x="3603128" y="1425616"/>
          <a:ext cx="1142998" cy="1905000"/>
        </a:xfrm>
        <a:prstGeom xmlns:a="http://schemas.openxmlformats.org/drawingml/2006/main" prst="straightConnector1">
          <a:avLst/>
        </a:prstGeom>
        <a:blipFill xmlns:a="http://schemas.openxmlformats.org/drawingml/2006/main" dpi="0" rotWithShape="0">
          <a:blip xmlns:r="http://schemas.openxmlformats.org/officeDocument/2006/relationships" r:embed="rId1"/>
          <a:srcRect/>
          <a:tile tx="0" ty="0" sx="100000" sy="100000" flip="none" algn="tl"/>
        </a:blipFill>
        <a:ln xmlns:a="http://schemas.openxmlformats.org/drawingml/2006/main" w="50800" cap="flat" cmpd="sng" algn="ctr">
          <a:solidFill>
            <a:srgbClr val="92D05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0.66144</cdr:x>
      <cdr:y>0.07541</cdr:y>
    </cdr:from>
    <cdr:to>
      <cdr:x>0.81022</cdr:x>
      <cdr:y>0.12946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93726" y="435016"/>
          <a:ext cx="1033310" cy="311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bg1"/>
              </a:solidFill>
            </a:rPr>
            <a:t>Demand</a:t>
          </a:r>
          <a:endParaRPr lang="en-US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0.68338</cdr:x>
      <cdr:y>0.18107</cdr:y>
    </cdr:from>
    <cdr:to>
      <cdr:x>0.80928</cdr:x>
      <cdr:y>0.23513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746126" y="1044616"/>
          <a:ext cx="874340" cy="311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chemeClr val="bg1"/>
              </a:solidFill>
            </a:rPr>
            <a:t>Supply</a:t>
          </a:r>
          <a:endParaRPr lang="en-US" sz="1600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0.57895</cdr:x>
      <cdr:y>0.44737</cdr:y>
    </cdr:from>
    <cdr:to>
      <cdr:x>0.76316</cdr:x>
      <cdr:y>0.44737</cdr:y>
    </cdr:to>
    <cdr:cxnSp macro="">
      <cdr:nvCxnSpPr>
        <cdr:cNvPr id="5" name="Straight Arrow Connector 4"/>
        <cdr:cNvCxnSpPr/>
      </cdr:nvCxnSpPr>
      <cdr:spPr bwMode="auto">
        <a:xfrm xmlns:a="http://schemas.openxmlformats.org/drawingml/2006/main" flipH="1">
          <a:off x="5029200" y="2590800"/>
          <a:ext cx="1600200" cy="0"/>
        </a:xfrm>
        <a:prstGeom xmlns:a="http://schemas.openxmlformats.org/drawingml/2006/main" prst="straightConnector1">
          <a:avLst/>
        </a:prstGeom>
        <a:blipFill xmlns:a="http://schemas.openxmlformats.org/drawingml/2006/main" dpi="0" rotWithShape="0">
          <a:blip xmlns:r="http://schemas.openxmlformats.org/officeDocument/2006/relationships" r:embed="rId1"/>
          <a:srcRect/>
          <a:tile tx="0" ty="0" sx="100000" sy="100000" flip="none" algn="tl"/>
        </a:blipFill>
        <a:ln xmlns:a="http://schemas.openxmlformats.org/drawingml/2006/main" w="50800" cap="flat" cmpd="sng" algn="ctr">
          <a:solidFill>
            <a:srgbClr val="00B05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0.50439</cdr:x>
      <cdr:y>0.57895</cdr:y>
    </cdr:from>
    <cdr:to>
      <cdr:x>0.76316</cdr:x>
      <cdr:y>0.77632</cdr:y>
    </cdr:to>
    <cdr:cxnSp macro="">
      <cdr:nvCxnSpPr>
        <cdr:cNvPr id="7" name="Straight Arrow Connector 6"/>
        <cdr:cNvCxnSpPr/>
      </cdr:nvCxnSpPr>
      <cdr:spPr bwMode="auto">
        <a:xfrm xmlns:a="http://schemas.openxmlformats.org/drawingml/2006/main" flipH="1">
          <a:off x="4381500" y="3352800"/>
          <a:ext cx="2247900" cy="1143000"/>
        </a:xfrm>
        <a:prstGeom xmlns:a="http://schemas.openxmlformats.org/drawingml/2006/main" prst="straightConnector1">
          <a:avLst/>
        </a:prstGeom>
        <a:blipFill xmlns:a="http://schemas.openxmlformats.org/drawingml/2006/main" dpi="0" rotWithShape="0">
          <a:blip xmlns:r="http://schemas.openxmlformats.org/officeDocument/2006/relationships" r:embed="rId1"/>
          <a:srcRect/>
          <a:tile tx="0" ty="0" sx="100000" sy="100000" flip="none" algn="tl"/>
        </a:blipFill>
        <a:ln xmlns:a="http://schemas.openxmlformats.org/drawingml/2006/main" w="50800" cap="flat" cmpd="sng" algn="ctr">
          <a:solidFill>
            <a:srgbClr val="00B05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0.50439</cdr:x>
      <cdr:y>0.69737</cdr:y>
    </cdr:from>
    <cdr:to>
      <cdr:x>0.7807</cdr:x>
      <cdr:y>0.89474</cdr:y>
    </cdr:to>
    <cdr:cxnSp macro="">
      <cdr:nvCxnSpPr>
        <cdr:cNvPr id="9" name="Straight Arrow Connector 8"/>
        <cdr:cNvCxnSpPr/>
      </cdr:nvCxnSpPr>
      <cdr:spPr bwMode="auto">
        <a:xfrm xmlns:a="http://schemas.openxmlformats.org/drawingml/2006/main" flipH="1">
          <a:off x="4381500" y="4038600"/>
          <a:ext cx="2400300" cy="1143000"/>
        </a:xfrm>
        <a:prstGeom xmlns:a="http://schemas.openxmlformats.org/drawingml/2006/main" prst="straightConnector1">
          <a:avLst/>
        </a:prstGeom>
        <a:blipFill xmlns:a="http://schemas.openxmlformats.org/drawingml/2006/main" dpi="0" rotWithShape="0">
          <a:blip xmlns:r="http://schemas.openxmlformats.org/officeDocument/2006/relationships" r:embed="rId1"/>
          <a:srcRect/>
          <a:tile tx="0" ty="0" sx="100000" sy="100000" flip="none" algn="tl"/>
        </a:blipFill>
        <a:ln xmlns:a="http://schemas.openxmlformats.org/drawingml/2006/main" w="50800" cap="flat" cmpd="sng" algn="ctr">
          <a:solidFill>
            <a:srgbClr val="00B05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0.50702</cdr:x>
      <cdr:y>0.65789</cdr:y>
    </cdr:from>
    <cdr:to>
      <cdr:x>0.7614</cdr:x>
      <cdr:y>0.82895</cdr:y>
    </cdr:to>
    <cdr:cxnSp macro="">
      <cdr:nvCxnSpPr>
        <cdr:cNvPr id="10" name="Straight Arrow Connector 9"/>
        <cdr:cNvCxnSpPr/>
      </cdr:nvCxnSpPr>
      <cdr:spPr bwMode="auto">
        <a:xfrm xmlns:a="http://schemas.openxmlformats.org/drawingml/2006/main" flipH="1">
          <a:off x="4404360" y="3810000"/>
          <a:ext cx="2209800" cy="990600"/>
        </a:xfrm>
        <a:prstGeom xmlns:a="http://schemas.openxmlformats.org/drawingml/2006/main" prst="straightConnector1">
          <a:avLst/>
        </a:prstGeom>
        <a:blipFill xmlns:a="http://schemas.openxmlformats.org/drawingml/2006/main" dpi="0" rotWithShape="0">
          <a:blip xmlns:r="http://schemas.openxmlformats.org/officeDocument/2006/relationships" r:embed="rId1"/>
          <a:srcRect/>
          <a:tile tx="0" ty="0" sx="100000" sy="100000" flip="none" algn="tl"/>
        </a:blipFill>
        <a:ln xmlns:a="http://schemas.openxmlformats.org/drawingml/2006/main" w="50800" cap="flat" cmpd="sng" algn="ctr">
          <a:solidFill>
            <a:srgbClr val="00B05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0.77193</cdr:x>
      <cdr:y>0.38158</cdr:y>
    </cdr:from>
    <cdr:to>
      <cdr:x>1</cdr:x>
      <cdr:y>0.67105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6705600" y="2209800"/>
          <a:ext cx="1981200" cy="16764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5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rgbClr val="FFFFFF"/>
              </a:solidFill>
            </a:rPr>
            <a:t>Computer workers have relatively high unemployment in NV, but other STEM professionals have the lowest unemployment rates in the state</a:t>
          </a:r>
          <a:endParaRPr lang="en-US" sz="1400" dirty="0">
            <a:solidFill>
              <a:srgbClr val="FFFFFF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0.61062</cdr:x>
      <cdr:y>0.31507</cdr:y>
    </cdr:from>
    <cdr:to>
      <cdr:x>0.78761</cdr:x>
      <cdr:y>0.41096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7800" y="1752600"/>
          <a:ext cx="1524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0.60209</cdr:x>
      <cdr:y>0.51316</cdr:y>
    </cdr:from>
    <cdr:to>
      <cdr:x>0.78534</cdr:x>
      <cdr:y>0.57895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57800" y="2971800"/>
          <a:ext cx="1600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bg1"/>
              </a:solidFill>
              <a:latin typeface="Gill Sans"/>
            </a:rPr>
            <a:t>Las Vegas, 39.8</a:t>
          </a:r>
          <a:endParaRPr lang="en-US" sz="1400" dirty="0">
            <a:solidFill>
              <a:schemeClr val="bg1"/>
            </a:solidFill>
            <a:latin typeface="Gill Sans"/>
          </a:endParaRPr>
        </a:p>
      </cdr:txBody>
    </cdr:sp>
  </cdr:relSizeAnchor>
  <cdr:relSizeAnchor xmlns:cdr="http://schemas.openxmlformats.org/drawingml/2006/chartDrawing">
    <cdr:from>
      <cdr:x>0</cdr:x>
      <cdr:y>0.21053</cdr:y>
    </cdr:from>
    <cdr:to>
      <cdr:x>0.15781</cdr:x>
      <cdr:y>0.27632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1219200"/>
          <a:ext cx="1378074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bg1"/>
              </a:solidFill>
              <a:latin typeface="Gill Sans"/>
            </a:rPr>
            <a:t>San Jose, 44.2</a:t>
          </a:r>
          <a:endParaRPr lang="en-US" sz="1400" dirty="0">
            <a:solidFill>
              <a:schemeClr val="bg1"/>
            </a:solidFill>
            <a:latin typeface="Gill Sans"/>
          </a:endParaRPr>
        </a:p>
      </cdr:txBody>
    </cdr:sp>
  </cdr:relSizeAnchor>
  <cdr:relSizeAnchor xmlns:cdr="http://schemas.openxmlformats.org/drawingml/2006/chartDrawing">
    <cdr:from>
      <cdr:x>0.08726</cdr:x>
      <cdr:y>0.40789</cdr:y>
    </cdr:from>
    <cdr:to>
      <cdr:x>0.27923</cdr:x>
      <cdr:y>0.46053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62000" y="2362200"/>
          <a:ext cx="1676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bg1"/>
              </a:solidFill>
              <a:latin typeface="Gill Sans"/>
            </a:rPr>
            <a:t>Boulder CO, 41.4</a:t>
          </a:r>
          <a:endParaRPr lang="en-US" sz="1400" dirty="0">
            <a:solidFill>
              <a:schemeClr val="bg1"/>
            </a:solidFill>
            <a:latin typeface="Gill San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04891-12B1-4947-ABD7-B5DC683AFFD3}" type="datetimeFigureOut">
              <a:rPr lang="en-US" smtClean="0"/>
              <a:pPr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5FD5A-26D2-4F09-A6C8-B30ADCB73B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64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defTabSz="92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defTabSz="92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076004-C4E4-4E2F-A8BD-DB8DF86E1FAD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defTabSz="92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defTabSz="92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C66488-0BEA-42B7-8EEE-FD7FC6EDB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93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91" algn="l" defTabSz="9143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89" algn="l" defTabSz="9143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88" algn="l" defTabSz="9143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84" algn="l" defTabSz="9143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884" tIns="46442" rIns="92884" bIns="46442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Gill Sans"/>
              </a:rPr>
              <a:t>And at each level of educational attainment in Greater Orlando,</a:t>
            </a:r>
            <a:r>
              <a:rPr lang="en-US" baseline="0" dirty="0" smtClean="0">
                <a:latin typeface="Gill Sans"/>
              </a:rPr>
              <a:t> workers in STEM jobs out-earn their non-STEM counterparts. This is especially true for those with only a high school education, or those with at least a bachelor’s degree.</a:t>
            </a:r>
            <a:endParaRPr lang="en-US" dirty="0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narrow the gap, leaders will need to look in a couple specific directions. First, while young women appear to be studying in some STEM fields at above-average rates—particularly in science and health-related fields—they are under-represented in the engineering and technology fields that are most in demand today. Improving their entry into those sections of the STEM pipeline is one critical strategy.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5E748-2D1F-43A2-9156-3D109B2C8A3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3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32"/>
            <a:ext cx="7772400" cy="1470423"/>
          </a:xfrm>
          <a:prstGeom prst="rect">
            <a:avLst/>
          </a:prstGeom>
        </p:spPr>
        <p:txBody>
          <a:bodyPr lIns="57527" tIns="28764" rIns="57527" bIns="2876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57527" tIns="28764" rIns="57527" bIns="28764"/>
          <a:lstStyle>
            <a:lvl1pPr marL="0" indent="0" algn="ctr">
              <a:buNone/>
              <a:defRPr/>
            </a:lvl1pPr>
            <a:lvl2pPr marL="287592" indent="0" algn="ctr">
              <a:buNone/>
              <a:defRPr/>
            </a:lvl2pPr>
            <a:lvl3pPr marL="575162" indent="0" algn="ctr">
              <a:buNone/>
              <a:defRPr/>
            </a:lvl3pPr>
            <a:lvl4pPr marL="862743" indent="0" algn="ctr">
              <a:buNone/>
              <a:defRPr/>
            </a:lvl4pPr>
            <a:lvl5pPr marL="1150326" indent="0" algn="ctr">
              <a:buNone/>
              <a:defRPr/>
            </a:lvl5pPr>
            <a:lvl6pPr marL="1437916" indent="0" algn="ctr">
              <a:buNone/>
              <a:defRPr/>
            </a:lvl6pPr>
            <a:lvl7pPr marL="1725489" indent="0" algn="ctr">
              <a:buNone/>
              <a:defRPr/>
            </a:lvl7pPr>
            <a:lvl8pPr marL="2013069" indent="0" algn="ctr">
              <a:buNone/>
              <a:defRPr/>
            </a:lvl8pPr>
            <a:lvl9pPr marL="230065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lIns="57527" tIns="28764" rIns="57527" bIns="2876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8229600" cy="4525567"/>
          </a:xfrm>
          <a:prstGeom prst="rect">
            <a:avLst/>
          </a:prstGeom>
        </p:spPr>
        <p:txBody>
          <a:bodyPr vert="eaVert" lIns="57527" tIns="28764" rIns="57527" bIns="2876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37"/>
            <a:ext cx="2057400" cy="5850731"/>
          </a:xfrm>
          <a:prstGeom prst="rect">
            <a:avLst/>
          </a:prstGeom>
        </p:spPr>
        <p:txBody>
          <a:bodyPr vert="eaVert" lIns="57527" tIns="28764" rIns="57527" bIns="2876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5037"/>
            <a:ext cx="6086475" cy="5850731"/>
          </a:xfrm>
          <a:prstGeom prst="rect">
            <a:avLst/>
          </a:prstGeom>
        </p:spPr>
        <p:txBody>
          <a:bodyPr vert="eaVert" lIns="57527" tIns="28764" rIns="57527" bIns="2876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lIns="57527" tIns="28764" rIns="57527" bIns="2876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525567"/>
          </a:xfrm>
          <a:prstGeom prst="rect">
            <a:avLst/>
          </a:prstGeom>
        </p:spPr>
        <p:txBody>
          <a:bodyPr lIns="57527" tIns="28764" rIns="57527" bIns="2876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12" y="4406504"/>
            <a:ext cx="7772400" cy="1362075"/>
          </a:xfrm>
          <a:prstGeom prst="rect">
            <a:avLst/>
          </a:prstGeom>
        </p:spPr>
        <p:txBody>
          <a:bodyPr lIns="57527" tIns="28764" rIns="57527" bIns="28764" anchor="t"/>
          <a:lstStyle>
            <a:lvl1pPr algn="l">
              <a:defRPr sz="2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12" y="2906365"/>
            <a:ext cx="7772400" cy="1500188"/>
          </a:xfrm>
          <a:prstGeom prst="rect">
            <a:avLst/>
          </a:prstGeom>
        </p:spPr>
        <p:txBody>
          <a:bodyPr lIns="57527" tIns="28764" rIns="57527" bIns="28764" anchor="b"/>
          <a:lstStyle>
            <a:lvl1pPr marL="0" indent="0">
              <a:buNone/>
              <a:defRPr sz="1300"/>
            </a:lvl1pPr>
            <a:lvl2pPr marL="287592" indent="0">
              <a:buNone/>
              <a:defRPr sz="1100"/>
            </a:lvl2pPr>
            <a:lvl3pPr marL="575162" indent="0">
              <a:buNone/>
              <a:defRPr sz="1000"/>
            </a:lvl3pPr>
            <a:lvl4pPr marL="862743" indent="0">
              <a:buNone/>
              <a:defRPr sz="900"/>
            </a:lvl4pPr>
            <a:lvl5pPr marL="1150326" indent="0">
              <a:buNone/>
              <a:defRPr sz="900"/>
            </a:lvl5pPr>
            <a:lvl6pPr marL="1437916" indent="0">
              <a:buNone/>
              <a:defRPr sz="900"/>
            </a:lvl6pPr>
            <a:lvl7pPr marL="1725489" indent="0">
              <a:buNone/>
              <a:defRPr sz="900"/>
            </a:lvl7pPr>
            <a:lvl8pPr marL="2013069" indent="0">
              <a:buNone/>
              <a:defRPr sz="900"/>
            </a:lvl8pPr>
            <a:lvl9pPr marL="23006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lIns="57527" tIns="28764" rIns="57527" bIns="2876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71938" cy="4525567"/>
          </a:xfrm>
          <a:prstGeom prst="rect">
            <a:avLst/>
          </a:prstGeom>
        </p:spPr>
        <p:txBody>
          <a:bodyPr lIns="57527" tIns="28764" rIns="57527" bIns="28764"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2" y="1600208"/>
            <a:ext cx="4071938" cy="4525567"/>
          </a:xfrm>
          <a:prstGeom prst="rect">
            <a:avLst/>
          </a:prstGeom>
        </p:spPr>
        <p:txBody>
          <a:bodyPr lIns="57527" tIns="28764" rIns="57527" bIns="28764"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lIns="57527" tIns="28764" rIns="57527" bIns="2876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40" y="1534765"/>
            <a:ext cx="4039791" cy="640556"/>
          </a:xfrm>
          <a:prstGeom prst="rect">
            <a:avLst/>
          </a:prstGeom>
        </p:spPr>
        <p:txBody>
          <a:bodyPr lIns="57527" tIns="28764" rIns="57527" bIns="28764" anchor="b"/>
          <a:lstStyle>
            <a:lvl1pPr marL="0" indent="0">
              <a:buNone/>
              <a:defRPr sz="1600" b="1"/>
            </a:lvl1pPr>
            <a:lvl2pPr marL="287592" indent="0">
              <a:buNone/>
              <a:defRPr sz="1300" b="1"/>
            </a:lvl2pPr>
            <a:lvl3pPr marL="575162" indent="0">
              <a:buNone/>
              <a:defRPr sz="1100" b="1"/>
            </a:lvl3pPr>
            <a:lvl4pPr marL="862743" indent="0">
              <a:buNone/>
              <a:defRPr sz="1000" b="1"/>
            </a:lvl4pPr>
            <a:lvl5pPr marL="1150326" indent="0">
              <a:buNone/>
              <a:defRPr sz="1000" b="1"/>
            </a:lvl5pPr>
            <a:lvl6pPr marL="1437916" indent="0">
              <a:buNone/>
              <a:defRPr sz="1000" b="1"/>
            </a:lvl6pPr>
            <a:lvl7pPr marL="1725489" indent="0">
              <a:buNone/>
              <a:defRPr sz="1000" b="1"/>
            </a:lvl7pPr>
            <a:lvl8pPr marL="2013069" indent="0">
              <a:buNone/>
              <a:defRPr sz="1000" b="1"/>
            </a:lvl8pPr>
            <a:lvl9pPr marL="2300651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40" y="2175275"/>
            <a:ext cx="4039791" cy="3950493"/>
          </a:xfrm>
          <a:prstGeom prst="rect">
            <a:avLst/>
          </a:prstGeom>
        </p:spPr>
        <p:txBody>
          <a:bodyPr lIns="57527" tIns="28764" rIns="57527" bIns="28764"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6" y="1534765"/>
            <a:ext cx="4041577" cy="640556"/>
          </a:xfrm>
          <a:prstGeom prst="rect">
            <a:avLst/>
          </a:prstGeom>
        </p:spPr>
        <p:txBody>
          <a:bodyPr lIns="57527" tIns="28764" rIns="57527" bIns="28764" anchor="b"/>
          <a:lstStyle>
            <a:lvl1pPr marL="0" indent="0">
              <a:buNone/>
              <a:defRPr sz="1600" b="1"/>
            </a:lvl1pPr>
            <a:lvl2pPr marL="287592" indent="0">
              <a:buNone/>
              <a:defRPr sz="1300" b="1"/>
            </a:lvl2pPr>
            <a:lvl3pPr marL="575162" indent="0">
              <a:buNone/>
              <a:defRPr sz="1100" b="1"/>
            </a:lvl3pPr>
            <a:lvl4pPr marL="862743" indent="0">
              <a:buNone/>
              <a:defRPr sz="1000" b="1"/>
            </a:lvl4pPr>
            <a:lvl5pPr marL="1150326" indent="0">
              <a:buNone/>
              <a:defRPr sz="1000" b="1"/>
            </a:lvl5pPr>
            <a:lvl6pPr marL="1437916" indent="0">
              <a:buNone/>
              <a:defRPr sz="1000" b="1"/>
            </a:lvl6pPr>
            <a:lvl7pPr marL="1725489" indent="0">
              <a:buNone/>
              <a:defRPr sz="1000" b="1"/>
            </a:lvl7pPr>
            <a:lvl8pPr marL="2013069" indent="0">
              <a:buNone/>
              <a:defRPr sz="1000" b="1"/>
            </a:lvl8pPr>
            <a:lvl9pPr marL="2300651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6" y="2175275"/>
            <a:ext cx="4041577" cy="3950493"/>
          </a:xfrm>
          <a:prstGeom prst="rect">
            <a:avLst/>
          </a:prstGeom>
        </p:spPr>
        <p:txBody>
          <a:bodyPr lIns="57527" tIns="28764" rIns="57527" bIns="28764"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lIns="57527" tIns="28764" rIns="57527" bIns="2876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8412" cy="1162051"/>
          </a:xfrm>
          <a:prstGeom prst="rect">
            <a:avLst/>
          </a:prstGeom>
        </p:spPr>
        <p:txBody>
          <a:bodyPr lIns="57527" tIns="28764" rIns="57527" bIns="28764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50" y="272703"/>
            <a:ext cx="5111353" cy="5853113"/>
          </a:xfrm>
          <a:prstGeom prst="rect">
            <a:avLst/>
          </a:prstGeom>
        </p:spPr>
        <p:txBody>
          <a:bodyPr lIns="57527" tIns="28764" rIns="57527" bIns="28764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8"/>
            <a:ext cx="3008412" cy="4691063"/>
          </a:xfrm>
          <a:prstGeom prst="rect">
            <a:avLst/>
          </a:prstGeom>
        </p:spPr>
        <p:txBody>
          <a:bodyPr lIns="57527" tIns="28764" rIns="57527" bIns="28764"/>
          <a:lstStyle>
            <a:lvl1pPr marL="0" indent="0">
              <a:buNone/>
              <a:defRPr sz="900"/>
            </a:lvl1pPr>
            <a:lvl2pPr marL="287592" indent="0">
              <a:buNone/>
              <a:defRPr sz="800"/>
            </a:lvl2pPr>
            <a:lvl3pPr marL="575162" indent="0">
              <a:buNone/>
              <a:defRPr sz="700"/>
            </a:lvl3pPr>
            <a:lvl4pPr marL="862743" indent="0">
              <a:buNone/>
              <a:defRPr sz="700"/>
            </a:lvl4pPr>
            <a:lvl5pPr marL="1150326" indent="0">
              <a:buNone/>
              <a:defRPr sz="700"/>
            </a:lvl5pPr>
            <a:lvl6pPr marL="1437916" indent="0">
              <a:buNone/>
              <a:defRPr sz="700"/>
            </a:lvl6pPr>
            <a:lvl7pPr marL="1725489" indent="0">
              <a:buNone/>
              <a:defRPr sz="700"/>
            </a:lvl7pPr>
            <a:lvl8pPr marL="2013069" indent="0">
              <a:buNone/>
              <a:defRPr sz="700"/>
            </a:lvl8pPr>
            <a:lvl9pPr marL="2300651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89" y="4800602"/>
            <a:ext cx="5486400" cy="566739"/>
          </a:xfrm>
          <a:prstGeom prst="rect">
            <a:avLst/>
          </a:prstGeom>
        </p:spPr>
        <p:txBody>
          <a:bodyPr lIns="57527" tIns="28764" rIns="57527" bIns="28764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89" y="613172"/>
            <a:ext cx="5486400" cy="4114800"/>
          </a:xfrm>
          <a:prstGeom prst="rect">
            <a:avLst/>
          </a:prstGeom>
        </p:spPr>
        <p:txBody>
          <a:bodyPr lIns="57527" tIns="28764" rIns="57527" bIns="28764"/>
          <a:lstStyle>
            <a:lvl1pPr marL="0" indent="0">
              <a:buNone/>
              <a:defRPr sz="2000"/>
            </a:lvl1pPr>
            <a:lvl2pPr marL="287592" indent="0">
              <a:buNone/>
              <a:defRPr sz="1800"/>
            </a:lvl2pPr>
            <a:lvl3pPr marL="575162" indent="0">
              <a:buNone/>
              <a:defRPr sz="1600"/>
            </a:lvl3pPr>
            <a:lvl4pPr marL="862743" indent="0">
              <a:buNone/>
              <a:defRPr sz="1300"/>
            </a:lvl4pPr>
            <a:lvl5pPr marL="1150326" indent="0">
              <a:buNone/>
              <a:defRPr sz="1300"/>
            </a:lvl5pPr>
            <a:lvl6pPr marL="1437916" indent="0">
              <a:buNone/>
              <a:defRPr sz="1300"/>
            </a:lvl6pPr>
            <a:lvl7pPr marL="1725489" indent="0">
              <a:buNone/>
              <a:defRPr sz="1300"/>
            </a:lvl7pPr>
            <a:lvl8pPr marL="2013069" indent="0">
              <a:buNone/>
              <a:defRPr sz="1300"/>
            </a:lvl8pPr>
            <a:lvl9pPr marL="2300651" indent="0">
              <a:buNone/>
              <a:defRPr sz="13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89" y="5367342"/>
            <a:ext cx="5486400" cy="804863"/>
          </a:xfrm>
          <a:prstGeom prst="rect">
            <a:avLst/>
          </a:prstGeom>
        </p:spPr>
        <p:txBody>
          <a:bodyPr lIns="57527" tIns="28764" rIns="57527" bIns="28764"/>
          <a:lstStyle>
            <a:lvl1pPr marL="0" indent="0">
              <a:buNone/>
              <a:defRPr sz="900"/>
            </a:lvl1pPr>
            <a:lvl2pPr marL="287592" indent="0">
              <a:buNone/>
              <a:defRPr sz="800"/>
            </a:lvl2pPr>
            <a:lvl3pPr marL="575162" indent="0">
              <a:buNone/>
              <a:defRPr sz="700"/>
            </a:lvl3pPr>
            <a:lvl4pPr marL="862743" indent="0">
              <a:buNone/>
              <a:defRPr sz="700"/>
            </a:lvl4pPr>
            <a:lvl5pPr marL="1150326" indent="0">
              <a:buNone/>
              <a:defRPr sz="700"/>
            </a:lvl5pPr>
            <a:lvl6pPr marL="1437916" indent="0">
              <a:buNone/>
              <a:defRPr sz="700"/>
            </a:lvl6pPr>
            <a:lvl7pPr marL="1725489" indent="0">
              <a:buNone/>
              <a:defRPr sz="700"/>
            </a:lvl7pPr>
            <a:lvl8pPr marL="2013069" indent="0">
              <a:buNone/>
              <a:defRPr sz="700"/>
            </a:lvl8pPr>
            <a:lvl9pPr marL="2300651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287592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5162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2743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50326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87592" algn="ctr" rtl="0" fontAlgn="base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5162" algn="ctr" rtl="0" fontAlgn="base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2743" algn="ctr" rtl="0" fontAlgn="base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50326" algn="ctr" rtl="0" fontAlgn="base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57516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592" algn="l" defTabSz="57516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162" algn="l" defTabSz="57516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743" algn="l" defTabSz="57516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326" algn="l" defTabSz="57516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916" algn="l" defTabSz="57516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489" algn="l" defTabSz="57516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069" algn="l" defTabSz="57516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0651" algn="l" defTabSz="57516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ings.edu/research/interactives/2014/job-vacancies-and-stem-skills#/M10420" TargetMode="External"/><Relationship Id="rId2" Type="http://schemas.openxmlformats.org/officeDocument/2006/relationships/hyperlink" Target="http://www.brookings.edu/research/reports/2013/06/10-stem-economy-rothwel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-2011363" y="8429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>
              <a:latin typeface="Gill Sans"/>
            </a:endParaRPr>
          </a:p>
        </p:txBody>
      </p:sp>
      <p:pic>
        <p:nvPicPr>
          <p:cNvPr id="2051" name="Picture 10" descr="white metro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" y="169863"/>
            <a:ext cx="81661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0" y="1914525"/>
            <a:ext cx="9144000" cy="11334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57527" tIns="28764" rIns="57527" bIns="28764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87592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575162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862743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150326" algn="ctr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4400"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The Labor Market for STEM Skills</a:t>
            </a:r>
            <a:r>
              <a:rPr lang="en-US" sz="2800" dirty="0"/>
              <a:t/>
            </a:r>
            <a:br>
              <a:rPr lang="en-US" sz="2800" dirty="0"/>
            </a:br>
            <a:endParaRPr lang="en-US" sz="3800" b="1" kern="0" dirty="0" smtClean="0">
              <a:solidFill>
                <a:schemeClr val="bg1"/>
              </a:solidFill>
              <a:latin typeface="Myriad Pro" pitchFamily="34" charset="0"/>
              <a:cs typeface="Miriam" pitchFamily="2" charset="-79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514600" y="4246861"/>
            <a:ext cx="396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 smtClean="0">
                <a:solidFill>
                  <a:schemeClr val="bg1"/>
                </a:solidFill>
                <a:latin typeface="Gill Sans"/>
              </a:rPr>
              <a:t>Jonathan T. </a:t>
            </a:r>
            <a:r>
              <a:rPr lang="en-US" altLang="en-US" dirty="0">
                <a:solidFill>
                  <a:schemeClr val="bg1"/>
                </a:solidFill>
                <a:latin typeface="Gill Sans"/>
              </a:rPr>
              <a:t>Rothwell</a:t>
            </a:r>
            <a:r>
              <a:rPr lang="en-US" altLang="en-US" dirty="0" smtClean="0">
                <a:solidFill>
                  <a:schemeClr val="bg1"/>
                </a:solidFill>
                <a:latin typeface="Gill Sans"/>
              </a:rPr>
              <a:t>, PhD </a:t>
            </a:r>
          </a:p>
          <a:p>
            <a:r>
              <a:rPr lang="en-US" altLang="en-US" dirty="0" smtClean="0">
                <a:solidFill>
                  <a:schemeClr val="bg1"/>
                </a:solidFill>
                <a:latin typeface="Gill Sans"/>
              </a:rPr>
              <a:t>Fellow</a:t>
            </a:r>
          </a:p>
          <a:p>
            <a:r>
              <a:rPr lang="en-US" altLang="en-US" dirty="0" smtClean="0">
                <a:solidFill>
                  <a:schemeClr val="bg1"/>
                </a:solidFill>
                <a:latin typeface="Gill Sans"/>
              </a:rPr>
              <a:t>Brookings Institution </a:t>
            </a:r>
            <a:endParaRPr lang="en-US" altLang="en-US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410200" y="5638800"/>
            <a:ext cx="373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chemeClr val="bg1"/>
                </a:solidFill>
                <a:latin typeface="Gill Sans"/>
              </a:rPr>
              <a:t>                                              UNLV</a:t>
            </a:r>
            <a:endParaRPr lang="en-US" altLang="en-US" dirty="0">
              <a:solidFill>
                <a:schemeClr val="bg1"/>
              </a:solidFill>
              <a:latin typeface="Gill Sans"/>
            </a:endParaRPr>
          </a:p>
          <a:p>
            <a:r>
              <a:rPr lang="en-US" altLang="en-US" dirty="0" smtClean="0">
                <a:solidFill>
                  <a:schemeClr val="bg1"/>
                </a:solidFill>
                <a:latin typeface="Gill Sans"/>
              </a:rPr>
              <a:t>                       September 10, 2014 </a:t>
            </a:r>
            <a:endParaRPr lang="en-US" altLang="en-US" dirty="0">
              <a:solidFill>
                <a:schemeClr val="bg1"/>
              </a:solidFill>
              <a:latin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57200" y="457200"/>
          <a:ext cx="83058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71050"/>
              </p:ext>
            </p:extLst>
          </p:nvPr>
        </p:nvGraphicFramePr>
        <p:xfrm>
          <a:off x="304800" y="228600"/>
          <a:ext cx="84582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51661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1295401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From 2009-2013, 3 out of every 10 jobs created on net have been in computer and healthcare practitioner occupations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64770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Source: BLS CPS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99415077"/>
              </p:ext>
            </p:extLst>
          </p:nvPr>
        </p:nvGraphicFramePr>
        <p:xfrm>
          <a:off x="304800" y="609600"/>
          <a:ext cx="7924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6248400"/>
            <a:ext cx="693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Index = job openings last month per hire this month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47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939037"/>
              </p:ext>
            </p:extLst>
          </p:nvPr>
        </p:nvGraphicFramePr>
        <p:xfrm>
          <a:off x="228600" y="228600"/>
          <a:ext cx="87630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68188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471127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43075583"/>
              </p:ext>
            </p:extLst>
          </p:nvPr>
        </p:nvGraphicFramePr>
        <p:xfrm>
          <a:off x="228600" y="1066800"/>
          <a:ext cx="8763000" cy="550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00200" y="13007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FFFF"/>
                </a:solidFill>
                <a:latin typeface="+mn-lt"/>
              </a:rPr>
              <a:t>Median Duration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+mn-lt"/>
              </a:rPr>
              <a:t>All STEM: 11 days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+mn-lt"/>
              </a:rPr>
              <a:t>All Non-STEM: 5 days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575613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Source: “Still Searching: Job Vacancies and STEM Skills” (Brookings)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217120"/>
              </p:ext>
            </p:extLst>
          </p:nvPr>
        </p:nvGraphicFramePr>
        <p:xfrm>
          <a:off x="11430" y="247651"/>
          <a:ext cx="8980170" cy="655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 flipH="1">
            <a:off x="1638300" y="1219200"/>
            <a:ext cx="952500" cy="1524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353308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9860"/>
              </p:ext>
            </p:extLst>
          </p:nvPr>
        </p:nvGraphicFramePr>
        <p:xfrm>
          <a:off x="0" y="0"/>
          <a:ext cx="9067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88220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Regional Variation in STEM Markets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does STEM matter?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Enhanced global, national, and regional </a:t>
            </a:r>
            <a:r>
              <a:rPr lang="en-US" sz="2400" u="sng" dirty="0" smtClean="0">
                <a:solidFill>
                  <a:schemeClr val="bg1"/>
                </a:solidFill>
              </a:rPr>
              <a:t>consumer welfare </a:t>
            </a:r>
            <a:r>
              <a:rPr lang="en-US" sz="2400" dirty="0" smtClean="0">
                <a:solidFill>
                  <a:schemeClr val="bg1"/>
                </a:solidFill>
              </a:rPr>
              <a:t>via enhanced innovation and entrepreneurship</a:t>
            </a:r>
          </a:p>
          <a:p>
            <a:pPr marL="342900" indent="-342900"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Greater prosperity through </a:t>
            </a:r>
            <a:r>
              <a:rPr lang="en-US" sz="2400" u="sng" dirty="0" smtClean="0">
                <a:solidFill>
                  <a:schemeClr val="bg1"/>
                </a:solidFill>
              </a:rPr>
              <a:t>higher incomes </a:t>
            </a:r>
            <a:r>
              <a:rPr lang="en-US" sz="2400" dirty="0" smtClean="0">
                <a:solidFill>
                  <a:schemeClr val="bg1"/>
                </a:solidFill>
              </a:rPr>
              <a:t>of STEM workers and their colleagues and spending multipliers</a:t>
            </a:r>
          </a:p>
          <a:p>
            <a:pPr marL="342900" indent="-342900"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400" u="sng" dirty="0" smtClean="0">
                <a:solidFill>
                  <a:schemeClr val="bg1"/>
                </a:solidFill>
              </a:rPr>
              <a:t>Private benefits </a:t>
            </a:r>
            <a:r>
              <a:rPr lang="en-US" sz="2400" dirty="0" smtClean="0">
                <a:solidFill>
                  <a:schemeClr val="bg1"/>
                </a:solidFill>
              </a:rPr>
              <a:t>to those who acquire the </a:t>
            </a:r>
            <a:r>
              <a:rPr lang="en-US" sz="2400" dirty="0" smtClean="0">
                <a:solidFill>
                  <a:schemeClr val="bg1"/>
                </a:solidFill>
              </a:rPr>
              <a:t>skills and the owners of companies who employ them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9370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Projects\Human capital\Burning Glass\Skill\map\Percentage of Ads in STEM Fiel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47430" cy="64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1" y="228600"/>
            <a:ext cx="8077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Percentage of Advertised Vacancies in STEM Occupations for metro areas with at least 50,000 vacancies, 2013 </a:t>
            </a:r>
          </a:p>
          <a:p>
            <a:pPr algn="ctr"/>
            <a:r>
              <a:rPr lang="en-US" sz="1000" dirty="0" smtClean="0"/>
              <a:t>(Source: Brookings analysis of Burning Glass)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774819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972154"/>
              </p:ext>
            </p:extLst>
          </p:nvPr>
        </p:nvGraphicFramePr>
        <p:xfrm>
          <a:off x="152400" y="152400"/>
          <a:ext cx="8839200" cy="655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517187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4"/>
            <a:ext cx="8229600" cy="239196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How does the STEM labor market look in Nevada?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3885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372862"/>
              </p:ext>
            </p:extLst>
          </p:nvPr>
        </p:nvGraphicFramePr>
        <p:xfrm>
          <a:off x="0" y="76200"/>
          <a:ext cx="90678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0386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 descr="Blue tissue paper"/>
          <p:cNvSpPr>
            <a:spLocks/>
          </p:cNvSpPr>
          <p:nvPr/>
        </p:nvSpPr>
        <p:spPr bwMode="auto">
          <a:xfrm>
            <a:off x="10048" y="1799771"/>
            <a:ext cx="2101826" cy="275190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57397" tIns="28698" rIns="57397" bIns="28698" anchor="ctr"/>
          <a:lstStyle/>
          <a:p>
            <a:pPr algn="ctr"/>
            <a:r>
              <a:rPr lang="en-US" sz="1500" dirty="0" smtClean="0">
                <a:latin typeface="Calibri" pitchFamily="34" charset="0"/>
              </a:rPr>
              <a:t>Share of total </a:t>
            </a:r>
            <a:r>
              <a:rPr lang="en-US" sz="1500" dirty="0" smtClean="0">
                <a:latin typeface="Calibri" pitchFamily="34" charset="0"/>
              </a:rPr>
              <a:t>o</a:t>
            </a:r>
            <a:r>
              <a:rPr lang="en-US" sz="1500" dirty="0" smtClean="0">
                <a:latin typeface="Calibri" pitchFamily="34" charset="0"/>
              </a:rPr>
              <a:t>penings typically requiring bachelor’s degree or higher in STEM occupations (2013) versus </a:t>
            </a:r>
            <a:r>
              <a:rPr lang="en-US" sz="1500" dirty="0" smtClean="0">
                <a:latin typeface="Calibri" pitchFamily="34" charset="0"/>
              </a:rPr>
              <a:t>STEM degree attainment for </a:t>
            </a:r>
            <a:r>
              <a:rPr lang="en-US" sz="1500" dirty="0" smtClean="0">
                <a:latin typeface="Calibri" pitchFamily="34" charset="0"/>
              </a:rPr>
              <a:t>population 25 and older (2012), Las Vegas </a:t>
            </a:r>
            <a:r>
              <a:rPr lang="en-US" sz="1500" dirty="0" smtClean="0">
                <a:latin typeface="Calibri" pitchFamily="34" charset="0"/>
              </a:rPr>
              <a:t>MSA, </a:t>
            </a:r>
            <a:endParaRPr lang="en-US" sz="900" dirty="0" smtClean="0">
              <a:latin typeface="Calibri" pitchFamily="34" charset="0"/>
            </a:endParaRPr>
          </a:p>
          <a:p>
            <a:pPr algn="ctr"/>
            <a:r>
              <a:rPr lang="en-US" sz="900" dirty="0" smtClean="0">
                <a:latin typeface="Calibri" pitchFamily="34" charset="0"/>
              </a:rPr>
              <a:t>Source</a:t>
            </a:r>
            <a:r>
              <a:rPr lang="en-US" sz="900" dirty="0">
                <a:latin typeface="Calibri" pitchFamily="34" charset="0"/>
              </a:rPr>
              <a:t>: Brookings analysis of </a:t>
            </a:r>
            <a:r>
              <a:rPr lang="en-US" sz="900" dirty="0" smtClean="0">
                <a:latin typeface="Calibri" pitchFamily="34" charset="0"/>
              </a:rPr>
              <a:t>2013Q4 Burning </a:t>
            </a:r>
            <a:r>
              <a:rPr lang="en-US" sz="900" dirty="0">
                <a:latin typeface="Calibri" pitchFamily="34" charset="0"/>
              </a:rPr>
              <a:t>Glass </a:t>
            </a:r>
            <a:r>
              <a:rPr lang="en-US" sz="900" dirty="0" smtClean="0">
                <a:latin typeface="Calibri" pitchFamily="34" charset="0"/>
              </a:rPr>
              <a:t>data, O*NET, </a:t>
            </a:r>
            <a:r>
              <a:rPr lang="en-US" sz="900" dirty="0">
                <a:latin typeface="Calibri" pitchFamily="34" charset="0"/>
              </a:rPr>
              <a:t>and </a:t>
            </a:r>
            <a:r>
              <a:rPr lang="en-US" sz="900" dirty="0" smtClean="0">
                <a:latin typeface="Calibri" pitchFamily="34" charset="0"/>
              </a:rPr>
              <a:t>2012 </a:t>
            </a:r>
            <a:r>
              <a:rPr lang="en-US" sz="900" dirty="0">
                <a:latin typeface="Calibri" pitchFamily="34" charset="0"/>
              </a:rPr>
              <a:t>American Community Survey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584" y="130988"/>
            <a:ext cx="89133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</a:rPr>
              <a:t>In Nevada’s professional level STEM economy, relatively low demand is met with even lower supply</a:t>
            </a:r>
            <a:endParaRPr lang="en-US" sz="23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020324"/>
              </p:ext>
            </p:extLst>
          </p:nvPr>
        </p:nvGraphicFramePr>
        <p:xfrm>
          <a:off x="2111874" y="936584"/>
          <a:ext cx="6945040" cy="576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72397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/>
          </p:cNvSpPr>
          <p:nvPr/>
        </p:nvSpPr>
        <p:spPr bwMode="auto">
          <a:xfrm>
            <a:off x="154037" y="135063"/>
            <a:ext cx="8858250" cy="7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tabLst>
                <a:tab pos="432470" algn="l"/>
                <a:tab pos="610839" algn="l"/>
              </a:tabLst>
            </a:pPr>
            <a:r>
              <a:rPr lang="en-US" sz="2300" dirty="0">
                <a:solidFill>
                  <a:schemeClr val="bg1"/>
                </a:solidFill>
                <a:latin typeface="55 Helvetica Roman"/>
                <a:sym typeface="55 Helvetica Roman"/>
              </a:rPr>
              <a:t>STEM jobs in </a:t>
            </a:r>
            <a:r>
              <a:rPr lang="en-US" sz="2300" dirty="0" smtClean="0">
                <a:solidFill>
                  <a:schemeClr val="bg1"/>
                </a:solidFill>
                <a:latin typeface="55 Helvetica Roman"/>
                <a:sym typeface="55 Helvetica Roman"/>
              </a:rPr>
              <a:t>Nevada pay higher salaries at </a:t>
            </a:r>
            <a:r>
              <a:rPr lang="en-US" sz="2300" dirty="0" smtClean="0">
                <a:solidFill>
                  <a:schemeClr val="bg1"/>
                </a:solidFill>
                <a:latin typeface="55 Helvetica Roman"/>
                <a:sym typeface="55 Helvetica Roman"/>
              </a:rPr>
              <a:t>high and low levels of education</a:t>
            </a:r>
            <a:endParaRPr lang="en-US" sz="2300" dirty="0">
              <a:solidFill>
                <a:schemeClr val="bg1"/>
              </a:solidFill>
              <a:latin typeface="55 Helvetica Roman"/>
              <a:sym typeface="55 Helvetica Roman"/>
            </a:endParaRPr>
          </a:p>
        </p:txBody>
      </p:sp>
      <p:sp>
        <p:nvSpPr>
          <p:cNvPr id="8197" name="Rectangle 4" descr="Blue tissue paper"/>
          <p:cNvSpPr>
            <a:spLocks/>
          </p:cNvSpPr>
          <p:nvPr/>
        </p:nvSpPr>
        <p:spPr bwMode="auto">
          <a:xfrm>
            <a:off x="1" y="2209799"/>
            <a:ext cx="1768344" cy="2514601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57397" tIns="28698" rIns="57397" bIns="28698" anchor="ctr"/>
          <a:lstStyle/>
          <a:p>
            <a:pPr algn="ctr"/>
            <a:r>
              <a:rPr lang="en-US" sz="1600" dirty="0" smtClean="0">
                <a:latin typeface="Calibri" pitchFamily="34" charset="0"/>
              </a:rPr>
              <a:t>Wages </a:t>
            </a:r>
            <a:r>
              <a:rPr lang="en-US" sz="1600" dirty="0">
                <a:latin typeface="Calibri" pitchFamily="34" charset="0"/>
              </a:rPr>
              <a:t>of STEM and non-STEM jobs by </a:t>
            </a:r>
            <a:r>
              <a:rPr lang="en-US" sz="1600" dirty="0" smtClean="0">
                <a:latin typeface="Calibri" pitchFamily="34" charset="0"/>
              </a:rPr>
              <a:t>educational requirements of occupations, </a:t>
            </a:r>
            <a:r>
              <a:rPr lang="en-US" sz="1600" dirty="0" smtClean="0">
                <a:latin typeface="Calibri" pitchFamily="34" charset="0"/>
              </a:rPr>
              <a:t>Nevada, </a:t>
            </a:r>
            <a:r>
              <a:rPr lang="en-US" sz="1600" dirty="0" smtClean="0">
                <a:latin typeface="Calibri" pitchFamily="34" charset="0"/>
              </a:rPr>
              <a:t>2013</a:t>
            </a:r>
            <a:endParaRPr lang="en-US" sz="1600" dirty="0">
              <a:latin typeface="Calibri" pitchFamily="34" charset="0"/>
            </a:endParaRPr>
          </a:p>
          <a:p>
            <a:pPr algn="ctr"/>
            <a:endParaRPr lang="en-US" sz="1500" dirty="0">
              <a:latin typeface="Calibri" pitchFamily="34" charset="0"/>
            </a:endParaRPr>
          </a:p>
          <a:p>
            <a:pPr algn="ctr"/>
            <a:r>
              <a:rPr lang="en-US" sz="900" dirty="0">
                <a:latin typeface="Calibri" pitchFamily="34" charset="0"/>
              </a:rPr>
              <a:t>Source: Brookings analysis of Bureau of Labor </a:t>
            </a:r>
            <a:r>
              <a:rPr lang="en-US" sz="900" dirty="0" smtClean="0">
                <a:latin typeface="Calibri" pitchFamily="34" charset="0"/>
              </a:rPr>
              <a:t>Statistics OES </a:t>
            </a:r>
            <a:r>
              <a:rPr lang="en-US" sz="900" dirty="0">
                <a:latin typeface="Calibri" pitchFamily="34" charset="0"/>
              </a:rPr>
              <a:t>data and O*NET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394897"/>
              </p:ext>
            </p:extLst>
          </p:nvPr>
        </p:nvGraphicFramePr>
        <p:xfrm>
          <a:off x="1768345" y="762000"/>
          <a:ext cx="7243941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8645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604757"/>
              </p:ext>
            </p:extLst>
          </p:nvPr>
        </p:nvGraphicFramePr>
        <p:xfrm>
          <a:off x="2057400" y="1295400"/>
          <a:ext cx="6934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4" descr="Blue tissue paper"/>
          <p:cNvSpPr>
            <a:spLocks/>
          </p:cNvSpPr>
          <p:nvPr/>
        </p:nvSpPr>
        <p:spPr bwMode="auto">
          <a:xfrm>
            <a:off x="152400" y="2324102"/>
            <a:ext cx="1768344" cy="2438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57397" tIns="28698" rIns="57397" bIns="28698" anchor="ctr"/>
          <a:lstStyle/>
          <a:p>
            <a:pPr algn="ctr"/>
            <a:r>
              <a:rPr lang="en-US" sz="1600" dirty="0"/>
              <a:t>2012 Unemployment Rate in Nevada by STEM status of Occupation and Level of Education </a:t>
            </a:r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r>
              <a:rPr lang="en-US" sz="800" dirty="0"/>
              <a:t>(Source: Analysis of 2012 American Community Survey via IPUMS and O*NET)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STEM workers in Nevada experience lower unemployment at both high and mid levels of educational attainment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349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311548"/>
              </p:ext>
            </p:extLst>
          </p:nvPr>
        </p:nvGraphicFramePr>
        <p:xfrm>
          <a:off x="152400" y="228600"/>
          <a:ext cx="85344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76224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737083"/>
              </p:ext>
            </p:extLst>
          </p:nvPr>
        </p:nvGraphicFramePr>
        <p:xfrm>
          <a:off x="228600" y="9144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2514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2012 Unemployment by Occupation in Nevada vs the United States</a:t>
            </a:r>
          </a:p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Source: 2012 American Community Survey via IPUMS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9397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506758"/>
              </p:ext>
            </p:extLst>
          </p:nvPr>
        </p:nvGraphicFramePr>
        <p:xfrm>
          <a:off x="152400" y="7143"/>
          <a:ext cx="8643938" cy="684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97802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19400"/>
            <a:ext cx="8610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Defining STEM as a set of skills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092331"/>
              </p:ext>
            </p:extLst>
          </p:nvPr>
        </p:nvGraphicFramePr>
        <p:xfrm>
          <a:off x="0" y="990600"/>
          <a:ext cx="873252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1524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Computer jobs advertised in Las Vegas require easier-to-find skills than those advertised in most metropolitan areas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8077200" y="4572000"/>
            <a:ext cx="1112520" cy="609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Honolulu, 38.1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8709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33"/>
            <a:ext cx="7772400" cy="9941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Supply Problem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2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762000"/>
          <a:ext cx="8991599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228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1987: Majors by field for STEM and non-STEM (Source: NSF)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2012: Majors by field for STEM and non-STEM (Source: NSF)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0" y="914400"/>
          <a:ext cx="8915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449" y="127726"/>
            <a:ext cx="87314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</a:rPr>
              <a:t>Engaging young women in STEM can help narrow the </a:t>
            </a:r>
            <a:r>
              <a:rPr lang="en-US" sz="2300" dirty="0" smtClean="0">
                <a:solidFill>
                  <a:schemeClr val="bg1"/>
                </a:solidFill>
              </a:rPr>
              <a:t>STEM gap </a:t>
            </a:r>
            <a:r>
              <a:rPr lang="en-US" sz="2300" dirty="0" smtClean="0">
                <a:solidFill>
                  <a:schemeClr val="bg1"/>
                </a:solidFill>
              </a:rPr>
              <a:t>in </a:t>
            </a:r>
            <a:r>
              <a:rPr lang="en-US" sz="2300" dirty="0" smtClean="0">
                <a:solidFill>
                  <a:schemeClr val="bg1"/>
                </a:solidFill>
              </a:rPr>
              <a:t>Nevada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4" name="Rectangle 4" descr="Blue tissue paper"/>
          <p:cNvSpPr>
            <a:spLocks/>
          </p:cNvSpPr>
          <p:nvPr/>
        </p:nvSpPr>
        <p:spPr bwMode="auto">
          <a:xfrm>
            <a:off x="10048" y="2438399"/>
            <a:ext cx="1700330" cy="2514601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57397" tIns="28698" rIns="57397" bIns="28698" anchor="ctr"/>
          <a:lstStyle/>
          <a:p>
            <a:pPr algn="ctr"/>
            <a:r>
              <a:rPr lang="en-US" sz="1500" dirty="0" smtClean="0">
                <a:latin typeface="Calibri" pitchFamily="34" charset="0"/>
              </a:rPr>
              <a:t>Female share of bachelor’s degree holders by STEM field, ages 18 to 30, </a:t>
            </a:r>
            <a:r>
              <a:rPr lang="en-US" sz="1500" dirty="0" smtClean="0">
                <a:latin typeface="Calibri" pitchFamily="34" charset="0"/>
              </a:rPr>
              <a:t>Nevada, 2010-2012</a:t>
            </a:r>
            <a:endParaRPr lang="en-US" sz="1500" dirty="0">
              <a:latin typeface="Calibri" pitchFamily="34" charset="0"/>
            </a:endParaRPr>
          </a:p>
          <a:p>
            <a:pPr algn="ctr"/>
            <a:endParaRPr lang="en-US" sz="1500" dirty="0">
              <a:latin typeface="Calibri" pitchFamily="34" charset="0"/>
            </a:endParaRPr>
          </a:p>
          <a:p>
            <a:pPr algn="ctr"/>
            <a:r>
              <a:rPr lang="en-US" sz="900" dirty="0">
                <a:latin typeface="Calibri" pitchFamily="34" charset="0"/>
              </a:rPr>
              <a:t>Source: Brookings analysis of </a:t>
            </a:r>
            <a:r>
              <a:rPr lang="en-US" sz="900" dirty="0" smtClean="0">
                <a:latin typeface="Calibri" pitchFamily="34" charset="0"/>
              </a:rPr>
              <a:t>2010-2012 </a:t>
            </a:r>
            <a:r>
              <a:rPr lang="en-US" sz="900" dirty="0" smtClean="0">
                <a:latin typeface="Calibri" pitchFamily="34" charset="0"/>
              </a:rPr>
              <a:t>American Community Survey via IPUMS</a:t>
            </a:r>
            <a:endParaRPr lang="en-US" sz="900" dirty="0">
              <a:latin typeface="Calibri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059555"/>
              </p:ext>
            </p:extLst>
          </p:nvPr>
        </p:nvGraphicFramePr>
        <p:xfrm>
          <a:off x="1710377" y="927945"/>
          <a:ext cx="7137531" cy="562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466124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69464"/>
              </p:ext>
            </p:extLst>
          </p:nvPr>
        </p:nvGraphicFramePr>
        <p:xfrm>
          <a:off x="1574352" y="813262"/>
          <a:ext cx="7569648" cy="589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 descr="Blue tissue paper"/>
          <p:cNvSpPr>
            <a:spLocks/>
          </p:cNvSpPr>
          <p:nvPr/>
        </p:nvSpPr>
        <p:spPr bwMode="auto">
          <a:xfrm>
            <a:off x="10048" y="1420721"/>
            <a:ext cx="1564304" cy="2770279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57397" tIns="28698" rIns="57397" bIns="28698" anchor="ctr"/>
          <a:lstStyle/>
          <a:p>
            <a:pPr algn="ctr"/>
            <a:r>
              <a:rPr lang="en-US" sz="1500" dirty="0" smtClean="0">
                <a:latin typeface="Calibri" pitchFamily="34" charset="0"/>
              </a:rPr>
              <a:t>STEM bachelor’s degree attainment by field versus population share, by race/ethnicity, 18-30 year-olds, </a:t>
            </a:r>
            <a:r>
              <a:rPr lang="en-US" sz="1500" dirty="0" smtClean="0">
                <a:latin typeface="Calibri" pitchFamily="34" charset="0"/>
              </a:rPr>
              <a:t>Nevada, 2010-2012</a:t>
            </a:r>
            <a:endParaRPr lang="en-US" sz="1500" dirty="0">
              <a:latin typeface="Calibri" pitchFamily="34" charset="0"/>
            </a:endParaRPr>
          </a:p>
          <a:p>
            <a:pPr algn="ctr"/>
            <a:endParaRPr lang="en-US" sz="1500" dirty="0">
              <a:latin typeface="Calibri" pitchFamily="34" charset="0"/>
            </a:endParaRPr>
          </a:p>
          <a:p>
            <a:pPr algn="ctr"/>
            <a:r>
              <a:rPr lang="en-US" sz="900" dirty="0">
                <a:latin typeface="Calibri" pitchFamily="34" charset="0"/>
              </a:rPr>
              <a:t>Source: Brookings analysis of </a:t>
            </a:r>
            <a:r>
              <a:rPr lang="en-US" sz="900" dirty="0" smtClean="0">
                <a:latin typeface="Calibri" pitchFamily="34" charset="0"/>
              </a:rPr>
              <a:t>2010-2012 </a:t>
            </a:r>
            <a:r>
              <a:rPr lang="en-US" sz="900" dirty="0" smtClean="0">
                <a:latin typeface="Calibri" pitchFamily="34" charset="0"/>
              </a:rPr>
              <a:t>American Community Survey via IPUMS</a:t>
            </a:r>
            <a:endParaRPr lang="en-US" sz="9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407" y="105376"/>
            <a:ext cx="8815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Closing the STEM opportunity gap will also require </a:t>
            </a:r>
            <a:r>
              <a:rPr lang="en-US" sz="2000" dirty="0" smtClean="0">
                <a:solidFill>
                  <a:schemeClr val="bg1"/>
                </a:solidFill>
              </a:rPr>
              <a:t>elevating STEM completion rates for </a:t>
            </a:r>
            <a:r>
              <a:rPr lang="en-US" sz="2000" dirty="0" smtClean="0">
                <a:solidFill>
                  <a:schemeClr val="bg1"/>
                </a:solidFill>
              </a:rPr>
              <a:t>under-represented young populations, especially African Americans and Latinos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2590800" y="3886200"/>
            <a:ext cx="392430" cy="1600200"/>
          </a:xfrm>
          <a:prstGeom prst="rightBrace">
            <a:avLst>
              <a:gd name="adj1" fmla="val 101942"/>
              <a:gd name="adj2" fmla="val 29523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7425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don’t more people get STEM training?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Success in STEM </a:t>
            </a:r>
            <a:r>
              <a:rPr lang="en-US" u="sng" dirty="0" smtClean="0">
                <a:solidFill>
                  <a:schemeClr val="bg1"/>
                </a:solidFill>
              </a:rPr>
              <a:t>depends on knowledge acquired as a child</a:t>
            </a:r>
            <a:r>
              <a:rPr lang="en-US" dirty="0" smtClean="0">
                <a:solidFill>
                  <a:schemeClr val="bg1"/>
                </a:solidFill>
              </a:rPr>
              <a:t>. High wage premiums for STEM degree holders don’t make parents and teachers better at teaching STEM subjects or children more committed to learning them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Switch-out rates  are extremely high and correlated with math experience and skill, suggesting </a:t>
            </a:r>
            <a:r>
              <a:rPr lang="en-US" u="sng" dirty="0" smtClean="0">
                <a:solidFill>
                  <a:schemeClr val="bg1"/>
                </a:solidFill>
              </a:rPr>
              <a:t>inadequate K-12 prep </a:t>
            </a:r>
            <a:r>
              <a:rPr lang="en-US" dirty="0" smtClean="0">
                <a:solidFill>
                  <a:schemeClr val="bg1"/>
                </a:solidFill>
              </a:rPr>
              <a:t>and higher-</a:t>
            </a:r>
            <a:r>
              <a:rPr lang="en-US" dirty="0" err="1" smtClean="0">
                <a:solidFill>
                  <a:schemeClr val="bg1"/>
                </a:solidFill>
              </a:rPr>
              <a:t>ed</a:t>
            </a:r>
            <a:r>
              <a:rPr lang="en-US" dirty="0" smtClean="0">
                <a:solidFill>
                  <a:schemeClr val="bg1"/>
                </a:solidFill>
              </a:rPr>
              <a:t> resources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u="sng" dirty="0" smtClean="0">
                <a:solidFill>
                  <a:schemeClr val="bg1"/>
                </a:solidFill>
              </a:rPr>
              <a:t>Cultural and social barriers </a:t>
            </a:r>
            <a:r>
              <a:rPr lang="en-US" dirty="0" smtClean="0">
                <a:solidFill>
                  <a:schemeClr val="bg1"/>
                </a:solidFill>
              </a:rPr>
              <a:t>prevent many women, blacks, and Latinos from pursuing a STEM degree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boost STEM </a:t>
            </a:r>
            <a:r>
              <a:rPr lang="en-US" dirty="0" smtClean="0">
                <a:solidFill>
                  <a:schemeClr val="bg1"/>
                </a:solidFill>
              </a:rPr>
              <a:t>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dirty="0" smtClean="0">
                <a:solidFill>
                  <a:schemeClr val="bg1"/>
                </a:solidFill>
              </a:rPr>
              <a:t>The to-do list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 algn="l"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Enrich infant/toddler home life</a:t>
            </a:r>
          </a:p>
          <a:p>
            <a:pPr marL="457200" indent="-457200" algn="l">
              <a:buAutoNum type="arabicParenR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 algn="l"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Improve pre-K to 10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grade quality across the board</a:t>
            </a:r>
          </a:p>
          <a:p>
            <a:pPr marL="457200" indent="-457200" algn="l">
              <a:buAutoNum type="arabicParenR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 algn="l"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Allow students to take post-secondary level classes during last two years of high school</a:t>
            </a:r>
          </a:p>
          <a:p>
            <a:pPr marL="457200" indent="-457200" algn="l">
              <a:buAutoNum type="arabicParenR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 algn="l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Lower cost of college and adopt </a:t>
            </a:r>
            <a:r>
              <a:rPr lang="en-US" dirty="0">
                <a:solidFill>
                  <a:schemeClr val="bg1"/>
                </a:solidFill>
              </a:rPr>
              <a:t>best practices in retention and completion </a:t>
            </a:r>
            <a:r>
              <a:rPr lang="en-US" dirty="0" smtClean="0">
                <a:solidFill>
                  <a:schemeClr val="bg1"/>
                </a:solidFill>
              </a:rPr>
              <a:t>in higher-education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 algn="l">
              <a:buAutoNum type="arabicParenR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 algn="l"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Expand access to adult </a:t>
            </a:r>
            <a:r>
              <a:rPr lang="en-US" dirty="0" smtClean="0">
                <a:solidFill>
                  <a:schemeClr val="bg1"/>
                </a:solidFill>
              </a:rPr>
              <a:t>training &amp; improve curriculum alignment with demand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0" dirty="0" smtClean="0">
                <a:solidFill>
                  <a:schemeClr val="bg1"/>
                </a:solidFill>
              </a:rPr>
              <a:t>Who Needs to do it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Non-profits; state &amp; local governments</a:t>
            </a:r>
          </a:p>
          <a:p>
            <a:pPr marL="342900" indent="-342900">
              <a:buAutoNum type="arabicParenR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Non-profits; state &amp; local governments</a:t>
            </a:r>
          </a:p>
          <a:p>
            <a:pPr marL="342900" indent="-342900">
              <a:buAutoNum type="arabicParenR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Non-profits; state &amp; local governments</a:t>
            </a:r>
          </a:p>
          <a:p>
            <a:pPr marL="342900" indent="-342900">
              <a:buAutoNum type="arabicParenR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Governments, non-profits and Higher Ed via innovation, tuition support, tutoring, and mentoring </a:t>
            </a:r>
          </a:p>
          <a:p>
            <a:pPr marL="342900" indent="-342900">
              <a:buAutoNum type="arabicParenR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Governments; Colleges; Businesses via philanthropic investments, apprenticeships, internships, and on-the-job training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9959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457200" y="990600"/>
            <a:ext cx="8229600" cy="10668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bg1"/>
                </a:solidFill>
              </a:rPr>
              <a:t>For more information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981200"/>
            <a:ext cx="8229600" cy="4324350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Email: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Jonathan Rothwell 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jrothwell@brookings.edu</a:t>
            </a:r>
          </a:p>
          <a:p>
            <a:pPr lvl="1"/>
            <a:endParaRPr lang="en-US" altLang="en-US" dirty="0" smtClean="0">
              <a:solidFill>
                <a:schemeClr val="bg1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Visit: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www.brookings.edu/metro </a:t>
            </a: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Hidden STEM Economy 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hlinkClick r:id="rId2"/>
              </a:rPr>
              <a:t>http://www.brookings.edu/research/reports/2013/06/10-stem-economy-rothwell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lvl="1"/>
            <a:endParaRPr lang="en-US" altLang="en-US" dirty="0" smtClean="0">
              <a:solidFill>
                <a:schemeClr val="bg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Still Searching : Job Vacancies and STEM Skills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hlinkClick r:id="rId3"/>
              </a:rPr>
              <a:t>http://www.brookings.edu/research/interactives/2014/job-vacancies-and-stem-skills#/M10420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lvl="1"/>
            <a:endParaRPr lang="en-US" altLang="en-US" dirty="0">
              <a:solidFill>
                <a:schemeClr val="bg1"/>
              </a:solidFill>
            </a:endParaRPr>
          </a:p>
          <a:p>
            <a:pPr lvl="1"/>
            <a:endParaRPr lang="en-US" altLang="en-US" dirty="0" smtClean="0">
              <a:solidFill>
                <a:schemeClr val="bg1"/>
              </a:solidFill>
            </a:endParaRPr>
          </a:p>
          <a:p>
            <a:pPr lvl="1"/>
            <a:endParaRPr lang="en-US" altLang="en-US" dirty="0" smtClean="0">
              <a:solidFill>
                <a:schemeClr val="bg1"/>
              </a:solidFill>
            </a:endParaRPr>
          </a:p>
          <a:p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24566A5-7C78-48F5-90F5-503D15177A15}" type="slidenum">
              <a:rPr lang="en-US" altLang="en-US">
                <a:solidFill>
                  <a:schemeClr val="bg1"/>
                </a:solidFill>
                <a:latin typeface="Gill Sans"/>
              </a:rPr>
              <a:pPr/>
              <a:t>38</a:t>
            </a:fld>
            <a:endParaRPr lang="en-US" altLang="en-US" dirty="0">
              <a:solidFill>
                <a:schemeClr val="bg1"/>
              </a:solidFill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a STEM Job?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Conventional View: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Definition uses no clear standard</a:t>
            </a:r>
          </a:p>
          <a:p>
            <a:pPr marL="800100" lvl="1" indent="-342900"/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Professional jobs only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5% of US workforce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80 percent have a bachelor’s degree or higher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C:\Users\TEMP.BROOKINGS.008\AppData\Local\Microsoft\Windows\Temporary Internet Files\Content.IE5\CZHLWZ1S\MC9002525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1652321" cy="1791310"/>
          </a:xfrm>
          <a:prstGeom prst="rect">
            <a:avLst/>
          </a:prstGeom>
          <a:noFill/>
        </p:spPr>
      </p:pic>
      <p:pic>
        <p:nvPicPr>
          <p:cNvPr id="5" name="Picture 10" descr="C:\Users\TEMP.BROOKINGS.008\AppData\Local\Microsoft\Windows\Temporary Internet Files\Content.IE5\LD8JVC6P\MC9002000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114800"/>
            <a:ext cx="1805026" cy="1177747"/>
          </a:xfrm>
          <a:prstGeom prst="rect">
            <a:avLst/>
          </a:prstGeom>
          <a:noFill/>
        </p:spPr>
      </p:pic>
      <p:pic>
        <p:nvPicPr>
          <p:cNvPr id="6" name="Picture 8" descr="C:\Users\TEMP.BROOKINGS.008\AppData\Local\Microsoft\Windows\Temporary Internet Files\Content.IE5\LD8JVC6P\MC90025257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505200"/>
            <a:ext cx="1516990" cy="17602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Brookings defines 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Based on O*NET survey of worker knowledge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21% of US workforce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50 percent have a bachelor’s degree or higher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Higher correlation with wages and cognitive skill</a:t>
            </a:r>
          </a:p>
        </p:txBody>
      </p:sp>
      <p:pic>
        <p:nvPicPr>
          <p:cNvPr id="4" name="Picture 2" descr="C:\Users\TEMP.BROOKINGS.008\AppData\Local\Microsoft\Windows\Temporary Internet Files\Content.IE5\CZHLWZ1S\MC9002525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19200"/>
            <a:ext cx="1371600" cy="990600"/>
          </a:xfrm>
          <a:prstGeom prst="rect">
            <a:avLst/>
          </a:prstGeom>
          <a:noFill/>
        </p:spPr>
      </p:pic>
      <p:pic>
        <p:nvPicPr>
          <p:cNvPr id="5" name="Picture 10" descr="C:\Users\TEMP.BROOKINGS.008\AppData\Local\Microsoft\Windows\Temporary Internet Files\Content.IE5\LD8JVC6P\MC9002000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19201"/>
            <a:ext cx="1518203" cy="990600"/>
          </a:xfrm>
          <a:prstGeom prst="rect">
            <a:avLst/>
          </a:prstGeom>
          <a:noFill/>
        </p:spPr>
      </p:pic>
      <p:pic>
        <p:nvPicPr>
          <p:cNvPr id="6" name="Picture 8" descr="C:\Users\TEMP.BROOKINGS.008\AppData\Local\Microsoft\Windows\Temporary Internet Files\Content.IE5\LD8JVC6P\MC90025257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143000"/>
            <a:ext cx="1143000" cy="1371600"/>
          </a:xfrm>
          <a:prstGeom prst="rect">
            <a:avLst/>
          </a:prstGeom>
          <a:noFill/>
        </p:spPr>
      </p:pic>
      <p:pic>
        <p:nvPicPr>
          <p:cNvPr id="7" name="Picture 3" descr="C:\Users\TEMP.BROOKINGS.008\AppData\Local\Microsoft\Windows\Temporary Internet Files\Content.IE5\LD8JVC6P\MC90002348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209800"/>
            <a:ext cx="925373" cy="9107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8" name="Picture 18" descr="C:\Users\TEMP.BROOKINGS.008\AppData\Local\Microsoft\Windows\Temporary Internet Files\Content.IE5\2SREZCBF\MC90005944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2590800"/>
            <a:ext cx="1580261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9" name="Picture 15" descr="C:\Users\TEMP.BROOKINGS.008\AppData\Local\Microsoft\Windows\Temporary Internet Files\Content.IE5\CZHLWZ1S\MC90020002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2667000"/>
            <a:ext cx="914400" cy="16799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0" name="Picture 12" descr="C:\Users\TEMP.BROOKINGS.008\AppData\Local\Microsoft\Windows\Temporary Internet Files\Content.IE5\2SREZCBF\MC90001597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4419600"/>
            <a:ext cx="1447800" cy="1483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1" name="Picture 7" descr="C:\Users\TEMP.BROOKINGS.008\AppData\Local\Microsoft\Windows\Temporary Internet Files\Content.IE5\LD8JVC6P\MC900023485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4724400"/>
            <a:ext cx="1209297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2" name="Picture 14" descr="C:\Users\TEMP.BROOKINGS.008\AppData\Local\Microsoft\Windows\Temporary Internet Files\Content.IE5\VVVMG9QS\MC900027542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3581400"/>
            <a:ext cx="1066800" cy="1374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3" name="Picture 4" descr="C:\Users\TEMP.BROOKINGS.008\AppData\Local\Microsoft\Windows\Temporary Internet Files\Content.IE5\VVVMG9QS\MC900015983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5257800"/>
            <a:ext cx="1676400" cy="1296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00814"/>
              </p:ext>
            </p:extLst>
          </p:nvPr>
        </p:nvGraphicFramePr>
        <p:xfrm>
          <a:off x="304800" y="228598"/>
          <a:ext cx="8305800" cy="5943600"/>
        </p:xfrm>
        <a:graphic>
          <a:graphicData uri="http://schemas.openxmlformats.org/drawingml/2006/table">
            <a:tbl>
              <a:tblPr/>
              <a:tblGrid>
                <a:gridCol w="6671871"/>
                <a:gridCol w="1633929"/>
              </a:tblGrid>
              <a:tr h="5772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Major Occupational Categories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Sorted by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STEM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Score, with Share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of Jobs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that are STEM,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2011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2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High-STEM, Percentage of Jobs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Architecture and engineering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4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Life, physical, and social science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87%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Healthcare practitioner and technical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76%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94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Computer and mathematical science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Installation, maintenance, and repair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53%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94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Management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27%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Construction and extraction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40%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94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Education, training, and library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9%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Business and financial operations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42%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Farming, fishing, and forestry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8%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Production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23%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94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Arts, design, entertainment, sports, and media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16%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Sales and related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Legal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Source: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The Hidden STEM Economy (Brookings Institution, 2013)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4548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US STEM Labor Market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STEM Labor Market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Isosceles Triangle 3"/>
          <p:cNvSpPr/>
          <p:nvPr/>
        </p:nvSpPr>
        <p:spPr bwMode="auto">
          <a:xfrm>
            <a:off x="3810000" y="4267200"/>
            <a:ext cx="1060704" cy="914400"/>
          </a:xfrm>
          <a:prstGeom prst="triangl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Minus 4"/>
          <p:cNvSpPr/>
          <p:nvPr/>
        </p:nvSpPr>
        <p:spPr bwMode="auto">
          <a:xfrm rot="840000">
            <a:off x="1787202" y="3741010"/>
            <a:ext cx="5029200" cy="838200"/>
          </a:xfrm>
          <a:prstGeom prst="mathMinu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276600"/>
            <a:ext cx="1143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Supply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3810000"/>
            <a:ext cx="2057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Demand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4478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Long-run shortage, temporarily ameliorated by the recession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2578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Weak response in supply, even as salaries have increased</a:t>
            </a:r>
          </a:p>
          <a:p>
            <a:endParaRPr lang="en-US" sz="28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33400" y="0"/>
          <a:ext cx="8000999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60960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Analysis of data from Census Bureau via Integrated Public Use </a:t>
            </a:r>
            <a:r>
              <a:rPr lang="en-US" sz="1000" dirty="0" err="1" smtClean="0">
                <a:solidFill>
                  <a:schemeClr val="bg1"/>
                </a:solidFill>
              </a:rPr>
              <a:t>Microdata</a:t>
            </a:r>
            <a:r>
              <a:rPr lang="en-US" sz="1000" dirty="0" smtClean="0">
                <a:solidFill>
                  <a:schemeClr val="bg1"/>
                </a:solidFill>
              </a:rPr>
              <a:t> Series and  O*NET. For methods, see Jonathan Rothwell, “Hidden STEM Economy,” (Brookings Institution, 2012).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6454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1C57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BB4"/>
      </a:accent5>
      <a:accent6>
        <a:srgbClr val="2D2D8A"/>
      </a:accent6>
      <a:hlink>
        <a:srgbClr val="009999"/>
      </a:hlink>
      <a:folHlink>
        <a:srgbClr val="99CC00"/>
      </a:folHlink>
    </a:clrScheme>
    <a:fontScheme name="Dar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10532</TotalTime>
  <Words>1446</Words>
  <Application>Microsoft Office PowerPoint</Application>
  <PresentationFormat>On-screen Show (4:3)</PresentationFormat>
  <Paragraphs>192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Dark</vt:lpstr>
      <vt:lpstr>PowerPoint Presentation</vt:lpstr>
      <vt:lpstr>Why does STEM matter?</vt:lpstr>
      <vt:lpstr>Defining STEM as a set of skills</vt:lpstr>
      <vt:lpstr>What is a STEM Job?</vt:lpstr>
      <vt:lpstr>How Brookings defines STEM</vt:lpstr>
      <vt:lpstr>PowerPoint Presentation</vt:lpstr>
      <vt:lpstr>The US STEM Labor Market</vt:lpstr>
      <vt:lpstr>The STEM Labor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Regional Variation in STEM Markets</vt:lpstr>
      <vt:lpstr>PowerPoint Presentation</vt:lpstr>
      <vt:lpstr>PowerPoint Presentation</vt:lpstr>
      <vt:lpstr>How does the STEM labor market look in Nevada?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Supply Problem</vt:lpstr>
      <vt:lpstr>PowerPoint Presentation</vt:lpstr>
      <vt:lpstr>PowerPoint Presentation</vt:lpstr>
      <vt:lpstr>PowerPoint Presentation</vt:lpstr>
      <vt:lpstr>PowerPoint Presentation</vt:lpstr>
      <vt:lpstr>Why don’t more people get STEM training?</vt:lpstr>
      <vt:lpstr>How to boost STEM Skills</vt:lpstr>
      <vt:lpstr>For more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Rothwell</dc:creator>
  <cp:lastModifiedBy>Jonathan Rothwell</cp:lastModifiedBy>
  <cp:revision>492</cp:revision>
  <cp:lastPrinted>2014-03-11T19:34:08Z</cp:lastPrinted>
  <dcterms:created xsi:type="dcterms:W3CDTF">2013-06-12T15:51:26Z</dcterms:created>
  <dcterms:modified xsi:type="dcterms:W3CDTF">2014-09-05T20:01:02Z</dcterms:modified>
</cp:coreProperties>
</file>