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3" r:id="rId6"/>
    <p:sldId id="260" r:id="rId7"/>
    <p:sldId id="269" r:id="rId8"/>
    <p:sldId id="266" r:id="rId9"/>
    <p:sldId id="265" r:id="rId10"/>
    <p:sldId id="267" r:id="rId11"/>
    <p:sldId id="268"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0455" autoAdjust="0"/>
  </p:normalViewPr>
  <p:slideViewPr>
    <p:cSldViewPr>
      <p:cViewPr varScale="1">
        <p:scale>
          <a:sx n="80" d="100"/>
          <a:sy n="80" d="100"/>
        </p:scale>
        <p:origin x="-86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8E8D53B5-6AAD-44AA-9956-762E0F33799C}" type="datetimeFigureOut">
              <a:rPr lang="en-US"/>
              <a:pPr>
                <a:defRPr/>
              </a:pPr>
              <a:t>5/31/2012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55E865FE-B29B-4D45-9BB2-E64D3C9AFC9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83F6968-9FCE-46F9-BD1D-20B96FEC1093}" type="slidenum">
              <a:rPr lang="en-US"/>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A35AD74-469D-4578-AAB9-F39F6D9299EE}" type="slidenum">
              <a:rPr lang="en-US"/>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BFB2431-EDC7-4D4A-9A72-1E46DEC4973C}" type="slidenum">
              <a:rPr lang="en-US"/>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A6300AA-2B10-4E05-B23E-40B89194A050}" type="slidenum">
              <a:rPr lang="en-US"/>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637E4D1-6A41-41A3-B621-22A3149B55FB}" type="slidenum">
              <a:rPr lang="en-US"/>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B80731F-3292-4D4A-A1C2-7B7341D3C76C}" type="slidenum">
              <a:rPr lang="en-US"/>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D449902A-F677-44B0-8CAB-95156EAF73A1}" type="datetimeFigureOut">
              <a:rPr lang="en-US"/>
              <a:pPr>
                <a:defRPr/>
              </a:pPr>
              <a:t>5/31/2012</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3C697183-E333-41B9-A820-4591287A1EF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F7F1116-A9CC-4426-B355-3AC2C15EB300}" type="datetimeFigureOut">
              <a:rPr lang="en-US"/>
              <a:pPr>
                <a:defRPr/>
              </a:pPr>
              <a:t>5/31/2012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A9BFF90-D254-44E9-8AD5-8ACB79694FF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8"/>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7"/>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9A7C4599-01CC-4AF9-9ADF-4110B02A81ED}" type="datetimeFigureOut">
              <a:rPr lang="en-US"/>
              <a:pPr>
                <a:defRPr/>
              </a:pPr>
              <a:t>5/31/2012</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D6A29A84-8ABE-4EBC-8D14-4E18FD64B79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993A5A-3946-4459-82BD-E601EDAACE29}" type="datetimeFigureOut">
              <a:rPr lang="en-US"/>
              <a:pPr>
                <a:defRPr/>
              </a:pPr>
              <a:t>5/31/2012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AA1B00-C163-4135-904F-AEFA6BCF70C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11"/>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EAC91BE5-EEA8-4130-9625-F747E2C69AC4}" type="datetimeFigureOut">
              <a:rPr lang="en-US"/>
              <a:pPr>
                <a:defRPr/>
              </a:pPr>
              <a:t>5/31/2012</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1BF97386-881A-46FD-A62B-1747FCF4499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DBC076F-8998-48D4-B635-90CAD5D3F02A}" type="datetimeFigureOut">
              <a:rPr lang="en-US"/>
              <a:pPr>
                <a:defRPr/>
              </a:pPr>
              <a:t>5/31/2012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76F126A-A5F6-41DC-ACF7-A104772B0DD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9AE4307-E9AC-46CB-8886-A14299FCDA41}" type="datetimeFigureOut">
              <a:rPr lang="en-US"/>
              <a:pPr>
                <a:defRPr/>
              </a:pPr>
              <a:t>5/31/2012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8812AE7-FDB3-4144-9E62-46EA9D6D3E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B7453ED-EEB8-455C-9B5E-B9985F6C76C4}" type="datetimeFigureOut">
              <a:rPr lang="en-US"/>
              <a:pPr>
                <a:defRPr/>
              </a:pPr>
              <a:t>5/31/2012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F0B240A-6AD6-4C46-885F-818A58BC72D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0F8516B9-CF8C-4CCA-8B92-9E661E102A8E}" type="datetimeFigureOut">
              <a:rPr lang="en-US"/>
              <a:pPr>
                <a:defRPr/>
              </a:pPr>
              <a:t>5/31/2012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27D5C01E-DC9E-41B5-9994-79B40BB50DA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11"/>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F1F3E626-2B9B-4577-90F0-5C631B80D6DF}" type="datetimeFigureOut">
              <a:rPr lang="en-US"/>
              <a:pPr>
                <a:defRPr/>
              </a:pPr>
              <a:t>5/31/2012</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53CACFB7-D982-4F2F-B30B-95E22249108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10"/>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8B930EC6-7126-4A16-84A8-35B690F817E0}" type="datetimeFigureOut">
              <a:rPr lang="en-US"/>
              <a:pPr>
                <a:defRPr/>
              </a:pPr>
              <a:t>5/31/2012</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9B19658C-9252-4919-B8D2-2065B3B41EAD}"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fld id="{EEF904DF-8C39-41EB-B5CC-AA4ACD986F20}" type="datetimeFigureOut">
              <a:rPr lang="en-US"/>
              <a:pPr>
                <a:defRPr/>
              </a:pPr>
              <a:t>5/31/2012</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fontAlgn="auto" latinLnBrk="0" hangingPunct="1">
              <a:spcBef>
                <a:spcPts val="0"/>
              </a:spcBef>
              <a:spcAft>
                <a:spcPts val="0"/>
              </a:spcAft>
              <a:defRPr kumimoji="0" sz="1200">
                <a:solidFill>
                  <a:schemeClr val="tx1">
                    <a:tint val="95000"/>
                  </a:schemeClr>
                </a:solidFill>
                <a:latin typeface="+mn-lt"/>
              </a:defRPr>
            </a:lvl1pPr>
            <a:extLst/>
          </a:lstStyle>
          <a:p>
            <a:pPr>
              <a:defRPr/>
            </a:pPr>
            <a:fld id="{9A3F15F0-D4C2-4278-AB23-DE566E82552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74" r:id="rId7"/>
    <p:sldLayoutId id="2147483675" r:id="rId8"/>
    <p:sldLayoutId id="2147483676" r:id="rId9"/>
    <p:sldLayoutId id="2147483667" r:id="rId10"/>
    <p:sldLayoutId id="2147483677"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vegasinc.com/news/2012/apr/11/nevada-moves-no-2-us-foreclosure-list/" TargetMode="External"/><Relationship Id="rId2" Type="http://schemas.openxmlformats.org/officeDocument/2006/relationships/hyperlink" Target="http://www.lasvegassun.com/news/2011/sep/08/report-las-vegas-recovery-hurt-lack-education-div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youtube.com/watch?v=tvPPHp6EeV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www.youtube.com/watch?v=huHvTvXxY7w&amp;feature=relmfu" TargetMode="External"/><Relationship Id="rId4" Type="http://schemas.openxmlformats.org/officeDocument/2006/relationships/hyperlink" Target="http://www.youtube.com/watch?v=EKyNzLbt6MI&amp;feature=relmfu"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
            <a:ext cx="8077200" cy="1673352"/>
          </a:xfrm>
        </p:spPr>
        <p:txBody>
          <a:bodyPr/>
          <a:lstStyle/>
          <a:p>
            <a:pPr eaLnBrk="1" fontAlgn="auto" hangingPunct="1">
              <a:spcAft>
                <a:spcPts val="0"/>
              </a:spcAft>
              <a:defRPr/>
            </a:pPr>
            <a:r>
              <a:rPr lang="en-US" dirty="0" smtClean="0">
                <a:solidFill>
                  <a:schemeClr val="accent1">
                    <a:satMod val="150000"/>
                  </a:schemeClr>
                </a:solidFill>
              </a:rPr>
              <a:t>What about Las Vegas?</a:t>
            </a:r>
            <a:endParaRPr lang="en-US" dirty="0">
              <a:solidFill>
                <a:schemeClr val="accent1">
                  <a:satMod val="150000"/>
                </a:schemeClr>
              </a:solidFill>
            </a:endParaRPr>
          </a:p>
        </p:txBody>
      </p:sp>
      <p:pic>
        <p:nvPicPr>
          <p:cNvPr id="14338" name="Picture 2" descr="https://encrypted-tbn3.google.com/images?q=tbn:ANd9GcT3sf0PPKQPjBjPJkMc3iQ313iUbajys6dWhh8Z3yUnUaWMotax"/>
          <p:cNvPicPr>
            <a:picLocks noChangeAspect="1" noChangeArrowheads="1"/>
          </p:cNvPicPr>
          <p:nvPr/>
        </p:nvPicPr>
        <p:blipFill>
          <a:blip r:embed="rId2"/>
          <a:srcRect/>
          <a:stretch>
            <a:fillRect/>
          </a:stretch>
        </p:blipFill>
        <p:spPr bwMode="auto">
          <a:xfrm>
            <a:off x="2286000" y="1600200"/>
            <a:ext cx="4343400" cy="32686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200" dirty="0" smtClean="0"/>
              <a:t>How do individual’s find themselves in the Las Vegas environmental context? </a:t>
            </a:r>
            <a:endParaRPr lang="en-US" sz="3200" dirty="0"/>
          </a:p>
        </p:txBody>
      </p:sp>
      <p:sp>
        <p:nvSpPr>
          <p:cNvPr id="27650" name="Content Placeholder 2"/>
          <p:cNvSpPr>
            <a:spLocks noGrp="1"/>
          </p:cNvSpPr>
          <p:nvPr>
            <p:ph idx="1"/>
          </p:nvPr>
        </p:nvSpPr>
        <p:spPr/>
        <p:txBody>
          <a:bodyPr/>
          <a:lstStyle/>
          <a:p>
            <a:pPr eaLnBrk="1" hangingPunct="1"/>
            <a:r>
              <a:rPr lang="en-US" smtClean="0"/>
              <a:t>Las Vegas identity</a:t>
            </a:r>
          </a:p>
          <a:p>
            <a:pPr lvl="1" eaLnBrk="1" hangingPunct="1"/>
            <a:r>
              <a:rPr lang="en-US" smtClean="0">
                <a:ea typeface="ＭＳ Ｐゴシック"/>
                <a:cs typeface="ＭＳ Ｐゴシック"/>
              </a:rPr>
              <a:t>Interactive between personal experiences, interactions with others, and the built environment</a:t>
            </a:r>
          </a:p>
          <a:p>
            <a:pPr lvl="1" eaLnBrk="1" hangingPunct="1"/>
            <a:r>
              <a:rPr lang="en-US" smtClean="0"/>
              <a:t>Defensive to outsiders—explaining myths</a:t>
            </a:r>
          </a:p>
          <a:p>
            <a:pPr lvl="1" eaLnBrk="1" hangingPunct="1"/>
            <a:endParaRPr lang="en-US" smtClean="0"/>
          </a:p>
          <a:p>
            <a:pPr eaLnBrk="1" hangingPunct="1"/>
            <a:r>
              <a:rPr lang="en-US" smtClean="0"/>
              <a:t>Nostalgia</a:t>
            </a:r>
          </a:p>
          <a:p>
            <a:pPr lvl="1" eaLnBrk="1" hangingPunct="1"/>
            <a:r>
              <a:rPr lang="en-US" smtClean="0"/>
              <a:t>Connecting self with the history of Las Vegas</a:t>
            </a:r>
          </a:p>
          <a:p>
            <a:pPr lvl="1" eaLnBrk="1" hangingPunct="1"/>
            <a:r>
              <a:rPr lang="en-US" smtClean="0"/>
              <a:t>Mitigates rapid change by providing continuity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a:stCxn id="6" idx="4"/>
          </p:cNvCxnSpPr>
          <p:nvPr/>
        </p:nvCxnSpPr>
        <p:spPr>
          <a:xfrm flipH="1">
            <a:off x="3906838" y="5491163"/>
            <a:ext cx="703262" cy="79216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12" idx="3"/>
          </p:cNvCxnSpPr>
          <p:nvPr/>
        </p:nvCxnSpPr>
        <p:spPr>
          <a:xfrm flipH="1">
            <a:off x="6629400" y="2767013"/>
            <a:ext cx="465138" cy="23336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6934200" y="3471863"/>
            <a:ext cx="533400" cy="8731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629400" y="3836988"/>
            <a:ext cx="571500" cy="65881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105400" y="5181600"/>
            <a:ext cx="409575" cy="45402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3884613" y="5365750"/>
            <a:ext cx="522287" cy="26987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1498600" y="4267200"/>
            <a:ext cx="520700" cy="39211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889125" y="3516313"/>
            <a:ext cx="260350" cy="41275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105400" y="2878138"/>
            <a:ext cx="762000" cy="246062"/>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2667000" y="3124200"/>
            <a:ext cx="1423988" cy="712788"/>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4406900" y="3352800"/>
            <a:ext cx="0" cy="1306513"/>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pPr eaLnBrk="1" hangingPunct="1">
              <a:defRPr/>
            </a:pPr>
            <a:r>
              <a:rPr lang="en-US" dirty="0" smtClean="0"/>
              <a:t>Conclusions</a:t>
            </a:r>
            <a:endParaRPr lang="en-US" dirty="0"/>
          </a:p>
        </p:txBody>
      </p:sp>
      <p:sp>
        <p:nvSpPr>
          <p:cNvPr id="29709" name="Content Placeholder 2"/>
          <p:cNvSpPr>
            <a:spLocks noGrp="1"/>
          </p:cNvSpPr>
          <p:nvPr>
            <p:ph idx="1"/>
          </p:nvPr>
        </p:nvSpPr>
        <p:spPr>
          <a:xfrm>
            <a:off x="779463" y="1792288"/>
            <a:ext cx="8181975" cy="4879975"/>
          </a:xfrm>
        </p:spPr>
        <p:txBody>
          <a:bodyPr/>
          <a:lstStyle/>
          <a:p>
            <a:pPr marL="117475" indent="0" eaLnBrk="1" hangingPunct="1">
              <a:buFont typeface="Wingdings 2" pitchFamily="18" charset="2"/>
              <a:buNone/>
            </a:pPr>
            <a:endParaRPr lang="en-US" smtClean="0"/>
          </a:p>
        </p:txBody>
      </p:sp>
      <p:sp>
        <p:nvSpPr>
          <p:cNvPr id="4" name="Oval 3"/>
          <p:cNvSpPr/>
          <p:nvPr/>
        </p:nvSpPr>
        <p:spPr>
          <a:xfrm>
            <a:off x="3594100" y="1792288"/>
            <a:ext cx="1920875" cy="15605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Loving Las Vegas</a:t>
            </a:r>
            <a:endParaRPr lang="en-US" dirty="0">
              <a:solidFill>
                <a:schemeClr val="tx1"/>
              </a:solidFill>
            </a:endParaRPr>
          </a:p>
        </p:txBody>
      </p:sp>
      <p:sp>
        <p:nvSpPr>
          <p:cNvPr id="5" name="Oval 4"/>
          <p:cNvSpPr/>
          <p:nvPr/>
        </p:nvSpPr>
        <p:spPr>
          <a:xfrm>
            <a:off x="1920875" y="3690938"/>
            <a:ext cx="1462088" cy="6397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Resident</a:t>
            </a:r>
            <a:endParaRPr lang="en-US" dirty="0">
              <a:solidFill>
                <a:schemeClr val="tx1"/>
              </a:solidFill>
            </a:endParaRPr>
          </a:p>
        </p:txBody>
      </p:sp>
      <p:sp>
        <p:nvSpPr>
          <p:cNvPr id="6" name="Oval 5"/>
          <p:cNvSpPr/>
          <p:nvPr/>
        </p:nvSpPr>
        <p:spPr>
          <a:xfrm>
            <a:off x="4076700" y="4576763"/>
            <a:ext cx="10668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Place</a:t>
            </a:r>
            <a:endParaRPr lang="en-US" dirty="0">
              <a:solidFill>
                <a:schemeClr val="tx1"/>
              </a:solidFill>
            </a:endParaRPr>
          </a:p>
        </p:txBody>
      </p:sp>
      <p:sp>
        <p:nvSpPr>
          <p:cNvPr id="7" name="Oval 6"/>
          <p:cNvSpPr/>
          <p:nvPr/>
        </p:nvSpPr>
        <p:spPr>
          <a:xfrm>
            <a:off x="5715000" y="2819400"/>
            <a:ext cx="13716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Process</a:t>
            </a:r>
            <a:endParaRPr lang="en-US" dirty="0">
              <a:solidFill>
                <a:schemeClr val="tx1"/>
              </a:solidFill>
            </a:endParaRPr>
          </a:p>
        </p:txBody>
      </p:sp>
      <p:sp>
        <p:nvSpPr>
          <p:cNvPr id="8" name="Oval 7"/>
          <p:cNvSpPr/>
          <p:nvPr/>
        </p:nvSpPr>
        <p:spPr>
          <a:xfrm>
            <a:off x="779463" y="2819400"/>
            <a:ext cx="1554162" cy="871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Social Cohesion</a:t>
            </a:r>
            <a:endParaRPr lang="en-US" dirty="0"/>
          </a:p>
        </p:txBody>
      </p:sp>
      <p:sp>
        <p:nvSpPr>
          <p:cNvPr id="9" name="Oval 8"/>
          <p:cNvSpPr/>
          <p:nvPr/>
        </p:nvSpPr>
        <p:spPr>
          <a:xfrm>
            <a:off x="427038" y="4603750"/>
            <a:ext cx="1919287" cy="5476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Personal Experiences</a:t>
            </a:r>
            <a:endParaRPr lang="en-US" dirty="0"/>
          </a:p>
        </p:txBody>
      </p:sp>
      <p:sp>
        <p:nvSpPr>
          <p:cNvPr id="10" name="Oval 9"/>
          <p:cNvSpPr/>
          <p:nvPr/>
        </p:nvSpPr>
        <p:spPr>
          <a:xfrm>
            <a:off x="2813050" y="5410200"/>
            <a:ext cx="1092200" cy="6207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Sin City </a:t>
            </a:r>
            <a:endParaRPr lang="en-US" dirty="0"/>
          </a:p>
        </p:txBody>
      </p:sp>
      <p:sp>
        <p:nvSpPr>
          <p:cNvPr id="11" name="Oval 10"/>
          <p:cNvSpPr/>
          <p:nvPr/>
        </p:nvSpPr>
        <p:spPr>
          <a:xfrm>
            <a:off x="5276850" y="5138738"/>
            <a:ext cx="2011363" cy="7778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Desert  Environment </a:t>
            </a:r>
            <a:endParaRPr lang="en-US" dirty="0"/>
          </a:p>
        </p:txBody>
      </p:sp>
      <p:sp>
        <p:nvSpPr>
          <p:cNvPr id="12" name="Oval 11"/>
          <p:cNvSpPr/>
          <p:nvPr/>
        </p:nvSpPr>
        <p:spPr>
          <a:xfrm>
            <a:off x="6934200" y="2116138"/>
            <a:ext cx="1096963"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Pride</a:t>
            </a:r>
            <a:endParaRPr lang="en-US" dirty="0"/>
          </a:p>
        </p:txBody>
      </p:sp>
      <p:sp>
        <p:nvSpPr>
          <p:cNvPr id="13" name="Oval 12"/>
          <p:cNvSpPr/>
          <p:nvPr/>
        </p:nvSpPr>
        <p:spPr>
          <a:xfrm>
            <a:off x="7315200" y="3352800"/>
            <a:ext cx="18288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Nostalgia/ Collective memory </a:t>
            </a:r>
            <a:endParaRPr lang="en-US" dirty="0"/>
          </a:p>
        </p:txBody>
      </p:sp>
      <p:sp>
        <p:nvSpPr>
          <p:cNvPr id="14" name="Oval 13"/>
          <p:cNvSpPr/>
          <p:nvPr/>
        </p:nvSpPr>
        <p:spPr>
          <a:xfrm>
            <a:off x="6734175" y="4332288"/>
            <a:ext cx="1463675" cy="787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Desire to stay?</a:t>
            </a:r>
            <a:endParaRPr lang="en-US" dirty="0"/>
          </a:p>
        </p:txBody>
      </p:sp>
      <p:cxnSp>
        <p:nvCxnSpPr>
          <p:cNvPr id="27" name="Straight Connector 26"/>
          <p:cNvCxnSpPr>
            <a:endCxn id="9" idx="7"/>
          </p:cNvCxnSpPr>
          <p:nvPr/>
        </p:nvCxnSpPr>
        <p:spPr>
          <a:xfrm>
            <a:off x="1243013" y="4603750"/>
            <a:ext cx="822325" cy="79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a:endCxn id="10" idx="7"/>
          </p:cNvCxnSpPr>
          <p:nvPr/>
        </p:nvCxnSpPr>
        <p:spPr>
          <a:xfrm>
            <a:off x="3587750" y="5483225"/>
            <a:ext cx="157163" cy="19050"/>
          </a:xfrm>
          <a:prstGeom prst="line">
            <a:avLst/>
          </a:prstGeom>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4513263" y="5916613"/>
            <a:ext cx="1738312" cy="7318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Casinos/</a:t>
            </a:r>
          </a:p>
          <a:p>
            <a:pPr algn="ctr">
              <a:defRPr/>
            </a:pPr>
            <a:r>
              <a:rPr lang="en-US" dirty="0"/>
              <a:t>attractions</a:t>
            </a:r>
            <a:endParaRPr lang="en-US" dirty="0"/>
          </a:p>
        </p:txBody>
      </p:sp>
      <p:cxnSp>
        <p:nvCxnSpPr>
          <p:cNvPr id="20" name="Straight Connector 19"/>
          <p:cNvCxnSpPr>
            <a:stCxn id="6" idx="4"/>
          </p:cNvCxnSpPr>
          <p:nvPr/>
        </p:nvCxnSpPr>
        <p:spPr>
          <a:xfrm>
            <a:off x="4610100" y="5491163"/>
            <a:ext cx="771525" cy="985837"/>
          </a:xfrm>
          <a:prstGeom prst="line">
            <a:avLst/>
          </a:prstGeom>
          <a:ln w="6350"/>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359150" y="6030913"/>
            <a:ext cx="1096963" cy="617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Public Space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accent1">
                    <a:satMod val="150000"/>
                  </a:schemeClr>
                </a:solidFill>
              </a:rPr>
              <a:t>Las Vegas in the Media</a:t>
            </a:r>
            <a:endParaRPr lang="en-US" dirty="0">
              <a:solidFill>
                <a:schemeClr val="accent1">
                  <a:satMod val="150000"/>
                </a:schemeClr>
              </a:solidFill>
            </a:endParaRPr>
          </a:p>
        </p:txBody>
      </p:sp>
      <p:sp>
        <p:nvSpPr>
          <p:cNvPr id="15362" name="Content Placeholder 2"/>
          <p:cNvSpPr>
            <a:spLocks noGrp="1"/>
          </p:cNvSpPr>
          <p:nvPr>
            <p:ph idx="1"/>
          </p:nvPr>
        </p:nvSpPr>
        <p:spPr/>
        <p:txBody>
          <a:bodyPr/>
          <a:lstStyle/>
          <a:p>
            <a:pPr eaLnBrk="1" hangingPunct="1"/>
            <a:r>
              <a:rPr lang="en-US" smtClean="0">
                <a:hlinkClick r:id="rId2"/>
              </a:rPr>
              <a:t>Economy</a:t>
            </a:r>
            <a:endParaRPr lang="en-US" smtClean="0"/>
          </a:p>
          <a:p>
            <a:pPr eaLnBrk="1" hangingPunct="1"/>
            <a:r>
              <a:rPr lang="en-US" smtClean="0">
                <a:hlinkClick r:id="rId3"/>
              </a:rPr>
              <a:t>Housing</a:t>
            </a:r>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accent1">
                    <a:satMod val="150000"/>
                  </a:schemeClr>
                </a:solidFill>
              </a:rPr>
              <a:t> Sociologists on Las Vegas, 2011</a:t>
            </a:r>
            <a:endParaRPr lang="en-US" dirty="0">
              <a:solidFill>
                <a:schemeClr val="accent1">
                  <a:satMod val="150000"/>
                </a:schemeClr>
              </a:solidFill>
            </a:endParaRPr>
          </a:p>
        </p:txBody>
      </p:sp>
      <p:sp>
        <p:nvSpPr>
          <p:cNvPr id="15362" name="Content Placeholder 2"/>
          <p:cNvSpPr>
            <a:spLocks noGrp="1"/>
          </p:cNvSpPr>
          <p:nvPr>
            <p:ph idx="1"/>
          </p:nvPr>
        </p:nvSpPr>
        <p:spPr/>
        <p:txBody>
          <a:bodyPr/>
          <a:lstStyle/>
          <a:p>
            <a:pPr eaLnBrk="1" hangingPunct="1">
              <a:defRPr/>
            </a:pPr>
            <a:r>
              <a:rPr lang="en-US" dirty="0" smtClean="0">
                <a:hlinkClick r:id="rId3"/>
              </a:rPr>
              <a:t>"I Hate Las Vegas“</a:t>
            </a:r>
            <a:endParaRPr lang="en-US" dirty="0" smtClean="0"/>
          </a:p>
          <a:p>
            <a:pPr eaLnBrk="1" hangingPunct="1">
              <a:buFont typeface="Wingdings 2" pitchFamily="18" charset="2"/>
              <a:buNone/>
              <a:defRPr/>
            </a:pPr>
            <a:endParaRPr lang="en-US" dirty="0" smtClean="0"/>
          </a:p>
          <a:p>
            <a:pPr eaLnBrk="1" hangingPunct="1">
              <a:defRPr/>
            </a:pPr>
            <a:r>
              <a:rPr lang="en-US" dirty="0" smtClean="0">
                <a:hlinkClick r:id="rId4"/>
              </a:rPr>
              <a:t>Las Vegas Suicide, Depression, and the Recession</a:t>
            </a:r>
            <a:endParaRPr lang="en-US" dirty="0" smtClean="0"/>
          </a:p>
          <a:p>
            <a:pPr eaLnBrk="1" hangingPunct="1">
              <a:defRPr/>
            </a:pPr>
            <a:endParaRPr lang="en-US" dirty="0" smtClean="0"/>
          </a:p>
          <a:p>
            <a:pPr eaLnBrk="1" hangingPunct="1">
              <a:defRPr/>
            </a:pPr>
            <a:r>
              <a:rPr lang="en-US" dirty="0" smtClean="0">
                <a:hlinkClick r:id="rId5"/>
              </a:rPr>
              <a:t>Sex Tourism </a:t>
            </a:r>
            <a:endParaRPr lang="en-US" dirty="0" smtClean="0"/>
          </a:p>
          <a:p>
            <a:pPr eaLnBrk="1" hangingPunct="1">
              <a:defRPr/>
            </a:pPr>
            <a:endParaRPr lang="en-US" dirty="0" smtClean="0"/>
          </a:p>
          <a:p>
            <a:pPr marL="119062" indent="0" eaLnBrk="1" hangingPunct="1">
              <a:buFont typeface="Wingdings 2" pitchFamily="18" charset="2"/>
              <a:buNone/>
              <a:defRPr/>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bwMode="auto">
          <a:xfrm>
            <a:off x="457200" y="152400"/>
            <a:ext cx="8229600" cy="1250950"/>
          </a:xfrm>
        </p:spPr>
        <p:txBody>
          <a:bodyPr wrap="square" tIns="45720" bIns="45720" numCol="1" anchorCtr="0" compatLnSpc="1">
            <a:prstTxWarp prst="textNoShape">
              <a:avLst/>
            </a:prstTxWarp>
          </a:bodyPr>
          <a:lstStyle/>
          <a:p>
            <a:pPr eaLnBrk="1" hangingPunct="1">
              <a:defRPr/>
            </a:pPr>
            <a:r>
              <a:rPr lang="en-US" smtClean="0"/>
              <a:t>Place Identity</a:t>
            </a:r>
          </a:p>
        </p:txBody>
      </p:sp>
      <p:sp>
        <p:nvSpPr>
          <p:cNvPr id="22531" name="Rectangle 3"/>
          <p:cNvSpPr>
            <a:spLocks noGrp="1"/>
          </p:cNvSpPr>
          <p:nvPr>
            <p:ph type="body" idx="1"/>
          </p:nvPr>
        </p:nvSpPr>
        <p:spPr/>
        <p:txBody>
          <a:bodyPr>
            <a:normAutofit fontScale="92500" lnSpcReduction="10000"/>
          </a:bodyPr>
          <a:lstStyle/>
          <a:p>
            <a:pPr eaLnBrk="1" hangingPunct="1">
              <a:defRPr/>
            </a:pPr>
            <a:r>
              <a:rPr lang="en-US" dirty="0" smtClean="0"/>
              <a:t>What does it mean to live in Las Vegas?</a:t>
            </a:r>
          </a:p>
          <a:p>
            <a:pPr eaLnBrk="1" hangingPunct="1">
              <a:defRPr/>
            </a:pPr>
            <a:endParaRPr lang="en-US" dirty="0" smtClean="0"/>
          </a:p>
          <a:p>
            <a:pPr eaLnBrk="1" hangingPunct="1">
              <a:defRPr/>
            </a:pPr>
            <a:r>
              <a:rPr lang="en-US" dirty="0" smtClean="0"/>
              <a:t>How do residents form their sense of attachment?</a:t>
            </a:r>
          </a:p>
          <a:p>
            <a:pPr lvl="1" eaLnBrk="1" hangingPunct="1">
              <a:defRPr/>
            </a:pPr>
            <a:r>
              <a:rPr lang="en-US" dirty="0" smtClean="0"/>
              <a:t>Where is attachment formed?</a:t>
            </a:r>
          </a:p>
          <a:p>
            <a:pPr eaLnBrk="1" hangingPunct="1">
              <a:defRPr/>
            </a:pPr>
            <a:endParaRPr lang="en-US" dirty="0" smtClean="0"/>
          </a:p>
          <a:p>
            <a:pPr eaLnBrk="1" hangingPunct="1">
              <a:defRPr/>
            </a:pPr>
            <a:r>
              <a:rPr lang="en-US" dirty="0" smtClean="0"/>
              <a:t>How do residents locate themselves in the broader environmental context of Las Vegas?</a:t>
            </a:r>
          </a:p>
          <a:p>
            <a:pPr lvl="1" eaLnBrk="1" hangingPunct="1">
              <a:defRPr/>
            </a:pPr>
            <a:r>
              <a:rPr lang="en-US" dirty="0" smtClean="0"/>
              <a:t>How do the symbolic images of Las Vegas affect individuals’ place identity?</a:t>
            </a:r>
          </a:p>
          <a:p>
            <a:pPr eaLnBrk="1" hangingPunct="1">
              <a:defRPr/>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Why does it matter?</a:t>
            </a:r>
            <a:endParaRPr lang="en-US" dirty="0"/>
          </a:p>
        </p:txBody>
      </p:sp>
      <p:sp>
        <p:nvSpPr>
          <p:cNvPr id="3" name="Content Placeholder 2"/>
          <p:cNvSpPr>
            <a:spLocks noGrp="1"/>
          </p:cNvSpPr>
          <p:nvPr>
            <p:ph idx="1"/>
          </p:nvPr>
        </p:nvSpPr>
        <p:spPr>
          <a:xfrm>
            <a:off x="152400" y="1600200"/>
            <a:ext cx="8763000" cy="5029200"/>
          </a:xfrm>
        </p:spPr>
        <p:txBody>
          <a:bodyPr>
            <a:normAutofit lnSpcReduction="10000"/>
          </a:bodyPr>
          <a:lstStyle/>
          <a:p>
            <a:pPr eaLnBrk="1" hangingPunct="1">
              <a:defRPr/>
            </a:pPr>
            <a:r>
              <a:rPr lang="en-US" dirty="0">
                <a:ea typeface="ＭＳ Ｐゴシック"/>
              </a:rPr>
              <a:t>Critical in creating sustainable communities</a:t>
            </a:r>
          </a:p>
          <a:p>
            <a:pPr lvl="1" eaLnBrk="1" hangingPunct="1">
              <a:defRPr/>
            </a:pPr>
            <a:r>
              <a:rPr lang="en-US" dirty="0">
                <a:ea typeface="ＭＳ Ｐゴシック"/>
              </a:rPr>
              <a:t>Enhances general well-being and quality of life</a:t>
            </a:r>
          </a:p>
          <a:p>
            <a:pPr lvl="1" eaLnBrk="1" hangingPunct="1">
              <a:defRPr/>
            </a:pPr>
            <a:r>
              <a:rPr lang="en-US" dirty="0">
                <a:ea typeface="ＭＳ Ｐゴシック"/>
              </a:rPr>
              <a:t>Influences social and physical investments in place</a:t>
            </a:r>
          </a:p>
          <a:p>
            <a:pPr lvl="1" eaLnBrk="1" hangingPunct="1">
              <a:defRPr/>
            </a:pPr>
            <a:r>
              <a:rPr lang="en-US" dirty="0">
                <a:ea typeface="ＭＳ Ｐゴシック"/>
              </a:rPr>
              <a:t>Protective environmental behaviors</a:t>
            </a:r>
          </a:p>
          <a:p>
            <a:pPr lvl="1" eaLnBrk="1" hangingPunct="1">
              <a:defRPr/>
            </a:pPr>
            <a:r>
              <a:rPr lang="en-US" dirty="0">
                <a:ea typeface="ＭＳ Ｐゴシック"/>
              </a:rPr>
              <a:t>Residential stability</a:t>
            </a:r>
          </a:p>
          <a:p>
            <a:pPr lvl="1" eaLnBrk="1" hangingPunct="1">
              <a:defRPr/>
            </a:pPr>
            <a:r>
              <a:rPr lang="en-US" dirty="0">
                <a:ea typeface="ＭＳ Ｐゴシック"/>
              </a:rPr>
              <a:t>Feelings of safety</a:t>
            </a:r>
          </a:p>
          <a:p>
            <a:pPr eaLnBrk="1" hangingPunct="1">
              <a:defRPr/>
            </a:pPr>
            <a:r>
              <a:rPr lang="en-US" dirty="0">
                <a:ea typeface="ＭＳ Ｐゴシック"/>
              </a:rPr>
              <a:t>Changing urban contexts </a:t>
            </a:r>
          </a:p>
          <a:p>
            <a:pPr lvl="1" eaLnBrk="1" hangingPunct="1">
              <a:defRPr/>
            </a:pPr>
            <a:r>
              <a:rPr lang="en-US" dirty="0">
                <a:ea typeface="ＭＳ Ｐゴシック"/>
              </a:rPr>
              <a:t>Urban society characterized by rapid social change</a:t>
            </a:r>
          </a:p>
          <a:p>
            <a:pPr lvl="1" eaLnBrk="1" hangingPunct="1">
              <a:defRPr/>
            </a:pPr>
            <a:r>
              <a:rPr lang="en-US" dirty="0">
                <a:ea typeface="ＭＳ Ｐゴシック"/>
              </a:rPr>
              <a:t>People move frequently</a:t>
            </a:r>
          </a:p>
          <a:p>
            <a:pPr lvl="1" eaLnBrk="1" hangingPunct="1">
              <a:defRPr/>
            </a:pPr>
            <a:r>
              <a:rPr lang="en-US" dirty="0">
                <a:ea typeface="ＭＳ Ｐゴシック"/>
              </a:rPr>
              <a:t>Recent economic collapse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4" name="Straight Connector 53"/>
          <p:cNvCxnSpPr/>
          <p:nvPr/>
        </p:nvCxnSpPr>
        <p:spPr>
          <a:xfrm>
            <a:off x="4740275" y="5500688"/>
            <a:ext cx="136525" cy="62388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12" idx="3"/>
          </p:cNvCxnSpPr>
          <p:nvPr/>
        </p:nvCxnSpPr>
        <p:spPr>
          <a:xfrm flipH="1">
            <a:off x="6629400" y="2767013"/>
            <a:ext cx="465138" cy="23336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6934200" y="3471863"/>
            <a:ext cx="533400" cy="8731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629400" y="3836988"/>
            <a:ext cx="571500" cy="65881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105400" y="5181600"/>
            <a:ext cx="409575" cy="45402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3884613" y="5365750"/>
            <a:ext cx="522287" cy="26987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1498600" y="4267200"/>
            <a:ext cx="520700" cy="39211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889125" y="3516313"/>
            <a:ext cx="260350" cy="41275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105400" y="2878138"/>
            <a:ext cx="762000" cy="246062"/>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2667000" y="3124200"/>
            <a:ext cx="1423988" cy="712788"/>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4406900" y="3352800"/>
            <a:ext cx="0" cy="1306513"/>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pPr eaLnBrk="1" hangingPunct="1">
              <a:defRPr/>
            </a:pPr>
            <a:r>
              <a:rPr lang="en-US" dirty="0" smtClean="0"/>
              <a:t>Organizing Framework</a:t>
            </a:r>
            <a:endParaRPr lang="en-US" dirty="0"/>
          </a:p>
        </p:txBody>
      </p:sp>
      <p:sp>
        <p:nvSpPr>
          <p:cNvPr id="21517" name="Content Placeholder 2"/>
          <p:cNvSpPr>
            <a:spLocks noGrp="1"/>
          </p:cNvSpPr>
          <p:nvPr>
            <p:ph idx="1"/>
          </p:nvPr>
        </p:nvSpPr>
        <p:spPr/>
        <p:txBody>
          <a:bodyPr/>
          <a:lstStyle/>
          <a:p>
            <a:pPr marL="117475" indent="0" eaLnBrk="1" hangingPunct="1">
              <a:buFont typeface="Wingdings 2" pitchFamily="18" charset="2"/>
              <a:buNone/>
            </a:pPr>
            <a:endParaRPr lang="en-US" smtClean="0"/>
          </a:p>
        </p:txBody>
      </p:sp>
      <p:sp>
        <p:nvSpPr>
          <p:cNvPr id="4" name="Oval 3"/>
          <p:cNvSpPr/>
          <p:nvPr/>
        </p:nvSpPr>
        <p:spPr>
          <a:xfrm>
            <a:off x="3594100" y="1792288"/>
            <a:ext cx="1920875" cy="15605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Place Attachment</a:t>
            </a:r>
            <a:endParaRPr lang="en-US" dirty="0">
              <a:solidFill>
                <a:schemeClr val="tx1"/>
              </a:solidFill>
            </a:endParaRPr>
          </a:p>
        </p:txBody>
      </p:sp>
      <p:sp>
        <p:nvSpPr>
          <p:cNvPr id="5" name="Oval 4"/>
          <p:cNvSpPr/>
          <p:nvPr/>
        </p:nvSpPr>
        <p:spPr>
          <a:xfrm>
            <a:off x="1920875" y="3690938"/>
            <a:ext cx="1187450" cy="8048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Person</a:t>
            </a:r>
            <a:endParaRPr lang="en-US" dirty="0">
              <a:solidFill>
                <a:schemeClr val="tx1"/>
              </a:solidFill>
            </a:endParaRPr>
          </a:p>
        </p:txBody>
      </p:sp>
      <p:sp>
        <p:nvSpPr>
          <p:cNvPr id="6" name="Oval 5"/>
          <p:cNvSpPr/>
          <p:nvPr/>
        </p:nvSpPr>
        <p:spPr>
          <a:xfrm>
            <a:off x="4076700" y="4576763"/>
            <a:ext cx="10668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Place</a:t>
            </a:r>
            <a:endParaRPr lang="en-US" dirty="0">
              <a:solidFill>
                <a:schemeClr val="tx1"/>
              </a:solidFill>
            </a:endParaRPr>
          </a:p>
        </p:txBody>
      </p:sp>
      <p:sp>
        <p:nvSpPr>
          <p:cNvPr id="7" name="Oval 6"/>
          <p:cNvSpPr/>
          <p:nvPr/>
        </p:nvSpPr>
        <p:spPr>
          <a:xfrm>
            <a:off x="5715000" y="2819400"/>
            <a:ext cx="13716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Process</a:t>
            </a:r>
            <a:endParaRPr lang="en-US" dirty="0">
              <a:solidFill>
                <a:schemeClr val="tx1"/>
              </a:solidFill>
            </a:endParaRPr>
          </a:p>
        </p:txBody>
      </p:sp>
      <p:sp>
        <p:nvSpPr>
          <p:cNvPr id="8" name="Oval 7"/>
          <p:cNvSpPr/>
          <p:nvPr/>
        </p:nvSpPr>
        <p:spPr>
          <a:xfrm>
            <a:off x="779463" y="2819400"/>
            <a:ext cx="1462087" cy="871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Cultural/group</a:t>
            </a:r>
            <a:endParaRPr lang="en-US" dirty="0"/>
          </a:p>
        </p:txBody>
      </p:sp>
      <p:sp>
        <p:nvSpPr>
          <p:cNvPr id="9" name="Oval 8"/>
          <p:cNvSpPr/>
          <p:nvPr/>
        </p:nvSpPr>
        <p:spPr>
          <a:xfrm>
            <a:off x="427038" y="4603750"/>
            <a:ext cx="1554162"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Individual</a:t>
            </a:r>
            <a:endParaRPr lang="en-US" dirty="0"/>
          </a:p>
        </p:txBody>
      </p:sp>
      <p:sp>
        <p:nvSpPr>
          <p:cNvPr id="10" name="Oval 9"/>
          <p:cNvSpPr/>
          <p:nvPr/>
        </p:nvSpPr>
        <p:spPr>
          <a:xfrm>
            <a:off x="2786063" y="5311775"/>
            <a:ext cx="1098550" cy="812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Social</a:t>
            </a:r>
            <a:endParaRPr lang="en-US" dirty="0"/>
          </a:p>
        </p:txBody>
      </p:sp>
      <p:sp>
        <p:nvSpPr>
          <p:cNvPr id="11" name="Oval 10"/>
          <p:cNvSpPr/>
          <p:nvPr/>
        </p:nvSpPr>
        <p:spPr>
          <a:xfrm>
            <a:off x="5387975" y="5311775"/>
            <a:ext cx="1371600" cy="711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Physical/Natural</a:t>
            </a:r>
            <a:endParaRPr lang="en-US" dirty="0"/>
          </a:p>
        </p:txBody>
      </p:sp>
      <p:sp>
        <p:nvSpPr>
          <p:cNvPr id="12" name="Oval 11"/>
          <p:cNvSpPr/>
          <p:nvPr/>
        </p:nvSpPr>
        <p:spPr>
          <a:xfrm>
            <a:off x="6934200" y="2116138"/>
            <a:ext cx="1096963"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Affect</a:t>
            </a:r>
            <a:endParaRPr lang="en-US" dirty="0"/>
          </a:p>
        </p:txBody>
      </p:sp>
      <p:sp>
        <p:nvSpPr>
          <p:cNvPr id="13" name="Oval 12"/>
          <p:cNvSpPr/>
          <p:nvPr/>
        </p:nvSpPr>
        <p:spPr>
          <a:xfrm>
            <a:off x="7315200" y="3352800"/>
            <a:ext cx="1646238" cy="6524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Cognition</a:t>
            </a:r>
            <a:endParaRPr lang="en-US" dirty="0"/>
          </a:p>
        </p:txBody>
      </p:sp>
      <p:sp>
        <p:nvSpPr>
          <p:cNvPr id="14" name="Oval 13"/>
          <p:cNvSpPr/>
          <p:nvPr/>
        </p:nvSpPr>
        <p:spPr>
          <a:xfrm>
            <a:off x="6751638" y="4321175"/>
            <a:ext cx="1462087" cy="787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Behavior</a:t>
            </a:r>
            <a:endParaRPr lang="en-US" dirty="0"/>
          </a:p>
        </p:txBody>
      </p:sp>
      <p:cxnSp>
        <p:nvCxnSpPr>
          <p:cNvPr id="27" name="Straight Connector 26"/>
          <p:cNvCxnSpPr>
            <a:endCxn id="9" idx="7"/>
          </p:cNvCxnSpPr>
          <p:nvPr/>
        </p:nvCxnSpPr>
        <p:spPr>
          <a:xfrm>
            <a:off x="1243013" y="4603750"/>
            <a:ext cx="511175" cy="111125"/>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a:endCxn id="10" idx="7"/>
          </p:cNvCxnSpPr>
          <p:nvPr/>
        </p:nvCxnSpPr>
        <p:spPr>
          <a:xfrm>
            <a:off x="3560763" y="5311775"/>
            <a:ext cx="161925" cy="119063"/>
          </a:xfrm>
          <a:prstGeom prst="line">
            <a:avLst/>
          </a:prstGeom>
        </p:spPr>
        <p:style>
          <a:lnRef idx="1">
            <a:schemeClr val="accent1"/>
          </a:lnRef>
          <a:fillRef idx="0">
            <a:schemeClr val="accent1"/>
          </a:fillRef>
          <a:effectRef idx="0">
            <a:schemeClr val="accent1"/>
          </a:effectRef>
          <a:fontRef idx="minor">
            <a:schemeClr val="tx1"/>
          </a:fontRef>
        </p:style>
      </p:cxnSp>
      <p:sp>
        <p:nvSpPr>
          <p:cNvPr id="21531" name="TextBox 49"/>
          <p:cNvSpPr txBox="1">
            <a:spLocks noChangeArrowheads="1"/>
          </p:cNvSpPr>
          <p:nvPr/>
        </p:nvSpPr>
        <p:spPr bwMode="auto">
          <a:xfrm>
            <a:off x="6048375" y="6488113"/>
            <a:ext cx="3095625" cy="369887"/>
          </a:xfrm>
          <a:prstGeom prst="rect">
            <a:avLst/>
          </a:prstGeom>
          <a:noFill/>
          <a:ln w="9525">
            <a:noFill/>
            <a:miter lim="800000"/>
            <a:headEnd/>
            <a:tailEnd/>
          </a:ln>
        </p:spPr>
        <p:txBody>
          <a:bodyPr>
            <a:spAutoFit/>
          </a:bodyPr>
          <a:lstStyle/>
          <a:p>
            <a:r>
              <a:rPr lang="en-US"/>
              <a:t>Scannell and Gifford (2010)</a:t>
            </a:r>
          </a:p>
        </p:txBody>
      </p:sp>
      <p:sp>
        <p:nvSpPr>
          <p:cNvPr id="52" name="Oval 51"/>
          <p:cNvSpPr/>
          <p:nvPr/>
        </p:nvSpPr>
        <p:spPr>
          <a:xfrm>
            <a:off x="3962400" y="5849938"/>
            <a:ext cx="1554163" cy="5492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Symbolic</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Who did we ask?</a:t>
            </a:r>
            <a:endParaRPr lang="en-US" dirty="0"/>
          </a:p>
        </p:txBody>
      </p:sp>
      <p:sp>
        <p:nvSpPr>
          <p:cNvPr id="3" name="Content Placeholder 2"/>
          <p:cNvSpPr>
            <a:spLocks noGrp="1"/>
          </p:cNvSpPr>
          <p:nvPr>
            <p:ph idx="1"/>
          </p:nvPr>
        </p:nvSpPr>
        <p:spPr/>
        <p:txBody>
          <a:bodyPr>
            <a:normAutofit fontScale="85000" lnSpcReduction="10000"/>
          </a:bodyPr>
          <a:lstStyle/>
          <a:p>
            <a:pPr marL="119062" indent="0" eaLnBrk="1" hangingPunct="1">
              <a:buFont typeface="Wingdings 2" pitchFamily="18" charset="2"/>
              <a:buNone/>
              <a:defRPr/>
            </a:pPr>
            <a:r>
              <a:rPr lang="en-US" sz="2800" dirty="0" smtClean="0"/>
              <a:t>Five focus groups/ </a:t>
            </a:r>
            <a:r>
              <a:rPr lang="en-US" sz="2800" dirty="0" smtClean="0">
                <a:ea typeface="ＭＳ Ｐゴシック"/>
              </a:rPr>
              <a:t>31 </a:t>
            </a:r>
            <a:r>
              <a:rPr lang="en-US" sz="2800" dirty="0">
                <a:ea typeface="ＭＳ Ｐゴシック"/>
              </a:rPr>
              <a:t>total participants from 5 </a:t>
            </a:r>
            <a:r>
              <a:rPr lang="en-US" sz="2800" dirty="0" smtClean="0">
                <a:ea typeface="ＭＳ Ｐゴシック"/>
              </a:rPr>
              <a:t>neighborhoods</a:t>
            </a:r>
          </a:p>
          <a:p>
            <a:pPr marL="731520" lvl="1" indent="-382588" eaLnBrk="1" hangingPunct="1">
              <a:lnSpc>
                <a:spcPct val="70000"/>
              </a:lnSpc>
              <a:spcBef>
                <a:spcPts val="1200"/>
              </a:spcBef>
              <a:defRPr/>
            </a:pPr>
            <a:r>
              <a:rPr lang="en-US" sz="2400" dirty="0" smtClean="0">
                <a:ea typeface="ＭＳ Ｐゴシック"/>
              </a:rPr>
              <a:t>2 </a:t>
            </a:r>
            <a:r>
              <a:rPr lang="en-US" sz="2400" dirty="0">
                <a:ea typeface="ＭＳ Ｐゴシック"/>
              </a:rPr>
              <a:t>low income </a:t>
            </a:r>
            <a:r>
              <a:rPr lang="en-US" sz="2400" dirty="0" smtClean="0">
                <a:ea typeface="ＭＳ Ｐゴシック"/>
              </a:rPr>
              <a:t> (urban core) </a:t>
            </a:r>
          </a:p>
          <a:p>
            <a:pPr marL="731520" lvl="1" indent="-382588" eaLnBrk="1" hangingPunct="1">
              <a:lnSpc>
                <a:spcPct val="70000"/>
              </a:lnSpc>
              <a:spcBef>
                <a:spcPts val="1200"/>
              </a:spcBef>
              <a:defRPr/>
            </a:pPr>
            <a:r>
              <a:rPr lang="en-US" sz="2400" dirty="0" smtClean="0">
                <a:ea typeface="ＭＳ Ｐゴシック"/>
              </a:rPr>
              <a:t>1 </a:t>
            </a:r>
            <a:r>
              <a:rPr lang="en-US" sz="2400" dirty="0">
                <a:ea typeface="ＭＳ Ｐゴシック"/>
              </a:rPr>
              <a:t>low income </a:t>
            </a:r>
            <a:r>
              <a:rPr lang="en-US" sz="2400" dirty="0" smtClean="0">
                <a:ea typeface="ＭＳ Ｐゴシック"/>
              </a:rPr>
              <a:t>(suburban)</a:t>
            </a:r>
          </a:p>
          <a:p>
            <a:pPr marL="731520" lvl="1" indent="-382588" eaLnBrk="1" hangingPunct="1">
              <a:lnSpc>
                <a:spcPct val="70000"/>
              </a:lnSpc>
              <a:spcBef>
                <a:spcPts val="1200"/>
              </a:spcBef>
              <a:defRPr/>
            </a:pPr>
            <a:r>
              <a:rPr lang="en-US" dirty="0" smtClean="0">
                <a:ea typeface="ＭＳ Ｐゴシック"/>
              </a:rPr>
              <a:t>2 </a:t>
            </a:r>
            <a:r>
              <a:rPr lang="en-US" sz="2400" dirty="0" smtClean="0">
                <a:ea typeface="ＭＳ Ｐゴシック"/>
              </a:rPr>
              <a:t>middle-high income (suburban)</a:t>
            </a:r>
          </a:p>
          <a:p>
            <a:pPr marL="119062" indent="0" eaLnBrk="1" hangingPunct="1">
              <a:buFont typeface="Wingdings 2" pitchFamily="18" charset="2"/>
              <a:buNone/>
              <a:defRPr/>
            </a:pPr>
            <a:endParaRPr lang="en-US" sz="2800" dirty="0">
              <a:ea typeface="ＭＳ Ｐゴシック"/>
            </a:endParaRPr>
          </a:p>
          <a:p>
            <a:pPr marL="119062" indent="0" eaLnBrk="1" hangingPunct="1">
              <a:buFont typeface="Wingdings 2" pitchFamily="18" charset="2"/>
              <a:buNone/>
              <a:defRPr/>
            </a:pPr>
            <a:r>
              <a:rPr lang="en-US" sz="2800" dirty="0" smtClean="0">
                <a:ea typeface="ＭＳ Ｐゴシック"/>
              </a:rPr>
              <a:t>Characteristics of participants</a:t>
            </a:r>
          </a:p>
          <a:p>
            <a:pPr lvl="1" eaLnBrk="1" hangingPunct="1">
              <a:defRPr/>
            </a:pPr>
            <a:r>
              <a:rPr lang="en-US" sz="2400" dirty="0" smtClean="0">
                <a:ea typeface="ＭＳ Ｐゴシック"/>
              </a:rPr>
              <a:t>Mean </a:t>
            </a:r>
            <a:r>
              <a:rPr lang="en-US" sz="2400" dirty="0">
                <a:ea typeface="ＭＳ Ｐゴシック"/>
              </a:rPr>
              <a:t>age: 51 </a:t>
            </a:r>
            <a:r>
              <a:rPr lang="en-US" sz="2400" dirty="0" smtClean="0">
                <a:ea typeface="ＭＳ Ｐゴシック"/>
              </a:rPr>
              <a:t>years</a:t>
            </a:r>
          </a:p>
          <a:p>
            <a:pPr lvl="1" eaLnBrk="1" hangingPunct="1">
              <a:defRPr/>
            </a:pPr>
            <a:r>
              <a:rPr lang="en-US" sz="2400" dirty="0" smtClean="0">
                <a:ea typeface="ＭＳ Ｐゴシック"/>
              </a:rPr>
              <a:t>16 </a:t>
            </a:r>
            <a:r>
              <a:rPr lang="en-US" sz="2400" dirty="0">
                <a:ea typeface="ＭＳ Ｐゴシック"/>
              </a:rPr>
              <a:t>Home Owners/15 </a:t>
            </a:r>
            <a:r>
              <a:rPr lang="en-US" sz="2400" dirty="0" smtClean="0">
                <a:ea typeface="ＭＳ Ｐゴシック"/>
              </a:rPr>
              <a:t>Renters</a:t>
            </a:r>
          </a:p>
          <a:p>
            <a:pPr lvl="1" eaLnBrk="1" hangingPunct="1">
              <a:defRPr/>
            </a:pPr>
            <a:r>
              <a:rPr lang="en-US" sz="2400" dirty="0" smtClean="0">
                <a:ea typeface="ＭＳ Ｐゴシック"/>
              </a:rPr>
              <a:t>Avg</a:t>
            </a:r>
            <a:r>
              <a:rPr lang="en-US" sz="2400" dirty="0">
                <a:ea typeface="ＭＳ Ｐゴシック"/>
              </a:rPr>
              <a:t>. time in Las Vegas:16.7 </a:t>
            </a:r>
            <a:r>
              <a:rPr lang="en-US" sz="2400" dirty="0" smtClean="0">
                <a:ea typeface="ＭＳ Ｐゴシック"/>
              </a:rPr>
              <a:t>years</a:t>
            </a:r>
          </a:p>
          <a:p>
            <a:pPr lvl="1" eaLnBrk="1" hangingPunct="1">
              <a:defRPr/>
            </a:pPr>
            <a:r>
              <a:rPr lang="en-US" sz="2400" dirty="0" smtClean="0">
                <a:ea typeface="ＭＳ Ｐゴシック"/>
              </a:rPr>
              <a:t>Avg</a:t>
            </a:r>
            <a:r>
              <a:rPr lang="en-US" sz="2400" dirty="0">
                <a:ea typeface="ＭＳ Ｐゴシック"/>
              </a:rPr>
              <a:t>. time in current neighborhood:10.6 </a:t>
            </a:r>
            <a:r>
              <a:rPr lang="en-US" sz="2400" dirty="0" smtClean="0">
                <a:ea typeface="ＭＳ Ｐゴシック"/>
              </a:rPr>
              <a:t>years</a:t>
            </a:r>
          </a:p>
          <a:p>
            <a:pPr lvl="1" eaLnBrk="1" hangingPunct="1">
              <a:defRPr/>
            </a:pPr>
            <a:r>
              <a:rPr lang="en-US" sz="2400" dirty="0" smtClean="0">
                <a:ea typeface="ＭＳ Ｐゴシック"/>
              </a:rPr>
              <a:t>20  </a:t>
            </a:r>
            <a:r>
              <a:rPr lang="en-US" sz="2400" dirty="0">
                <a:ea typeface="ＭＳ Ｐゴシック"/>
              </a:rPr>
              <a:t>Women/11 </a:t>
            </a:r>
            <a:r>
              <a:rPr lang="en-US" sz="2400" dirty="0" smtClean="0">
                <a:ea typeface="ＭＳ Ｐゴシック"/>
              </a:rPr>
              <a:t>Men</a:t>
            </a:r>
          </a:p>
          <a:p>
            <a:pPr lvl="1" eaLnBrk="1" hangingPunct="1">
              <a:defRPr/>
            </a:pPr>
            <a:r>
              <a:rPr lang="en-US" sz="2400" dirty="0" smtClean="0">
                <a:ea typeface="ＭＳ Ｐゴシック"/>
              </a:rPr>
              <a:t>21 </a:t>
            </a:r>
            <a:r>
              <a:rPr lang="en-US" sz="2400" dirty="0">
                <a:ea typeface="ＭＳ Ｐゴシック"/>
              </a:rPr>
              <a:t>White/10 </a:t>
            </a:r>
            <a:r>
              <a:rPr lang="en-US" sz="2400" dirty="0" smtClean="0">
                <a:ea typeface="ＭＳ Ｐゴシック"/>
              </a:rPr>
              <a:t>Latino</a:t>
            </a:r>
          </a:p>
          <a:p>
            <a:pPr lvl="1" eaLnBrk="1" hangingPunct="1">
              <a:defRPr/>
            </a:pPr>
            <a:r>
              <a:rPr lang="en-US" sz="2400" dirty="0" smtClean="0">
                <a:ea typeface="ＭＳ Ｐゴシック"/>
              </a:rPr>
              <a:t>11 </a:t>
            </a:r>
            <a:r>
              <a:rPr lang="en-US" sz="2400" dirty="0">
                <a:ea typeface="ＭＳ Ｐゴシック"/>
              </a:rPr>
              <a:t>unemployed</a:t>
            </a:r>
          </a:p>
          <a:p>
            <a:pPr eaLnBrk="1" hangingPunct="1">
              <a:defRP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a:t>What does it mean to live in Las Vegas? </a:t>
            </a:r>
          </a:p>
        </p:txBody>
      </p:sp>
      <p:sp>
        <p:nvSpPr>
          <p:cNvPr id="3" name="Content Placeholder 2"/>
          <p:cNvSpPr>
            <a:spLocks noGrp="1"/>
          </p:cNvSpPr>
          <p:nvPr>
            <p:ph idx="1"/>
          </p:nvPr>
        </p:nvSpPr>
        <p:spPr>
          <a:xfrm>
            <a:off x="381000" y="1676400"/>
            <a:ext cx="8229600" cy="4625975"/>
          </a:xfrm>
        </p:spPr>
        <p:txBody>
          <a:bodyPr/>
          <a:lstStyle/>
          <a:p>
            <a:pPr eaLnBrk="1" hangingPunct="1">
              <a:defRPr/>
            </a:pPr>
            <a:r>
              <a:rPr lang="en-US" dirty="0" smtClean="0"/>
              <a:t>Distinctiveness of Las Vegas</a:t>
            </a:r>
          </a:p>
          <a:p>
            <a:pPr eaLnBrk="1" hangingPunct="1">
              <a:defRPr/>
            </a:pPr>
            <a:r>
              <a:rPr lang="en-US" dirty="0" smtClean="0"/>
              <a:t>Similarities with other place</a:t>
            </a:r>
          </a:p>
          <a:p>
            <a:pPr marL="119062" indent="0" eaLnBrk="1" hangingPunct="1">
              <a:buFont typeface="Wingdings 2" pitchFamily="18" charset="2"/>
              <a:buNone/>
              <a:defRPr/>
            </a:pPr>
            <a:endParaRPr lang="en-US" sz="2400" dirty="0" smtClean="0">
              <a:ea typeface="ＭＳ Ｐゴシック"/>
            </a:endParaRPr>
          </a:p>
          <a:p>
            <a:pPr marL="119062" indent="0" eaLnBrk="1" hangingPunct="1">
              <a:buFont typeface="Wingdings 2" pitchFamily="18" charset="2"/>
              <a:buNone/>
              <a:defRPr/>
            </a:pPr>
            <a:r>
              <a:rPr lang="en-US" sz="2400" dirty="0" smtClean="0">
                <a:ea typeface="ＭＳ Ｐゴシック"/>
              </a:rPr>
              <a:t>“</a:t>
            </a:r>
            <a:r>
              <a:rPr lang="en-US" sz="2400" dirty="0">
                <a:ea typeface="ＭＳ Ｐゴシック"/>
              </a:rPr>
              <a:t>Well I know that when I tell people that I am from Las Vegas, it kind of lights up their eyes. Everybody has this perception about this town. I mean, that it is all glitter and the entertainment capital and all that. But there is actually people that live here and there are communities. And there is everything that everybody else has, but it’s like tucked away. You know what I mean?”</a:t>
            </a:r>
            <a:endParaRPr lang="en-US" sz="2400" dirty="0"/>
          </a:p>
          <a:p>
            <a:pPr eaLnBrk="1" hangingPunct="1">
              <a:defRPr/>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How and where do residents form their attachments? </a:t>
            </a:r>
            <a:endParaRPr lang="en-US" dirty="0"/>
          </a:p>
        </p:txBody>
      </p:sp>
      <p:sp>
        <p:nvSpPr>
          <p:cNvPr id="26626" name="Content Placeholder 2"/>
          <p:cNvSpPr>
            <a:spLocks noGrp="1"/>
          </p:cNvSpPr>
          <p:nvPr>
            <p:ph idx="1"/>
          </p:nvPr>
        </p:nvSpPr>
        <p:spPr/>
        <p:txBody>
          <a:bodyPr/>
          <a:lstStyle/>
          <a:p>
            <a:pPr eaLnBrk="1" hangingPunct="1"/>
            <a:r>
              <a:rPr lang="en-US" smtClean="0">
                <a:ea typeface="ＭＳ Ｐゴシック"/>
                <a:cs typeface="ＭＳ Ｐゴシック"/>
              </a:rPr>
              <a:t>Neighborhood as source of community</a:t>
            </a:r>
          </a:p>
          <a:p>
            <a:pPr lvl="1" eaLnBrk="1" hangingPunct="1"/>
            <a:r>
              <a:rPr lang="en-US" smtClean="0"/>
              <a:t>Barbecues and parties</a:t>
            </a:r>
          </a:p>
          <a:p>
            <a:pPr lvl="1" eaLnBrk="1" hangingPunct="1"/>
            <a:r>
              <a:rPr lang="en-US" smtClean="0"/>
              <a:t>Routine neighboring</a:t>
            </a:r>
          </a:p>
          <a:p>
            <a:pPr lvl="1" eaLnBrk="1" hangingPunct="1"/>
            <a:r>
              <a:rPr lang="en-US" smtClean="0"/>
              <a:t>Involvement with children’s activities</a:t>
            </a:r>
          </a:p>
          <a:p>
            <a:pPr eaLnBrk="1" hangingPunct="1"/>
            <a:endParaRPr lang="en-US" smtClean="0">
              <a:ea typeface="ＭＳ Ｐゴシック"/>
              <a:cs typeface="ＭＳ Ｐゴシック"/>
            </a:endParaRPr>
          </a:p>
          <a:p>
            <a:pPr eaLnBrk="1" hangingPunct="1"/>
            <a:r>
              <a:rPr lang="en-US" smtClean="0">
                <a:ea typeface="ＭＳ Ｐゴシック"/>
                <a:cs typeface="ＭＳ Ｐゴシック"/>
              </a:rPr>
              <a:t>Neighborhood problems/structural neglect</a:t>
            </a:r>
          </a:p>
          <a:p>
            <a:pPr lvl="1" eaLnBrk="1" hangingPunct="1"/>
            <a:r>
              <a:rPr lang="en-US" smtClean="0">
                <a:ea typeface="ＭＳ Ｐゴシック"/>
                <a:cs typeface="ＭＳ Ｐゴシック"/>
              </a:rPr>
              <a:t>Lack of public space</a:t>
            </a:r>
          </a:p>
          <a:p>
            <a:pPr lvl="1" eaLnBrk="1" hangingPunct="1"/>
            <a:r>
              <a:rPr lang="en-US" smtClean="0">
                <a:ea typeface="ＭＳ Ｐゴシック"/>
                <a:cs typeface="ＭＳ Ｐゴシック"/>
              </a:rPr>
              <a:t>Crime and disorder</a:t>
            </a:r>
          </a:p>
          <a:p>
            <a:pPr lvl="1" eaLnBrk="1" hangingPunct="1"/>
            <a:r>
              <a:rPr lang="en-US" smtClean="0">
                <a:ea typeface="ＭＳ Ｐゴシック"/>
                <a:cs typeface="ＭＳ Ｐゴシック"/>
              </a:rPr>
              <a:t>Problems with development strategies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537</TotalTime>
  <Words>346</Words>
  <Application>Microsoft Office PowerPoint</Application>
  <PresentationFormat>On-screen Show (4:3)</PresentationFormat>
  <Paragraphs>90</Paragraphs>
  <Slides>11</Slides>
  <Notes>6</Notes>
  <HiddenSlides>0</HiddenSlides>
  <MMClips>0</MMClips>
  <ScaleCrop>false</ScaleCrop>
  <HeadingPairs>
    <vt:vector size="6" baseType="variant">
      <vt:variant>
        <vt:lpstr>Fonts Used</vt:lpstr>
      </vt:variant>
      <vt:variant>
        <vt:i4>7</vt:i4>
      </vt:variant>
      <vt:variant>
        <vt:lpstr>Design Template</vt:lpstr>
      </vt:variant>
      <vt:variant>
        <vt:i4>7</vt:i4>
      </vt:variant>
      <vt:variant>
        <vt:lpstr>Slide Titles</vt:lpstr>
      </vt:variant>
      <vt:variant>
        <vt:i4>11</vt:i4>
      </vt:variant>
    </vt:vector>
  </HeadingPairs>
  <TitlesOfParts>
    <vt:vector size="25" baseType="lpstr">
      <vt:lpstr>Arial</vt:lpstr>
      <vt:lpstr>Corbel</vt:lpstr>
      <vt:lpstr>Wingdings 2</vt:lpstr>
      <vt:lpstr>Wingdings</vt:lpstr>
      <vt:lpstr>Wingdings 3</vt:lpstr>
      <vt:lpstr>Calibri</vt:lpstr>
      <vt:lpstr>ＭＳ Ｐゴシック</vt:lpstr>
      <vt:lpstr>Module</vt:lpstr>
      <vt:lpstr>Module</vt:lpstr>
      <vt:lpstr>Module</vt:lpstr>
      <vt:lpstr>Module</vt:lpstr>
      <vt:lpstr>Module</vt:lpstr>
      <vt:lpstr>Module</vt:lpstr>
      <vt:lpstr>Module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UNLV</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about Las Vegas?</dc:title>
  <dc:creator>Christie Batson</dc:creator>
  <cp:lastModifiedBy>Andrea Dassopoulos</cp:lastModifiedBy>
  <cp:revision>29</cp:revision>
  <dcterms:created xsi:type="dcterms:W3CDTF">2012-04-19T17:10:09Z</dcterms:created>
  <dcterms:modified xsi:type="dcterms:W3CDTF">2012-05-31T20:05:50Z</dcterms:modified>
</cp:coreProperties>
</file>