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5.xml" ContentType="application/vnd.openxmlformats-officedocument.presentationml.notesSlide+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66" r:id="rId3"/>
    <p:sldId id="297" r:id="rId4"/>
    <p:sldId id="269" r:id="rId5"/>
    <p:sldId id="273" r:id="rId6"/>
    <p:sldId id="340" r:id="rId7"/>
    <p:sldId id="341" r:id="rId8"/>
    <p:sldId id="358" r:id="rId9"/>
    <p:sldId id="298" r:id="rId10"/>
    <p:sldId id="283" r:id="rId11"/>
    <p:sldId id="287" r:id="rId12"/>
    <p:sldId id="286" r:id="rId13"/>
    <p:sldId id="284" r:id="rId14"/>
    <p:sldId id="378" r:id="rId15"/>
    <p:sldId id="289" r:id="rId16"/>
    <p:sldId id="300" r:id="rId17"/>
    <p:sldId id="299" r:id="rId18"/>
    <p:sldId id="376" r:id="rId19"/>
    <p:sldId id="367" r:id="rId20"/>
    <p:sldId id="307" r:id="rId21"/>
    <p:sldId id="304" r:id="rId22"/>
    <p:sldId id="359" r:id="rId23"/>
    <p:sldId id="377" r:id="rId24"/>
    <p:sldId id="305" r:id="rId25"/>
    <p:sldId id="349" r:id="rId26"/>
    <p:sldId id="355" r:id="rId27"/>
    <p:sldId id="380" r:id="rId28"/>
    <p:sldId id="369" r:id="rId29"/>
    <p:sldId id="350" r:id="rId30"/>
    <p:sldId id="351" r:id="rId31"/>
    <p:sldId id="348" r:id="rId32"/>
    <p:sldId id="353" r:id="rId33"/>
    <p:sldId id="354" r:id="rId34"/>
    <p:sldId id="265" r:id="rId35"/>
    <p:sldId id="363" r:id="rId36"/>
    <p:sldId id="379" r:id="rId37"/>
    <p:sldId id="328" r:id="rId38"/>
    <p:sldId id="280" r:id="rId39"/>
    <p:sldId id="281" r:id="rId40"/>
    <p:sldId id="282" r:id="rId41"/>
    <p:sldId id="36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00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fpfmetc01\Files\PDrive\Projects\Human%20capital\STEM\Media\Presentation\Tech%20GDP%201977-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pfmetc01\Files\PDrive\Projects\Human%20capital\STEM\Media\Job%20openings%20for%20Sub-BA%20STEM%20by%20Metro.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1" Type="http://schemas.openxmlformats.org/officeDocument/2006/relationships/oleObject" Target="file:///\\fpfmetc01\Files\PDrive\Projects\Human%20capital\STEM\Media\Presentation\June%2013th%20Microsoft%20Presentat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pfmetc01\Files\PDrive\Projects\Human%20capital\STEM\Media\Presentation\June%2013th%20Microsoft%20Presentat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pfmetc01\Files\PDrive\Projects\Human%20capital\STEM\Media\Presentation\STEM%20Data%20from%20H1B%20release.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oleObject" Target="file:///\\fpfmetc01\Files\PDrive\Projects\Human%20capital\STEM\Media\Presentation\Georgia%20Tech%20Survey%20of%20Inventor%20200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pfmetc01\Files\PDrive\Projects\Human%20capital\STEM\Media\Presentation\Tables%20from%20Brookings%207-18%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pfmetc01\Files\PDrive\Projects\Human%20capital\STEM\Media\Presentation\Tables%20from%20Brookings%20UNLV%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file:///\\fpfmetc01\Files\PDrive\Projects\Human%20capital\UNLV\Tables%20from%20Brookings%20UNLV%20presentat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pfmetc01\Files\PDrive\Projects\Human%20capital\STEM\Paper\March%2019th%20Tab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pfmetc01\Files\PDrive\Projects\Human%20capital\STEM\Media\Presentation\Summary%20Tables%20for%20Hidden%20STEM%20Econom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dirty="0"/>
              <a:t>Share of US GDP Growth by Sector</a:t>
            </a:r>
            <a:r>
              <a:rPr lang="en-US" dirty="0" smtClean="0"/>
              <a:t>,</a:t>
            </a:r>
          </a:p>
          <a:p>
            <a:pPr algn="ctr">
              <a:defRPr/>
            </a:pPr>
            <a:r>
              <a:rPr lang="en-US" dirty="0" smtClean="0"/>
              <a:t> </a:t>
            </a:r>
            <a:r>
              <a:rPr lang="en-US" dirty="0"/>
              <a:t>1980-2012</a:t>
            </a:r>
          </a:p>
        </c:rich>
      </c:tx>
      <c:layout>
        <c:manualLayout>
          <c:xMode val="edge"/>
          <c:yMode val="edge"/>
          <c:x val="0.1536309523809524"/>
          <c:y val="1.666666666666668E-2"/>
        </c:manualLayout>
      </c:layout>
      <c:overlay val="0"/>
    </c:title>
    <c:autoTitleDeleted val="0"/>
    <c:plotArea>
      <c:layout/>
      <c:barChart>
        <c:barDir val="col"/>
        <c:grouping val="clustered"/>
        <c:varyColors val="0"/>
        <c:ser>
          <c:idx val="0"/>
          <c:order val="0"/>
          <c:tx>
            <c:strRef>
              <c:f>'summary table'!$C$3</c:f>
              <c:strCache>
                <c:ptCount val="1"/>
                <c:pt idx="0">
                  <c:v>Share of US GDP Growth by Sector, 1980-2012</c:v>
                </c:pt>
              </c:strCache>
            </c:strRef>
          </c:tx>
          <c:invertIfNegative val="0"/>
          <c:dPt>
            <c:idx val="10"/>
            <c:invertIfNegative val="0"/>
            <c:bubble3D val="0"/>
            <c:spPr>
              <a:solidFill>
                <a:schemeClr val="accent2">
                  <a:lumMod val="40000"/>
                  <a:lumOff val="60000"/>
                </a:schemeClr>
              </a:solidFill>
            </c:spPr>
          </c:dPt>
          <c:dLbls>
            <c:showLegendKey val="0"/>
            <c:showVal val="1"/>
            <c:showCatName val="0"/>
            <c:showSerName val="0"/>
            <c:showPercent val="0"/>
            <c:showBubbleSize val="0"/>
            <c:showLeaderLines val="0"/>
          </c:dLbls>
          <c:cat>
            <c:strRef>
              <c:f>'summary table'!$B$4:$B$14</c:f>
              <c:strCache>
                <c:ptCount val="11"/>
                <c:pt idx="0">
                  <c:v>Energy</c:v>
                </c:pt>
                <c:pt idx="1">
                  <c:v>Construction</c:v>
                </c:pt>
                <c:pt idx="2">
                  <c:v>Government</c:v>
                </c:pt>
                <c:pt idx="3">
                  <c:v>Finance</c:v>
                </c:pt>
                <c:pt idx="4">
                  <c:v>Wholesale Trade</c:v>
                </c:pt>
                <c:pt idx="5">
                  <c:v>Education &amp; Healthcare</c:v>
                </c:pt>
                <c:pt idx="6">
                  <c:v>Retail Trade</c:v>
                </c:pt>
                <c:pt idx="7">
                  <c:v>Professional</c:v>
                </c:pt>
                <c:pt idx="8">
                  <c:v>Manufacturing</c:v>
                </c:pt>
                <c:pt idx="9">
                  <c:v>Real Estate</c:v>
                </c:pt>
                <c:pt idx="10">
                  <c:v>High-tech</c:v>
                </c:pt>
              </c:strCache>
            </c:strRef>
          </c:cat>
          <c:val>
            <c:numRef>
              <c:f>'summary table'!$C$4:$C$14</c:f>
              <c:numCache>
                <c:formatCode>0%</c:formatCode>
                <c:ptCount val="11"/>
                <c:pt idx="0">
                  <c:v>-4.1279922466433468E-3</c:v>
                </c:pt>
                <c:pt idx="1">
                  <c:v>4.3947716394173407E-4</c:v>
                </c:pt>
                <c:pt idx="2">
                  <c:v>5.8068981160477484E-2</c:v>
                </c:pt>
                <c:pt idx="3">
                  <c:v>6.314423356986909E-2</c:v>
                </c:pt>
                <c:pt idx="4">
                  <c:v>7.0019924683151172E-2</c:v>
                </c:pt>
                <c:pt idx="5">
                  <c:v>7.4797466755679123E-2</c:v>
                </c:pt>
                <c:pt idx="6">
                  <c:v>7.6715185289242982E-2</c:v>
                </c:pt>
                <c:pt idx="7">
                  <c:v>9.266395333551565E-2</c:v>
                </c:pt>
                <c:pt idx="8">
                  <c:v>9.3411451151017733E-2</c:v>
                </c:pt>
                <c:pt idx="9">
                  <c:v>0.10946203355491926</c:v>
                </c:pt>
                <c:pt idx="10">
                  <c:v>0.1494776536816845</c:v>
                </c:pt>
              </c:numCache>
            </c:numRef>
          </c:val>
        </c:ser>
        <c:dLbls>
          <c:showLegendKey val="0"/>
          <c:showVal val="0"/>
          <c:showCatName val="0"/>
          <c:showSerName val="0"/>
          <c:showPercent val="0"/>
          <c:showBubbleSize val="0"/>
        </c:dLbls>
        <c:gapWidth val="150"/>
        <c:axId val="116914688"/>
        <c:axId val="101603520"/>
      </c:barChart>
      <c:catAx>
        <c:axId val="116914688"/>
        <c:scaling>
          <c:orientation val="minMax"/>
        </c:scaling>
        <c:delete val="0"/>
        <c:axPos val="b"/>
        <c:majorTickMark val="out"/>
        <c:minorTickMark val="none"/>
        <c:tickLblPos val="nextTo"/>
        <c:crossAx val="101603520"/>
        <c:crosses val="autoZero"/>
        <c:auto val="1"/>
        <c:lblAlgn val="ctr"/>
        <c:lblOffset val="100"/>
        <c:noMultiLvlLbl val="0"/>
      </c:catAx>
      <c:valAx>
        <c:axId val="101603520"/>
        <c:scaling>
          <c:orientation val="minMax"/>
        </c:scaling>
        <c:delete val="0"/>
        <c:axPos val="l"/>
        <c:majorGridlines/>
        <c:numFmt formatCode="0%" sourceLinked="1"/>
        <c:majorTickMark val="out"/>
        <c:minorTickMark val="none"/>
        <c:tickLblPos val="nextTo"/>
        <c:crossAx val="11691468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'top100 aggregation'!$E$1</c:f>
              <c:strCache>
                <c:ptCount val="1"/>
                <c:pt idx="0">
                  <c:v>Unfilled Rate, 2011</c:v>
                </c:pt>
              </c:strCache>
            </c:strRef>
          </c:tx>
          <c:invertIfNegative val="0"/>
          <c:dPt>
            <c:idx val="0"/>
            <c:invertIfNegative val="0"/>
            <c:bubble3D val="0"/>
            <c:spPr>
              <a:solidFill>
                <a:schemeClr val="bg1">
                  <a:lumMod val="95000"/>
                </a:schemeClr>
              </a:solidFill>
            </c:spPr>
          </c:dPt>
          <c:dPt>
            <c:idx val="1"/>
            <c:invertIfNegative val="0"/>
            <c:bubble3D val="0"/>
            <c:spPr>
              <a:solidFill>
                <a:schemeClr val="bg1">
                  <a:lumMod val="85000"/>
                </a:schemeClr>
              </a:solidFill>
            </c:spPr>
          </c:dPt>
          <c:dPt>
            <c:idx val="2"/>
            <c:invertIfNegative val="0"/>
            <c:bubble3D val="0"/>
            <c:spPr>
              <a:solidFill>
                <a:schemeClr val="bg1">
                  <a:lumMod val="75000"/>
                </a:schemeClr>
              </a:solidFill>
            </c:spPr>
          </c:dPt>
          <c:dPt>
            <c:idx val="3"/>
            <c:invertIfNegative val="0"/>
            <c:bubble3D val="0"/>
            <c:spPr>
              <a:solidFill>
                <a:schemeClr val="bg1">
                  <a:lumMod val="65000"/>
                </a:schemeClr>
              </a:solidFill>
            </c:spPr>
          </c:dPt>
          <c:dPt>
            <c:idx val="4"/>
            <c:invertIfNegative val="0"/>
            <c:bubble3D val="0"/>
            <c:spPr>
              <a:solidFill>
                <a:schemeClr val="accent2">
                  <a:lumMod val="60000"/>
                  <a:lumOff val="40000"/>
                </a:schemeClr>
              </a:solidFill>
              <a:ln>
                <a:solidFill>
                  <a:schemeClr val="accent2">
                    <a:lumMod val="40000"/>
                    <a:lumOff val="60000"/>
                  </a:schemeClr>
                </a:solidFill>
              </a:ln>
            </c:spPr>
          </c:dPt>
          <c:dPt>
            <c:idx val="5"/>
            <c:invertIfNegative val="0"/>
            <c:bubble3D val="0"/>
            <c:spPr>
              <a:solidFill>
                <a:schemeClr val="accent1">
                  <a:lumMod val="60000"/>
                  <a:lumOff val="40000"/>
                </a:schemeClr>
              </a:solidFill>
            </c:spPr>
          </c:dPt>
          <c:dLbls>
            <c:showLegendKey val="0"/>
            <c:showVal val="1"/>
            <c:showCatName val="0"/>
            <c:showSerName val="0"/>
            <c:showPercent val="0"/>
            <c:showBubbleSize val="0"/>
            <c:showLeaderLines val="0"/>
          </c:dLbls>
          <c:cat>
            <c:strRef>
              <c:f>'top100 aggregation'!$D$2:$D$8</c:f>
              <c:strCache>
                <c:ptCount val="7"/>
                <c:pt idx="0">
                  <c:v>Non-STEM Sub-BA</c:v>
                </c:pt>
                <c:pt idx="1">
                  <c:v>Non-STEM</c:v>
                </c:pt>
                <c:pt idx="2">
                  <c:v>All Jobs</c:v>
                </c:pt>
                <c:pt idx="3">
                  <c:v>Non-STEM BA</c:v>
                </c:pt>
                <c:pt idx="4">
                  <c:v>STEM Sub-BA</c:v>
                </c:pt>
                <c:pt idx="5">
                  <c:v>STEM</c:v>
                </c:pt>
                <c:pt idx="6">
                  <c:v>STEM BA</c:v>
                </c:pt>
              </c:strCache>
            </c:strRef>
          </c:cat>
          <c:val>
            <c:numRef>
              <c:f>'top100 aggregation'!$E$2:$E$8</c:f>
              <c:numCache>
                <c:formatCode>0%</c:formatCode>
                <c:ptCount val="7"/>
                <c:pt idx="0">
                  <c:v>0.29843500000000001</c:v>
                </c:pt>
                <c:pt idx="1">
                  <c:v>0.325428100000001</c:v>
                </c:pt>
                <c:pt idx="2">
                  <c:v>0.36110170000000008</c:v>
                </c:pt>
                <c:pt idx="3">
                  <c:v>0.37559470000000056</c:v>
                </c:pt>
                <c:pt idx="4">
                  <c:v>0.39340430000000087</c:v>
                </c:pt>
                <c:pt idx="5">
                  <c:v>0.416238</c:v>
                </c:pt>
                <c:pt idx="6">
                  <c:v>0.42807640000000063</c:v>
                </c:pt>
              </c:numCache>
            </c:numRef>
          </c:val>
        </c:ser>
        <c:dLbls>
          <c:showLegendKey val="0"/>
          <c:showVal val="0"/>
          <c:showCatName val="0"/>
          <c:showSerName val="0"/>
          <c:showPercent val="0"/>
          <c:showBubbleSize val="0"/>
        </c:dLbls>
        <c:gapWidth val="150"/>
        <c:axId val="120679936"/>
        <c:axId val="117618880"/>
      </c:barChart>
      <c:catAx>
        <c:axId val="120679936"/>
        <c:scaling>
          <c:orientation val="minMax"/>
        </c:scaling>
        <c:delete val="0"/>
        <c:axPos val="b"/>
        <c:majorTickMark val="out"/>
        <c:minorTickMark val="none"/>
        <c:tickLblPos val="nextTo"/>
        <c:crossAx val="117618880"/>
        <c:crosses val="autoZero"/>
        <c:auto val="1"/>
        <c:lblAlgn val="ctr"/>
        <c:lblOffset val="100"/>
        <c:noMultiLvlLbl val="0"/>
      </c:catAx>
      <c:valAx>
        <c:axId val="117618880"/>
        <c:scaling>
          <c:orientation val="minMax"/>
        </c:scaling>
        <c:delete val="0"/>
        <c:axPos val="l"/>
        <c:majorGridlines/>
        <c:numFmt formatCode="0%" sourceLinked="1"/>
        <c:majorTickMark val="out"/>
        <c:minorTickMark val="none"/>
        <c:tickLblPos val="nextTo"/>
        <c:crossAx val="1206799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Industry</a:t>
            </a:r>
            <a:r>
              <a:rPr lang="en-US" sz="2000" baseline="0" dirty="0" smtClean="0"/>
              <a:t> </a:t>
            </a:r>
            <a:r>
              <a:rPr lang="en-US" sz="2000" dirty="0" smtClean="0"/>
              <a:t>Up-Skilling:</a:t>
            </a:r>
            <a:r>
              <a:rPr lang="en-US" sz="2000" baseline="0" dirty="0" smtClean="0"/>
              <a:t> </a:t>
            </a:r>
          </a:p>
          <a:p>
            <a:pPr>
              <a:defRPr/>
            </a:pPr>
            <a:r>
              <a:rPr lang="en-US" sz="1600" dirty="0" smtClean="0"/>
              <a:t>STEM </a:t>
            </a:r>
            <a:r>
              <a:rPr lang="en-US" sz="1600" dirty="0"/>
              <a:t>Share of Occupations in </a:t>
            </a:r>
            <a:r>
              <a:rPr lang="en-US" sz="1600" dirty="0" smtClean="0"/>
              <a:t>High-Tech Industries by Education of Workers, </a:t>
            </a:r>
            <a:r>
              <a:rPr lang="en-US" sz="1600" dirty="0"/>
              <a:t>1950-2011</a:t>
            </a:r>
          </a:p>
        </c:rich>
      </c:tx>
      <c:layout/>
      <c:overlay val="0"/>
    </c:title>
    <c:autoTitleDeleted val="0"/>
    <c:plotArea>
      <c:layout/>
      <c:barChart>
        <c:barDir val="col"/>
        <c:grouping val="clustered"/>
        <c:varyColors val="0"/>
        <c:ser>
          <c:idx val="0"/>
          <c:order val="0"/>
          <c:tx>
            <c:strRef>
              <c:f>TECH!$L$14</c:f>
              <c:strCache>
                <c:ptCount val="1"/>
                <c:pt idx="0">
                  <c:v>1950</c:v>
                </c:pt>
              </c:strCache>
            </c:strRef>
          </c:tx>
          <c:invertIfNegative val="0"/>
          <c:dLbls>
            <c:showLegendKey val="0"/>
            <c:showVal val="1"/>
            <c:showCatName val="0"/>
            <c:showSerName val="0"/>
            <c:showPercent val="0"/>
            <c:showBubbleSize val="0"/>
            <c:showLeaderLines val="0"/>
          </c:dLbls>
          <c:cat>
            <c:strRef>
              <c:f>TECH!$M$13:$O$13</c:f>
              <c:strCache>
                <c:ptCount val="3"/>
                <c:pt idx="0">
                  <c:v>Bachelor's or Higher</c:v>
                </c:pt>
                <c:pt idx="1">
                  <c:v>Some College</c:v>
                </c:pt>
                <c:pt idx="2">
                  <c:v>High School or Less</c:v>
                </c:pt>
              </c:strCache>
            </c:strRef>
          </c:cat>
          <c:val>
            <c:numRef>
              <c:f>TECH!$M$14:$O$14</c:f>
              <c:numCache>
                <c:formatCode>0%</c:formatCode>
                <c:ptCount val="3"/>
                <c:pt idx="0">
                  <c:v>1.0780572017395424E-2</c:v>
                </c:pt>
                <c:pt idx="1">
                  <c:v>1.0760427120647176E-2</c:v>
                </c:pt>
                <c:pt idx="2">
                  <c:v>0.23228531034129118</c:v>
                </c:pt>
              </c:numCache>
            </c:numRef>
          </c:val>
        </c:ser>
        <c:ser>
          <c:idx val="1"/>
          <c:order val="1"/>
          <c:tx>
            <c:strRef>
              <c:f>TECH!$L$15</c:f>
              <c:strCache>
                <c:ptCount val="1"/>
                <c:pt idx="0">
                  <c:v>1980</c:v>
                </c:pt>
              </c:strCache>
            </c:strRef>
          </c:tx>
          <c:invertIfNegative val="0"/>
          <c:dLbls>
            <c:showLegendKey val="0"/>
            <c:showVal val="1"/>
            <c:showCatName val="0"/>
            <c:showSerName val="0"/>
            <c:showPercent val="0"/>
            <c:showBubbleSize val="0"/>
            <c:showLeaderLines val="0"/>
          </c:dLbls>
          <c:cat>
            <c:strRef>
              <c:f>TECH!$M$13:$O$13</c:f>
              <c:strCache>
                <c:ptCount val="3"/>
                <c:pt idx="0">
                  <c:v>Bachelor's or Higher</c:v>
                </c:pt>
                <c:pt idx="1">
                  <c:v>Some College</c:v>
                </c:pt>
                <c:pt idx="2">
                  <c:v>High School or Less</c:v>
                </c:pt>
              </c:strCache>
            </c:strRef>
          </c:cat>
          <c:val>
            <c:numRef>
              <c:f>TECH!$M$15:$O$15</c:f>
              <c:numCache>
                <c:formatCode>0%</c:formatCode>
                <c:ptCount val="3"/>
                <c:pt idx="0">
                  <c:v>9.8503107305149981E-2</c:v>
                </c:pt>
                <c:pt idx="1">
                  <c:v>0.10629608544322137</c:v>
                </c:pt>
                <c:pt idx="2">
                  <c:v>0.1465393518123958</c:v>
                </c:pt>
              </c:numCache>
            </c:numRef>
          </c:val>
        </c:ser>
        <c:ser>
          <c:idx val="2"/>
          <c:order val="2"/>
          <c:tx>
            <c:strRef>
              <c:f>TECH!$L$16</c:f>
              <c:strCache>
                <c:ptCount val="1"/>
                <c:pt idx="0">
                  <c:v>2011</c:v>
                </c:pt>
              </c:strCache>
            </c:strRef>
          </c:tx>
          <c:invertIfNegative val="0"/>
          <c:dLbls>
            <c:showLegendKey val="0"/>
            <c:showVal val="1"/>
            <c:showCatName val="0"/>
            <c:showSerName val="0"/>
            <c:showPercent val="0"/>
            <c:showBubbleSize val="0"/>
            <c:showLeaderLines val="0"/>
          </c:dLbls>
          <c:cat>
            <c:strRef>
              <c:f>TECH!$M$13:$O$13</c:f>
              <c:strCache>
                <c:ptCount val="3"/>
                <c:pt idx="0">
                  <c:v>Bachelor's or Higher</c:v>
                </c:pt>
                <c:pt idx="1">
                  <c:v>Some College</c:v>
                </c:pt>
                <c:pt idx="2">
                  <c:v>High School or Less</c:v>
                </c:pt>
              </c:strCache>
            </c:strRef>
          </c:cat>
          <c:val>
            <c:numRef>
              <c:f>TECH!$M$16:$O$16</c:f>
              <c:numCache>
                <c:formatCode>0%</c:formatCode>
                <c:ptCount val="3"/>
                <c:pt idx="0">
                  <c:v>0.29553503963476285</c:v>
                </c:pt>
                <c:pt idx="1">
                  <c:v>0.125795024189336</c:v>
                </c:pt>
                <c:pt idx="2">
                  <c:v>5.2145735353037063E-2</c:v>
                </c:pt>
              </c:numCache>
            </c:numRef>
          </c:val>
        </c:ser>
        <c:dLbls>
          <c:showLegendKey val="0"/>
          <c:showVal val="0"/>
          <c:showCatName val="0"/>
          <c:showSerName val="0"/>
          <c:showPercent val="0"/>
          <c:showBubbleSize val="0"/>
        </c:dLbls>
        <c:gapWidth val="150"/>
        <c:axId val="54507008"/>
        <c:axId val="54404224"/>
      </c:barChart>
      <c:catAx>
        <c:axId val="54507008"/>
        <c:scaling>
          <c:orientation val="minMax"/>
        </c:scaling>
        <c:delete val="0"/>
        <c:axPos val="b"/>
        <c:majorTickMark val="none"/>
        <c:minorTickMark val="none"/>
        <c:tickLblPos val="nextTo"/>
        <c:crossAx val="54404224"/>
        <c:crosses val="autoZero"/>
        <c:auto val="1"/>
        <c:lblAlgn val="ctr"/>
        <c:lblOffset val="100"/>
        <c:noMultiLvlLbl val="0"/>
      </c:catAx>
      <c:valAx>
        <c:axId val="54404224"/>
        <c:scaling>
          <c:orientation val="minMax"/>
        </c:scaling>
        <c:delete val="0"/>
        <c:axPos val="l"/>
        <c:majorGridlines/>
        <c:numFmt formatCode="0%" sourceLinked="1"/>
        <c:majorTickMark val="none"/>
        <c:minorTickMark val="none"/>
        <c:tickLblPos val="nextTo"/>
        <c:crossAx val="54507008"/>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Education-adjusted  Wage Premium for STEM Knowledge, Las Vegas vs MSA, by Education, 2012</a:t>
            </a:r>
          </a:p>
        </c:rich>
      </c:tx>
      <c:layout/>
      <c:overlay val="0"/>
    </c:title>
    <c:autoTitleDeleted val="0"/>
    <c:plotArea>
      <c:layout/>
      <c:barChart>
        <c:barDir val="col"/>
        <c:grouping val="clustered"/>
        <c:varyColors val="0"/>
        <c:ser>
          <c:idx val="0"/>
          <c:order val="0"/>
          <c:tx>
            <c:strRef>
              <c:f>'Vegas Premium for STEM'!$K$4</c:f>
              <c:strCache>
                <c:ptCount val="1"/>
                <c:pt idx="0">
                  <c:v>Las Vegas</c:v>
                </c:pt>
              </c:strCache>
            </c:strRef>
          </c:tx>
          <c:invertIfNegative val="0"/>
          <c:dLbls>
            <c:showLegendKey val="0"/>
            <c:showVal val="1"/>
            <c:showCatName val="0"/>
            <c:showSerName val="0"/>
            <c:showPercent val="0"/>
            <c:showBubbleSize val="0"/>
            <c:showLeaderLines val="0"/>
          </c:dLbls>
          <c:cat>
            <c:strRef>
              <c:f>'Vegas Premium for STEM'!$L$3:$M$3</c:f>
              <c:strCache>
                <c:ptCount val="2"/>
                <c:pt idx="0">
                  <c:v>Sub-BA</c:v>
                </c:pt>
                <c:pt idx="1">
                  <c:v>BA or higher</c:v>
                </c:pt>
              </c:strCache>
            </c:strRef>
          </c:cat>
          <c:val>
            <c:numRef>
              <c:f>'Vegas Premium for STEM'!$L$4:$M$4</c:f>
              <c:numCache>
                <c:formatCode>0%</c:formatCode>
                <c:ptCount val="2"/>
                <c:pt idx="0">
                  <c:v>0.21229600000000004</c:v>
                </c:pt>
                <c:pt idx="1">
                  <c:v>0.15276099999999992</c:v>
                </c:pt>
              </c:numCache>
            </c:numRef>
          </c:val>
        </c:ser>
        <c:ser>
          <c:idx val="1"/>
          <c:order val="1"/>
          <c:tx>
            <c:strRef>
              <c:f>'Vegas Premium for STEM'!$K$5</c:f>
              <c:strCache>
                <c:ptCount val="1"/>
                <c:pt idx="0">
                  <c:v>Average MSA</c:v>
                </c:pt>
              </c:strCache>
            </c:strRef>
          </c:tx>
          <c:invertIfNegative val="0"/>
          <c:dLbls>
            <c:showLegendKey val="0"/>
            <c:showVal val="1"/>
            <c:showCatName val="0"/>
            <c:showSerName val="0"/>
            <c:showPercent val="0"/>
            <c:showBubbleSize val="0"/>
            <c:showLeaderLines val="0"/>
          </c:dLbls>
          <c:cat>
            <c:strRef>
              <c:f>'Vegas Premium for STEM'!$L$3:$M$3</c:f>
              <c:strCache>
                <c:ptCount val="2"/>
                <c:pt idx="0">
                  <c:v>Sub-BA</c:v>
                </c:pt>
                <c:pt idx="1">
                  <c:v>BA or higher</c:v>
                </c:pt>
              </c:strCache>
            </c:strRef>
          </c:cat>
          <c:val>
            <c:numRef>
              <c:f>'Vegas Premium for STEM'!$L$5:$M$5</c:f>
              <c:numCache>
                <c:formatCode>0%</c:formatCode>
                <c:ptCount val="2"/>
                <c:pt idx="0">
                  <c:v>0.10100000000000001</c:v>
                </c:pt>
                <c:pt idx="1">
                  <c:v>8.8999999999999996E-2</c:v>
                </c:pt>
              </c:numCache>
            </c:numRef>
          </c:val>
        </c:ser>
        <c:dLbls>
          <c:showLegendKey val="0"/>
          <c:showVal val="0"/>
          <c:showCatName val="0"/>
          <c:showSerName val="0"/>
          <c:showPercent val="0"/>
          <c:showBubbleSize val="0"/>
        </c:dLbls>
        <c:gapWidth val="150"/>
        <c:axId val="54361600"/>
        <c:axId val="54410560"/>
      </c:barChart>
      <c:catAx>
        <c:axId val="54361600"/>
        <c:scaling>
          <c:orientation val="minMax"/>
        </c:scaling>
        <c:delete val="0"/>
        <c:axPos val="b"/>
        <c:majorTickMark val="none"/>
        <c:minorTickMark val="none"/>
        <c:tickLblPos val="nextTo"/>
        <c:crossAx val="54410560"/>
        <c:crosses val="autoZero"/>
        <c:auto val="1"/>
        <c:lblAlgn val="ctr"/>
        <c:lblOffset val="100"/>
        <c:noMultiLvlLbl val="0"/>
      </c:catAx>
      <c:valAx>
        <c:axId val="54410560"/>
        <c:scaling>
          <c:orientation val="minMax"/>
        </c:scaling>
        <c:delete val="0"/>
        <c:axPos val="l"/>
        <c:majorGridlines/>
        <c:numFmt formatCode="0%" sourceLinked="1"/>
        <c:majorTickMark val="none"/>
        <c:minorTickMark val="none"/>
        <c:tickLblPos val="nextTo"/>
        <c:crossAx val="54361600"/>
        <c:crosses val="autoZero"/>
        <c:crossBetween val="between"/>
      </c:valAx>
    </c:plotArea>
    <c:legend>
      <c:legendPos val="r"/>
      <c:layout/>
      <c:overlay val="0"/>
    </c:legend>
    <c:plotVisOnly val="1"/>
    <c:dispBlanksAs val="gap"/>
    <c:showDLblsOverMax val="0"/>
  </c:chart>
  <c:txPr>
    <a:bodyPr/>
    <a:lstStyle/>
    <a:p>
      <a:pPr>
        <a:defRPr sz="1600">
          <a:latin typeface="Georgia" panose="02040502050405020303"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2011 Employment by Major Occupational Group in Las Vegas Compared to USA for Select Occupations</a:t>
            </a:r>
          </a:p>
        </c:rich>
      </c:tx>
      <c:layout/>
      <c:overlay val="0"/>
    </c:title>
    <c:autoTitleDeleted val="0"/>
    <c:plotArea>
      <c:layout/>
      <c:barChart>
        <c:barDir val="col"/>
        <c:grouping val="clustered"/>
        <c:varyColors val="0"/>
        <c:ser>
          <c:idx val="0"/>
          <c:order val="0"/>
          <c:tx>
            <c:strRef>
              <c:f>'2D SOC LQ'!$B$1</c:f>
              <c:strCache>
                <c:ptCount val="1"/>
                <c:pt idx="0">
                  <c:v>Vegas Share of Employment</c:v>
                </c:pt>
              </c:strCache>
            </c:strRef>
          </c:tx>
          <c:spPr>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c:spPr>
          <c:invertIfNegative val="0"/>
          <c:cat>
            <c:strRef>
              <c:f>'2D SOC LQ'!$A$2:$A$8</c:f>
              <c:strCache>
                <c:ptCount val="7"/>
                <c:pt idx="0">
                  <c:v>Food prep and serving</c:v>
                </c:pt>
                <c:pt idx="1">
                  <c:v>Healthcare practitioner</c:v>
                </c:pt>
                <c:pt idx="2">
                  <c:v>Production</c:v>
                </c:pt>
                <c:pt idx="3">
                  <c:v>Healthcare support</c:v>
                </c:pt>
                <c:pt idx="4">
                  <c:v>Computer and math</c:v>
                </c:pt>
                <c:pt idx="5">
                  <c:v>Architecture/engineering</c:v>
                </c:pt>
                <c:pt idx="6">
                  <c:v>Science</c:v>
                </c:pt>
              </c:strCache>
            </c:strRef>
          </c:cat>
          <c:val>
            <c:numRef>
              <c:f>'2D SOC LQ'!$B$2:$B$8</c:f>
              <c:numCache>
                <c:formatCode>0%</c:formatCode>
                <c:ptCount val="7"/>
                <c:pt idx="0">
                  <c:v>0.16507810000000001</c:v>
                </c:pt>
                <c:pt idx="1">
                  <c:v>3.92903E-2</c:v>
                </c:pt>
                <c:pt idx="2">
                  <c:v>2.5582899999999999E-2</c:v>
                </c:pt>
                <c:pt idx="3">
                  <c:v>2.11504E-2</c:v>
                </c:pt>
                <c:pt idx="4">
                  <c:v>1.3028400000000001E-2</c:v>
                </c:pt>
                <c:pt idx="5">
                  <c:v>1.0005099999999999E-2</c:v>
                </c:pt>
                <c:pt idx="6">
                  <c:v>2.6134000000000001E-3</c:v>
                </c:pt>
              </c:numCache>
            </c:numRef>
          </c:val>
        </c:ser>
        <c:ser>
          <c:idx val="1"/>
          <c:order val="1"/>
          <c:tx>
            <c:strRef>
              <c:f>'2D SOC LQ'!$C$1</c:f>
              <c:strCache>
                <c:ptCount val="1"/>
                <c:pt idx="0">
                  <c:v>US Share of Employment</c:v>
                </c:pt>
              </c:strCache>
            </c:strRef>
          </c:tx>
          <c:spPr>
            <a:solidFill>
              <a:schemeClr val="bg1">
                <a:lumMod val="75000"/>
              </a:schemeClr>
            </a:solidFill>
            <a:ln>
              <a:noFill/>
            </a:ln>
          </c:spPr>
          <c:invertIfNegative val="0"/>
          <c:cat>
            <c:strRef>
              <c:f>'2D SOC LQ'!$A$2:$A$8</c:f>
              <c:strCache>
                <c:ptCount val="7"/>
                <c:pt idx="0">
                  <c:v>Food prep and serving</c:v>
                </c:pt>
                <c:pt idx="1">
                  <c:v>Healthcare practitioner</c:v>
                </c:pt>
                <c:pt idx="2">
                  <c:v>Production</c:v>
                </c:pt>
                <c:pt idx="3">
                  <c:v>Healthcare support</c:v>
                </c:pt>
                <c:pt idx="4">
                  <c:v>Computer and math</c:v>
                </c:pt>
                <c:pt idx="5">
                  <c:v>Architecture/engineering</c:v>
                </c:pt>
                <c:pt idx="6">
                  <c:v>Science</c:v>
                </c:pt>
              </c:strCache>
            </c:strRef>
          </c:cat>
          <c:val>
            <c:numRef>
              <c:f>'2D SOC LQ'!$C$2:$C$8</c:f>
              <c:numCache>
                <c:formatCode>0%</c:formatCode>
                <c:ptCount val="7"/>
                <c:pt idx="0">
                  <c:v>8.74558E-2</c:v>
                </c:pt>
                <c:pt idx="1">
                  <c:v>5.8583700000000002E-2</c:v>
                </c:pt>
                <c:pt idx="2">
                  <c:v>6.5217399999999995E-2</c:v>
                </c:pt>
                <c:pt idx="3">
                  <c:v>3.0824000000000001E-2</c:v>
                </c:pt>
                <c:pt idx="4">
                  <c:v>2.65571E-2</c:v>
                </c:pt>
                <c:pt idx="5">
                  <c:v>1.80143E-2</c:v>
                </c:pt>
                <c:pt idx="6">
                  <c:v>8.4376999999999994E-3</c:v>
                </c:pt>
              </c:numCache>
            </c:numRef>
          </c:val>
        </c:ser>
        <c:dLbls>
          <c:showLegendKey val="0"/>
          <c:showVal val="0"/>
          <c:showCatName val="0"/>
          <c:showSerName val="0"/>
          <c:showPercent val="0"/>
          <c:showBubbleSize val="0"/>
        </c:dLbls>
        <c:gapWidth val="150"/>
        <c:axId val="54391296"/>
        <c:axId val="82364096"/>
      </c:barChart>
      <c:catAx>
        <c:axId val="54391296"/>
        <c:scaling>
          <c:orientation val="minMax"/>
        </c:scaling>
        <c:delete val="0"/>
        <c:axPos val="b"/>
        <c:majorTickMark val="none"/>
        <c:minorTickMark val="none"/>
        <c:tickLblPos val="nextTo"/>
        <c:crossAx val="82364096"/>
        <c:crosses val="autoZero"/>
        <c:auto val="1"/>
        <c:lblAlgn val="ctr"/>
        <c:lblOffset val="100"/>
        <c:noMultiLvlLbl val="0"/>
      </c:catAx>
      <c:valAx>
        <c:axId val="82364096"/>
        <c:scaling>
          <c:orientation val="minMax"/>
        </c:scaling>
        <c:delete val="0"/>
        <c:axPos val="l"/>
        <c:majorGridlines/>
        <c:numFmt formatCode="0%" sourceLinked="1"/>
        <c:majorTickMark val="none"/>
        <c:minorTickMark val="none"/>
        <c:tickLblPos val="nextTo"/>
        <c:crossAx val="54391296"/>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67"/>
        <c:overlap val="100"/>
        <c:axId val="146423808"/>
        <c:axId val="146686528"/>
      </c:barChart>
      <c:catAx>
        <c:axId val="146423808"/>
        <c:scaling>
          <c:orientation val="minMax"/>
        </c:scaling>
        <c:delete val="0"/>
        <c:axPos val="b"/>
        <c:majorTickMark val="none"/>
        <c:minorTickMark val="none"/>
        <c:tickLblPos val="nextTo"/>
        <c:crossAx val="146686528"/>
        <c:crosses val="autoZero"/>
        <c:auto val="1"/>
        <c:lblAlgn val="ctr"/>
        <c:lblOffset val="100"/>
        <c:noMultiLvlLbl val="0"/>
      </c:catAx>
      <c:valAx>
        <c:axId val="146686528"/>
        <c:scaling>
          <c:orientation val="minMax"/>
        </c:scaling>
        <c:delete val="0"/>
        <c:axPos val="l"/>
        <c:majorGridlines/>
        <c:numFmt formatCode="0%" sourceLinked="1"/>
        <c:majorTickMark val="none"/>
        <c:minorTickMark val="none"/>
        <c:tickLblPos val="nextTo"/>
        <c:spPr>
          <a:ln w="9525">
            <a:noFill/>
          </a:ln>
        </c:spPr>
        <c:crossAx val="1464238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relatedness!$B$12</c:f>
              <c:strCache>
                <c:ptCount val="1"/>
                <c:pt idx="0">
                  <c:v>Work is closely or somewhat related to degree, percent</c:v>
                </c:pt>
              </c:strCache>
            </c:strRef>
          </c:tx>
          <c:invertIfNegative val="0"/>
          <c:dPt>
            <c:idx val="4"/>
            <c:invertIfNegative val="0"/>
            <c:bubble3D val="0"/>
            <c:spPr>
              <a:solidFill>
                <a:schemeClr val="bg1">
                  <a:lumMod val="85000"/>
                </a:schemeClr>
              </a:solidFill>
            </c:spPr>
          </c:dPt>
          <c:dPt>
            <c:idx val="6"/>
            <c:invertIfNegative val="0"/>
            <c:bubble3D val="0"/>
            <c:spPr>
              <a:solidFill>
                <a:schemeClr val="bg1">
                  <a:lumMod val="85000"/>
                </a:schemeClr>
              </a:solidFill>
              <a:ln>
                <a:noFill/>
              </a:ln>
            </c:spPr>
          </c:dPt>
          <c:dLbls>
            <c:showLegendKey val="0"/>
            <c:showVal val="1"/>
            <c:showCatName val="0"/>
            <c:showSerName val="0"/>
            <c:showPercent val="0"/>
            <c:showBubbleSize val="0"/>
            <c:showLeaderLines val="0"/>
          </c:dLbls>
          <c:cat>
            <c:strRef>
              <c:f>relatedness!$A$13:$A$19</c:f>
              <c:strCache>
                <c:ptCount val="7"/>
                <c:pt idx="0">
                  <c:v>STEM-related (e.g. Health)</c:v>
                </c:pt>
                <c:pt idx="1">
                  <c:v>Computer and math</c:v>
                </c:pt>
                <c:pt idx="2">
                  <c:v>Engineering</c:v>
                </c:pt>
                <c:pt idx="3">
                  <c:v>Physical science</c:v>
                </c:pt>
                <c:pt idx="4">
                  <c:v>Non-STEM</c:v>
                </c:pt>
                <c:pt idx="5">
                  <c:v>Biological and related</c:v>
                </c:pt>
                <c:pt idx="6">
                  <c:v>Social sciences</c:v>
                </c:pt>
              </c:strCache>
            </c:strRef>
          </c:cat>
          <c:val>
            <c:numRef>
              <c:f>relatedness!$B$13:$B$19</c:f>
              <c:numCache>
                <c:formatCode>0%</c:formatCode>
                <c:ptCount val="7"/>
                <c:pt idx="0">
                  <c:v>0.87959130000000063</c:v>
                </c:pt>
                <c:pt idx="1">
                  <c:v>0.83358179999999948</c:v>
                </c:pt>
                <c:pt idx="2">
                  <c:v>0.83305689999999988</c:v>
                </c:pt>
                <c:pt idx="3">
                  <c:v>0.75235779999999997</c:v>
                </c:pt>
                <c:pt idx="4">
                  <c:v>0.73781540000000201</c:v>
                </c:pt>
                <c:pt idx="5">
                  <c:v>0.72072380000000225</c:v>
                </c:pt>
                <c:pt idx="6">
                  <c:v>0.63011850000000003</c:v>
                </c:pt>
              </c:numCache>
            </c:numRef>
          </c:val>
        </c:ser>
        <c:dLbls>
          <c:showLegendKey val="0"/>
          <c:showVal val="0"/>
          <c:showCatName val="0"/>
          <c:showSerName val="0"/>
          <c:showPercent val="0"/>
          <c:showBubbleSize val="0"/>
        </c:dLbls>
        <c:gapWidth val="167"/>
        <c:overlap val="100"/>
        <c:axId val="146424320"/>
        <c:axId val="146688256"/>
      </c:barChart>
      <c:catAx>
        <c:axId val="146424320"/>
        <c:scaling>
          <c:orientation val="minMax"/>
        </c:scaling>
        <c:delete val="0"/>
        <c:axPos val="b"/>
        <c:majorTickMark val="none"/>
        <c:minorTickMark val="none"/>
        <c:tickLblPos val="nextTo"/>
        <c:crossAx val="146688256"/>
        <c:crosses val="autoZero"/>
        <c:auto val="1"/>
        <c:lblAlgn val="ctr"/>
        <c:lblOffset val="100"/>
        <c:noMultiLvlLbl val="0"/>
      </c:catAx>
      <c:valAx>
        <c:axId val="146688256"/>
        <c:scaling>
          <c:orientation val="minMax"/>
        </c:scaling>
        <c:delete val="0"/>
        <c:axPos val="l"/>
        <c:majorGridlines/>
        <c:numFmt formatCode="0%" sourceLinked="1"/>
        <c:majorTickMark val="none"/>
        <c:minorTickMark val="none"/>
        <c:tickLblPos val="nextTo"/>
        <c:spPr>
          <a:ln w="9525">
            <a:noFill/>
          </a:ln>
        </c:spPr>
        <c:crossAx val="146424320"/>
        <c:crosses val="autoZero"/>
        <c:crossBetween val="between"/>
      </c:valAx>
    </c:plotArea>
    <c:legend>
      <c:legendPos val="b"/>
      <c:layout/>
      <c:overlay val="0"/>
    </c:legend>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Growth in Inflation-Adjusted Median Wages for All U.S. Workers 16 and Over in STEM Occupations</a:t>
            </a:r>
          </a:p>
        </c:rich>
      </c:tx>
      <c:layout/>
      <c:overlay val="0"/>
    </c:title>
    <c:autoTitleDeleted val="0"/>
    <c:plotArea>
      <c:layout/>
      <c:lineChart>
        <c:grouping val="standard"/>
        <c:varyColors val="0"/>
        <c:ser>
          <c:idx val="0"/>
          <c:order val="0"/>
          <c:tx>
            <c:strRef>
              <c:f>'CPS Figures'!$A$20</c:f>
              <c:strCache>
                <c:ptCount val="1"/>
                <c:pt idx="0">
                  <c:v>All Full-time Workers 16 and over</c:v>
                </c:pt>
              </c:strCache>
            </c:strRef>
          </c:tx>
          <c:spPr>
            <a:ln>
              <a:prstDash val="sysDot"/>
            </a:ln>
          </c:spPr>
          <c:cat>
            <c:numRef>
              <c:f>'CPS Figures'!$B$19:$N$19</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'CPS Figures'!$B$20:$N$20</c:f>
              <c:numCache>
                <c:formatCode>0.00</c:formatCode>
                <c:ptCount val="13"/>
                <c:pt idx="0">
                  <c:v>1</c:v>
                </c:pt>
                <c:pt idx="1">
                  <c:v>1.0060935441370225</c:v>
                </c:pt>
                <c:pt idx="2">
                  <c:v>1.010376134889758</c:v>
                </c:pt>
                <c:pt idx="3">
                  <c:v>1.0073596014492754</c:v>
                </c:pt>
                <c:pt idx="4">
                  <c:v>1.0097163402152798</c:v>
                </c:pt>
                <c:pt idx="5">
                  <c:v>0.99652777777777757</c:v>
                </c:pt>
                <c:pt idx="6">
                  <c:v>0.99504484953703709</c:v>
                </c:pt>
                <c:pt idx="7">
                  <c:v>1.0020933610492164</c:v>
                </c:pt>
                <c:pt idx="8">
                  <c:v>1.0025309292795141</c:v>
                </c:pt>
                <c:pt idx="9">
                  <c:v>1.0298000267242171</c:v>
                </c:pt>
                <c:pt idx="10">
                  <c:v>1.0241491864475181</c:v>
                </c:pt>
                <c:pt idx="11">
                  <c:v>1.0047724049631241</c:v>
                </c:pt>
                <c:pt idx="12">
                  <c:v>1.0000261330871016</c:v>
                </c:pt>
              </c:numCache>
            </c:numRef>
          </c:val>
          <c:smooth val="0"/>
        </c:ser>
        <c:ser>
          <c:idx val="1"/>
          <c:order val="1"/>
          <c:tx>
            <c:strRef>
              <c:f>'CPS Figures'!$A$21</c:f>
              <c:strCache>
                <c:ptCount val="1"/>
                <c:pt idx="0">
                  <c:v>Computer and mathematical occupations</c:v>
                </c:pt>
              </c:strCache>
            </c:strRef>
          </c:tx>
          <c:cat>
            <c:numRef>
              <c:f>'CPS Figures'!$B$19:$N$19</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'CPS Figures'!$B$21:$N$21</c:f>
              <c:numCache>
                <c:formatCode>0.00</c:formatCode>
                <c:ptCount val="13"/>
                <c:pt idx="0">
                  <c:v>1</c:v>
                </c:pt>
                <c:pt idx="1">
                  <c:v>1.0179424728418887</c:v>
                </c:pt>
                <c:pt idx="2">
                  <c:v>1.0469995768793599</c:v>
                </c:pt>
                <c:pt idx="3">
                  <c:v>1.0466174561972745</c:v>
                </c:pt>
                <c:pt idx="4">
                  <c:v>1.082638685871858</c:v>
                </c:pt>
                <c:pt idx="5">
                  <c:v>1.0640805190636717</c:v>
                </c:pt>
                <c:pt idx="6">
                  <c:v>1.0617892679459804</c:v>
                </c:pt>
                <c:pt idx="7">
                  <c:v>1.0881653888729799</c:v>
                </c:pt>
                <c:pt idx="8">
                  <c:v>1.0590142971713332</c:v>
                </c:pt>
                <c:pt idx="9">
                  <c:v>1.0722083286750321</c:v>
                </c:pt>
                <c:pt idx="10">
                  <c:v>1.0852134930148019</c:v>
                </c:pt>
                <c:pt idx="11">
                  <c:v>1.0650648703233836</c:v>
                </c:pt>
                <c:pt idx="12">
                  <c:v>1.0786529212695966</c:v>
                </c:pt>
              </c:numCache>
            </c:numRef>
          </c:val>
          <c:smooth val="0"/>
        </c:ser>
        <c:ser>
          <c:idx val="2"/>
          <c:order val="2"/>
          <c:tx>
            <c:strRef>
              <c:f>'CPS Figures'!$A$22</c:f>
              <c:strCache>
                <c:ptCount val="1"/>
                <c:pt idx="0">
                  <c:v>Architecture and engineering occupations</c:v>
                </c:pt>
              </c:strCache>
            </c:strRef>
          </c:tx>
          <c:cat>
            <c:numRef>
              <c:f>'CPS Figures'!$B$19:$N$19</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'CPS Figures'!$B$22:$N$22</c:f>
              <c:numCache>
                <c:formatCode>0.00</c:formatCode>
                <c:ptCount val="13"/>
                <c:pt idx="0">
                  <c:v>1</c:v>
                </c:pt>
                <c:pt idx="1">
                  <c:v>1.0030695927062812</c:v>
                </c:pt>
                <c:pt idx="2">
                  <c:v>1.0177167856395994</c:v>
                </c:pt>
                <c:pt idx="3">
                  <c:v>1.0384306134603918</c:v>
                </c:pt>
                <c:pt idx="4">
                  <c:v>1.0547203291642979</c:v>
                </c:pt>
                <c:pt idx="5">
                  <c:v>1.0266607747827365</c:v>
                </c:pt>
                <c:pt idx="6">
                  <c:v>1.0395811380400422</c:v>
                </c:pt>
                <c:pt idx="7">
                  <c:v>1.0615499939273518</c:v>
                </c:pt>
                <c:pt idx="8">
                  <c:v>1.048424675324741</c:v>
                </c:pt>
                <c:pt idx="9">
                  <c:v>1.0707755279579623</c:v>
                </c:pt>
                <c:pt idx="10">
                  <c:v>1.0443416996389938</c:v>
                </c:pt>
                <c:pt idx="11">
                  <c:v>1.0607863616049029</c:v>
                </c:pt>
                <c:pt idx="12">
                  <c:v>1.0566661801402435</c:v>
                </c:pt>
              </c:numCache>
            </c:numRef>
          </c:val>
          <c:smooth val="0"/>
        </c:ser>
        <c:ser>
          <c:idx val="3"/>
          <c:order val="3"/>
          <c:tx>
            <c:strRef>
              <c:f>'CPS Figures'!$A$23</c:f>
              <c:strCache>
                <c:ptCount val="1"/>
                <c:pt idx="0">
                  <c:v>Life, physical, and social science occupations</c:v>
                </c:pt>
              </c:strCache>
            </c:strRef>
          </c:tx>
          <c:cat>
            <c:numRef>
              <c:f>'CPS Figures'!$B$19:$N$19</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'CPS Figures'!$B$23:$N$23</c:f>
              <c:numCache>
                <c:formatCode>0.00</c:formatCode>
                <c:ptCount val="13"/>
                <c:pt idx="0">
                  <c:v>1</c:v>
                </c:pt>
                <c:pt idx="1">
                  <c:v>1.021488134981948</c:v>
                </c:pt>
                <c:pt idx="2">
                  <c:v>1.0303751433355581</c:v>
                </c:pt>
                <c:pt idx="3">
                  <c:v>1.0281871548812611</c:v>
                </c:pt>
                <c:pt idx="4">
                  <c:v>1.0757027348286103</c:v>
                </c:pt>
                <c:pt idx="5">
                  <c:v>1.0491494636914469</c:v>
                </c:pt>
                <c:pt idx="6">
                  <c:v>1.0363748458692974</c:v>
                </c:pt>
                <c:pt idx="7">
                  <c:v>1.07833420342673</c:v>
                </c:pt>
                <c:pt idx="8">
                  <c:v>1.0207104508289306</c:v>
                </c:pt>
                <c:pt idx="9">
                  <c:v>1.0481080333195041</c:v>
                </c:pt>
                <c:pt idx="10">
                  <c:v>1.0341148352393279</c:v>
                </c:pt>
                <c:pt idx="11">
                  <c:v>1.0458930887902198</c:v>
                </c:pt>
                <c:pt idx="12">
                  <c:v>1.0487327080031812</c:v>
                </c:pt>
              </c:numCache>
            </c:numRef>
          </c:val>
          <c:smooth val="0"/>
        </c:ser>
        <c:dLbls>
          <c:showLegendKey val="0"/>
          <c:showVal val="0"/>
          <c:showCatName val="0"/>
          <c:showSerName val="0"/>
          <c:showPercent val="0"/>
          <c:showBubbleSize val="0"/>
        </c:dLbls>
        <c:marker val="1"/>
        <c:smooth val="0"/>
        <c:axId val="146426368"/>
        <c:axId val="146690560"/>
      </c:lineChart>
      <c:catAx>
        <c:axId val="146426368"/>
        <c:scaling>
          <c:orientation val="minMax"/>
        </c:scaling>
        <c:delete val="0"/>
        <c:axPos val="b"/>
        <c:numFmt formatCode="General" sourceLinked="1"/>
        <c:majorTickMark val="none"/>
        <c:minorTickMark val="none"/>
        <c:tickLblPos val="nextTo"/>
        <c:crossAx val="146690560"/>
        <c:crosses val="autoZero"/>
        <c:auto val="1"/>
        <c:lblAlgn val="ctr"/>
        <c:lblOffset val="100"/>
        <c:noMultiLvlLbl val="0"/>
      </c:catAx>
      <c:valAx>
        <c:axId val="146690560"/>
        <c:scaling>
          <c:orientation val="minMax"/>
        </c:scaling>
        <c:delete val="0"/>
        <c:axPos val="l"/>
        <c:majorGridlines/>
        <c:title>
          <c:tx>
            <c:rich>
              <a:bodyPr/>
              <a:lstStyle/>
              <a:p>
                <a:pPr>
                  <a:defRPr/>
                </a:pPr>
                <a:r>
                  <a:rPr lang="en-US"/>
                  <a:t>Wage Growth Index</a:t>
                </a:r>
              </a:p>
            </c:rich>
          </c:tx>
          <c:layout/>
          <c:overlay val="0"/>
        </c:title>
        <c:numFmt formatCode="0.00" sourceLinked="1"/>
        <c:majorTickMark val="none"/>
        <c:minorTickMark val="none"/>
        <c:tickLblPos val="nextTo"/>
        <c:crossAx val="146426368"/>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Table!$B$49</c:f>
              <c:strCache>
                <c:ptCount val="1"/>
                <c:pt idx="0">
                  <c:v>Change in STEM Jobs, 1980-2011</c:v>
                </c:pt>
              </c:strCache>
            </c:strRef>
          </c:tx>
          <c:invertIfNegative val="0"/>
          <c:dLbls>
            <c:showLegendKey val="0"/>
            <c:showVal val="1"/>
            <c:showCatName val="0"/>
            <c:showSerName val="0"/>
            <c:showPercent val="0"/>
            <c:showBubbleSize val="0"/>
            <c:showLeaderLines val="0"/>
          </c:dLbls>
          <c:cat>
            <c:strRef>
              <c:f>Table!$C$48:$E$48</c:f>
              <c:strCache>
                <c:ptCount val="3"/>
                <c:pt idx="0">
                  <c:v>Bachelors or higher</c:v>
                </c:pt>
                <c:pt idx="1">
                  <c:v>Some college</c:v>
                </c:pt>
                <c:pt idx="2">
                  <c:v>High school or less</c:v>
                </c:pt>
              </c:strCache>
            </c:strRef>
          </c:cat>
          <c:val>
            <c:numRef>
              <c:f>Table!$C$49:$E$49</c:f>
              <c:numCache>
                <c:formatCode>#,##0</c:formatCode>
                <c:ptCount val="3"/>
                <c:pt idx="0">
                  <c:v>9960832</c:v>
                </c:pt>
                <c:pt idx="1">
                  <c:v>4344353</c:v>
                </c:pt>
                <c:pt idx="2">
                  <c:v>-3939473</c:v>
                </c:pt>
              </c:numCache>
            </c:numRef>
          </c:val>
        </c:ser>
        <c:dLbls>
          <c:showLegendKey val="0"/>
          <c:showVal val="0"/>
          <c:showCatName val="0"/>
          <c:showSerName val="0"/>
          <c:showPercent val="0"/>
          <c:showBubbleSize val="0"/>
        </c:dLbls>
        <c:gapWidth val="150"/>
        <c:axId val="159262208"/>
        <c:axId val="159082176"/>
      </c:barChart>
      <c:catAx>
        <c:axId val="159262208"/>
        <c:scaling>
          <c:orientation val="minMax"/>
        </c:scaling>
        <c:delete val="0"/>
        <c:axPos val="b"/>
        <c:majorTickMark val="out"/>
        <c:minorTickMark val="none"/>
        <c:tickLblPos val="nextTo"/>
        <c:crossAx val="159082176"/>
        <c:crosses val="autoZero"/>
        <c:auto val="1"/>
        <c:lblAlgn val="ctr"/>
        <c:lblOffset val="100"/>
        <c:noMultiLvlLbl val="0"/>
      </c:catAx>
      <c:valAx>
        <c:axId val="159082176"/>
        <c:scaling>
          <c:orientation val="minMax"/>
        </c:scaling>
        <c:delete val="0"/>
        <c:axPos val="l"/>
        <c:majorGridlines/>
        <c:numFmt formatCode="#,##0" sourceLinked="1"/>
        <c:majorTickMark val="out"/>
        <c:minorTickMark val="none"/>
        <c:tickLblPos val="nextTo"/>
        <c:crossAx val="1592622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Bachelor’s of Science</a:t>
            </a:r>
            <a:r>
              <a:rPr lang="en-US" baseline="0" dirty="0" smtClean="0"/>
              <a:t> Holders as Share of Inventors and Tech-Founders</a:t>
            </a:r>
            <a:endParaRPr lang="en-US" dirty="0"/>
          </a:p>
        </c:rich>
      </c:tx>
      <c:layout>
        <c:manualLayout>
          <c:xMode val="edge"/>
          <c:yMode val="edge"/>
          <c:x val="0.23603603984985747"/>
          <c:y val="1.0080128951837311E-4"/>
        </c:manualLayout>
      </c:layout>
      <c:overlay val="1"/>
      <c:spPr>
        <a:solidFill>
          <a:schemeClr val="bg1"/>
        </a:solidFill>
        <a:ln>
          <a:solidFill>
            <a:schemeClr val="tx1"/>
          </a:solidFill>
        </a:ln>
      </c:spPr>
    </c:title>
    <c:autoTitleDeleted val="0"/>
    <c:plotArea>
      <c:layout/>
      <c:barChart>
        <c:barDir val="col"/>
        <c:grouping val="clustered"/>
        <c:varyColors val="0"/>
        <c:ser>
          <c:idx val="0"/>
          <c:order val="0"/>
          <c:invertIfNegative val="0"/>
          <c:dPt>
            <c:idx val="2"/>
            <c:invertIfNegative val="0"/>
            <c:bubble3D val="0"/>
            <c:spPr>
              <a:solidFill>
                <a:schemeClr val="bg1">
                  <a:lumMod val="65000"/>
                </a:schemeClr>
              </a:solidFill>
            </c:spPr>
          </c:dPt>
          <c:dLbls>
            <c:spPr>
              <a:solidFill>
                <a:schemeClr val="bg1"/>
              </a:solidFill>
            </c:spPr>
            <c:dLblPos val="inEnd"/>
            <c:showLegendKey val="0"/>
            <c:showVal val="1"/>
            <c:showCatName val="0"/>
            <c:showSerName val="0"/>
            <c:showPercent val="0"/>
            <c:showBubbleSize val="0"/>
            <c:showLeaderLines val="0"/>
          </c:dLbls>
          <c:cat>
            <c:strRef>
              <c:f>Sheet1!$I$15:$K$15</c:f>
              <c:strCache>
                <c:ptCount val="3"/>
                <c:pt idx="0">
                  <c:v>Share of inventors</c:v>
                </c:pt>
                <c:pt idx="1">
                  <c:v>Share of tech company founders</c:v>
                </c:pt>
                <c:pt idx="2">
                  <c:v>Share of population 25+</c:v>
                </c:pt>
              </c:strCache>
            </c:strRef>
          </c:cat>
          <c:val>
            <c:numRef>
              <c:f>Sheet1!$I$16:$K$16</c:f>
              <c:numCache>
                <c:formatCode>0%</c:formatCode>
                <c:ptCount val="3"/>
                <c:pt idx="0">
                  <c:v>0.88400000000000012</c:v>
                </c:pt>
                <c:pt idx="1">
                  <c:v>0.50600000000000012</c:v>
                </c:pt>
                <c:pt idx="2">
                  <c:v>9.8720628355454615E-2</c:v>
                </c:pt>
              </c:numCache>
            </c:numRef>
          </c:val>
        </c:ser>
        <c:dLbls>
          <c:showLegendKey val="0"/>
          <c:showVal val="0"/>
          <c:showCatName val="0"/>
          <c:showSerName val="0"/>
          <c:showPercent val="0"/>
          <c:showBubbleSize val="0"/>
        </c:dLbls>
        <c:gapWidth val="150"/>
        <c:axId val="118735872"/>
        <c:axId val="116826112"/>
      </c:barChart>
      <c:catAx>
        <c:axId val="118735872"/>
        <c:scaling>
          <c:orientation val="minMax"/>
        </c:scaling>
        <c:delete val="0"/>
        <c:axPos val="b"/>
        <c:majorTickMark val="out"/>
        <c:minorTickMark val="none"/>
        <c:tickLblPos val="nextTo"/>
        <c:crossAx val="116826112"/>
        <c:crosses val="autoZero"/>
        <c:auto val="1"/>
        <c:lblAlgn val="ctr"/>
        <c:lblOffset val="100"/>
        <c:noMultiLvlLbl val="0"/>
      </c:catAx>
      <c:valAx>
        <c:axId val="116826112"/>
        <c:scaling>
          <c:orientation val="minMax"/>
        </c:scaling>
        <c:delete val="0"/>
        <c:axPos val="l"/>
        <c:majorGridlines/>
        <c:numFmt formatCode="0%" sourceLinked="1"/>
        <c:majorTickMark val="out"/>
        <c:minorTickMark val="none"/>
        <c:tickLblPos val="nextTo"/>
        <c:crossAx val="118735872"/>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tx>
            <c:strRef>
              <c:f>'1950-2010 STEM Prem'!$B$2</c:f>
              <c:strCache>
                <c:ptCount val="1"/>
                <c:pt idx="0">
                  <c:v>STEM Occupation Premium</c:v>
                </c:pt>
              </c:strCache>
            </c:strRef>
          </c:tx>
          <c:cat>
            <c:numRef>
              <c:f>'1950-2010 STEM Prem'!$A$3:$A$9</c:f>
              <c:numCache>
                <c:formatCode>General</c:formatCode>
                <c:ptCount val="7"/>
                <c:pt idx="0">
                  <c:v>1950</c:v>
                </c:pt>
                <c:pt idx="1">
                  <c:v>1960</c:v>
                </c:pt>
                <c:pt idx="2">
                  <c:v>1970</c:v>
                </c:pt>
                <c:pt idx="3">
                  <c:v>1980</c:v>
                </c:pt>
                <c:pt idx="4">
                  <c:v>1990</c:v>
                </c:pt>
                <c:pt idx="5">
                  <c:v>2000</c:v>
                </c:pt>
                <c:pt idx="6">
                  <c:v>2010</c:v>
                </c:pt>
              </c:numCache>
            </c:numRef>
          </c:cat>
          <c:val>
            <c:numRef>
              <c:f>'1950-2010 STEM Prem'!$B$3:$B$9</c:f>
              <c:numCache>
                <c:formatCode>0%</c:formatCode>
                <c:ptCount val="7"/>
                <c:pt idx="0">
                  <c:v>0.29733769999999998</c:v>
                </c:pt>
                <c:pt idx="1">
                  <c:v>0.46021240000000002</c:v>
                </c:pt>
                <c:pt idx="2">
                  <c:v>0.37550879999999998</c:v>
                </c:pt>
                <c:pt idx="3">
                  <c:v>0.43691170000000001</c:v>
                </c:pt>
                <c:pt idx="4">
                  <c:v>0.549342</c:v>
                </c:pt>
                <c:pt idx="5">
                  <c:v>0.64339199999999996</c:v>
                </c:pt>
                <c:pt idx="6">
                  <c:v>0.87743819999999995</c:v>
                </c:pt>
              </c:numCache>
            </c:numRef>
          </c:val>
          <c:smooth val="0"/>
        </c:ser>
        <c:ser>
          <c:idx val="1"/>
          <c:order val="1"/>
          <c:tx>
            <c:strRef>
              <c:f>'1950-2010 STEM Prem'!$C$2</c:f>
              <c:strCache>
                <c:ptCount val="1"/>
                <c:pt idx="0">
                  <c:v>Bachelors degree premium</c:v>
                </c:pt>
              </c:strCache>
            </c:strRef>
          </c:tx>
          <c:spPr>
            <a:ln>
              <a:prstDash val="dashDot"/>
            </a:ln>
          </c:spPr>
          <c:cat>
            <c:numRef>
              <c:f>'1950-2010 STEM Prem'!$A$3:$A$9</c:f>
              <c:numCache>
                <c:formatCode>General</c:formatCode>
                <c:ptCount val="7"/>
                <c:pt idx="0">
                  <c:v>1950</c:v>
                </c:pt>
                <c:pt idx="1">
                  <c:v>1960</c:v>
                </c:pt>
                <c:pt idx="2">
                  <c:v>1970</c:v>
                </c:pt>
                <c:pt idx="3">
                  <c:v>1980</c:v>
                </c:pt>
                <c:pt idx="4">
                  <c:v>1990</c:v>
                </c:pt>
                <c:pt idx="5">
                  <c:v>2000</c:v>
                </c:pt>
                <c:pt idx="6">
                  <c:v>2010</c:v>
                </c:pt>
              </c:numCache>
            </c:numRef>
          </c:cat>
          <c:val>
            <c:numRef>
              <c:f>'1950-2010 STEM Prem'!$C$3:$C$9</c:f>
              <c:numCache>
                <c:formatCode>0%</c:formatCode>
                <c:ptCount val="7"/>
                <c:pt idx="0">
                  <c:v>0.16519110000000001</c:v>
                </c:pt>
                <c:pt idx="1">
                  <c:v>0.32927909999999999</c:v>
                </c:pt>
                <c:pt idx="2">
                  <c:v>0.35527249999999999</c:v>
                </c:pt>
                <c:pt idx="3">
                  <c:v>0.32927909999999999</c:v>
                </c:pt>
                <c:pt idx="4">
                  <c:v>0.4557619</c:v>
                </c:pt>
                <c:pt idx="5">
                  <c:v>0.529366</c:v>
                </c:pt>
                <c:pt idx="6">
                  <c:v>0.60763160000000005</c:v>
                </c:pt>
              </c:numCache>
            </c:numRef>
          </c:val>
          <c:smooth val="0"/>
        </c:ser>
        <c:dLbls>
          <c:showLegendKey val="0"/>
          <c:showVal val="0"/>
          <c:showCatName val="0"/>
          <c:showSerName val="0"/>
          <c:showPercent val="0"/>
          <c:showBubbleSize val="0"/>
        </c:dLbls>
        <c:marker val="1"/>
        <c:smooth val="0"/>
        <c:axId val="118814720"/>
        <c:axId val="116828992"/>
      </c:lineChart>
      <c:catAx>
        <c:axId val="118814720"/>
        <c:scaling>
          <c:orientation val="minMax"/>
        </c:scaling>
        <c:delete val="0"/>
        <c:axPos val="b"/>
        <c:numFmt formatCode="General" sourceLinked="1"/>
        <c:majorTickMark val="out"/>
        <c:minorTickMark val="none"/>
        <c:tickLblPos val="nextTo"/>
        <c:crossAx val="116828992"/>
        <c:crosses val="autoZero"/>
        <c:auto val="1"/>
        <c:lblAlgn val="ctr"/>
        <c:lblOffset val="100"/>
        <c:noMultiLvlLbl val="0"/>
      </c:catAx>
      <c:valAx>
        <c:axId val="116828992"/>
        <c:scaling>
          <c:orientation val="minMax"/>
        </c:scaling>
        <c:delete val="0"/>
        <c:axPos val="l"/>
        <c:majorGridlines/>
        <c:numFmt formatCode="0%" sourceLinked="1"/>
        <c:majorTickMark val="out"/>
        <c:minorTickMark val="none"/>
        <c:tickLblPos val="nextTo"/>
        <c:crossAx val="118814720"/>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'Grads by Degree 2012'!$L$4</c:f>
              <c:strCache>
                <c:ptCount val="1"/>
                <c:pt idx="0">
                  <c:v>2012 Graduates with Bachelor's or higher</c:v>
                </c:pt>
              </c:strCache>
            </c:strRef>
          </c:tx>
          <c:invertIfNegative val="0"/>
          <c:dLbls>
            <c:showLegendKey val="0"/>
            <c:showVal val="1"/>
            <c:showCatName val="0"/>
            <c:showSerName val="0"/>
            <c:showPercent val="0"/>
            <c:showBubbleSize val="0"/>
            <c:showLeaderLines val="0"/>
          </c:dLbls>
          <c:cat>
            <c:strRef>
              <c:f>'Grads by Degree 2012'!$M$3:$O$3</c:f>
              <c:strCache>
                <c:ptCount val="3"/>
                <c:pt idx="0">
                  <c:v>Engineers</c:v>
                </c:pt>
                <c:pt idx="1">
                  <c:v>Computer Science and Math</c:v>
                </c:pt>
                <c:pt idx="2">
                  <c:v>Business and Finance</c:v>
                </c:pt>
              </c:strCache>
            </c:strRef>
          </c:cat>
          <c:val>
            <c:numRef>
              <c:f>'Grads by Degree 2012'!$M$4:$O$4</c:f>
              <c:numCache>
                <c:formatCode>#,##0</c:formatCode>
                <c:ptCount val="3"/>
                <c:pt idx="0">
                  <c:v>157338</c:v>
                </c:pt>
                <c:pt idx="1">
                  <c:v>108152</c:v>
                </c:pt>
                <c:pt idx="2">
                  <c:v>599295</c:v>
                </c:pt>
              </c:numCache>
            </c:numRef>
          </c:val>
        </c:ser>
        <c:ser>
          <c:idx val="1"/>
          <c:order val="1"/>
          <c:tx>
            <c:strRef>
              <c:f>'Grads by Degree 2012'!$L$5</c:f>
              <c:strCache>
                <c:ptCount val="1"/>
                <c:pt idx="0">
                  <c:v>2013 Advertised Job Openings</c:v>
                </c:pt>
              </c:strCache>
            </c:strRef>
          </c:tx>
          <c:invertIfNegative val="0"/>
          <c:dLbls>
            <c:showLegendKey val="0"/>
            <c:showVal val="1"/>
            <c:showCatName val="0"/>
            <c:showSerName val="0"/>
            <c:showPercent val="0"/>
            <c:showBubbleSize val="0"/>
            <c:showLeaderLines val="0"/>
          </c:dLbls>
          <c:cat>
            <c:strRef>
              <c:f>'Grads by Degree 2012'!$M$3:$O$3</c:f>
              <c:strCache>
                <c:ptCount val="3"/>
                <c:pt idx="0">
                  <c:v>Engineers</c:v>
                </c:pt>
                <c:pt idx="1">
                  <c:v>Computer Science and Math</c:v>
                </c:pt>
                <c:pt idx="2">
                  <c:v>Business and Finance</c:v>
                </c:pt>
              </c:strCache>
            </c:strRef>
          </c:cat>
          <c:val>
            <c:numRef>
              <c:f>'Grads by Degree 2012'!$M$5:$O$5</c:f>
              <c:numCache>
                <c:formatCode>#,##0</c:formatCode>
                <c:ptCount val="3"/>
                <c:pt idx="0">
                  <c:v>784800</c:v>
                </c:pt>
                <c:pt idx="1">
                  <c:v>2803680</c:v>
                </c:pt>
                <c:pt idx="2">
                  <c:v>1483680</c:v>
                </c:pt>
              </c:numCache>
            </c:numRef>
          </c:val>
        </c:ser>
        <c:dLbls>
          <c:showLegendKey val="0"/>
          <c:showVal val="0"/>
          <c:showCatName val="0"/>
          <c:showSerName val="0"/>
          <c:showPercent val="0"/>
          <c:showBubbleSize val="0"/>
        </c:dLbls>
        <c:gapWidth val="75"/>
        <c:overlap val="-25"/>
        <c:axId val="117784064"/>
        <c:axId val="116831296"/>
      </c:barChart>
      <c:catAx>
        <c:axId val="117784064"/>
        <c:scaling>
          <c:orientation val="minMax"/>
        </c:scaling>
        <c:delete val="0"/>
        <c:axPos val="b"/>
        <c:majorTickMark val="none"/>
        <c:minorTickMark val="none"/>
        <c:tickLblPos val="nextTo"/>
        <c:crossAx val="116831296"/>
        <c:crosses val="autoZero"/>
        <c:auto val="1"/>
        <c:lblAlgn val="ctr"/>
        <c:lblOffset val="100"/>
        <c:noMultiLvlLbl val="0"/>
      </c:catAx>
      <c:valAx>
        <c:axId val="116831296"/>
        <c:scaling>
          <c:orientation val="minMax"/>
        </c:scaling>
        <c:delete val="0"/>
        <c:axPos val="l"/>
        <c:majorGridlines/>
        <c:numFmt formatCode="#,##0" sourceLinked="1"/>
        <c:majorTickMark val="none"/>
        <c:minorTickMark val="none"/>
        <c:tickLblPos val="nextTo"/>
        <c:spPr>
          <a:ln w="9525">
            <a:noFill/>
          </a:ln>
        </c:spPr>
        <c:crossAx val="117784064"/>
        <c:crosses val="autoZero"/>
        <c:crossBetween val="between"/>
      </c:valAx>
    </c:plotArea>
    <c:legend>
      <c:legendPos val="b"/>
      <c:layout/>
      <c:overlay val="0"/>
    </c:legend>
    <c:plotVisOnly val="1"/>
    <c:dispBlanksAs val="gap"/>
    <c:showDLblsOverMax val="0"/>
  </c:chart>
  <c:txPr>
    <a:bodyPr/>
    <a:lstStyle/>
    <a:p>
      <a:pPr>
        <a:defRPr sz="1200">
          <a:latin typeface="Georgia" panose="02040502050405020303"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Annualized</a:t>
            </a:r>
            <a:r>
              <a:rPr lang="en-US" baseline="0"/>
              <a:t> Growth Rates in Net Employment </a:t>
            </a:r>
            <a:r>
              <a:rPr lang="en-US" sz="1800" b="1" i="0" u="none" strike="noStrike" baseline="0">
                <a:effectLst/>
              </a:rPr>
              <a:t>by Education </a:t>
            </a:r>
            <a:r>
              <a:rPr lang="en-US" baseline="0"/>
              <a:t>for U.S. Economy, Tech and Manufacturing Sectors, 1980-2011</a:t>
            </a:r>
            <a:endParaRPr lang="en-US"/>
          </a:p>
        </c:rich>
      </c:tx>
      <c:layout/>
      <c:overlay val="0"/>
    </c:title>
    <c:autoTitleDeleted val="0"/>
    <c:plotArea>
      <c:layout/>
      <c:barChart>
        <c:barDir val="col"/>
        <c:grouping val="clustered"/>
        <c:varyColors val="0"/>
        <c:ser>
          <c:idx val="0"/>
          <c:order val="0"/>
          <c:tx>
            <c:strRef>
              <c:f>Table!$O$2</c:f>
              <c:strCache>
                <c:ptCount val="1"/>
                <c:pt idx="0">
                  <c:v>U.S. Economy</c:v>
                </c:pt>
              </c:strCache>
            </c:strRef>
          </c:tx>
          <c:invertIfNegative val="0"/>
          <c:dLbls>
            <c:showLegendKey val="0"/>
            <c:showVal val="1"/>
            <c:showCatName val="0"/>
            <c:showSerName val="0"/>
            <c:showPercent val="0"/>
            <c:showBubbleSize val="0"/>
            <c:showLeaderLines val="0"/>
          </c:dLbls>
          <c:cat>
            <c:strRef>
              <c:f>Table!$N$3:$N$5</c:f>
              <c:strCache>
                <c:ptCount val="3"/>
                <c:pt idx="0">
                  <c:v>Bachelor's Degree</c:v>
                </c:pt>
                <c:pt idx="1">
                  <c:v>Some College</c:v>
                </c:pt>
                <c:pt idx="2">
                  <c:v>High School or Less</c:v>
                </c:pt>
              </c:strCache>
            </c:strRef>
          </c:cat>
          <c:val>
            <c:numRef>
              <c:f>Table!$O$3:$O$5</c:f>
              <c:numCache>
                <c:formatCode>0%</c:formatCode>
                <c:ptCount val="3"/>
                <c:pt idx="0">
                  <c:v>2.8550582444669903E-2</c:v>
                </c:pt>
                <c:pt idx="1">
                  <c:v>2.3692766601857818E-2</c:v>
                </c:pt>
                <c:pt idx="2">
                  <c:v>-3.5244662443660868E-3</c:v>
                </c:pt>
              </c:numCache>
            </c:numRef>
          </c:val>
        </c:ser>
        <c:ser>
          <c:idx val="1"/>
          <c:order val="1"/>
          <c:tx>
            <c:strRef>
              <c:f>Table!$P$2</c:f>
              <c:strCache>
                <c:ptCount val="1"/>
                <c:pt idx="0">
                  <c:v>Tech Sector</c:v>
                </c:pt>
              </c:strCache>
            </c:strRef>
          </c:tx>
          <c:invertIfNegative val="0"/>
          <c:dLbls>
            <c:showLegendKey val="0"/>
            <c:showVal val="1"/>
            <c:showCatName val="0"/>
            <c:showSerName val="0"/>
            <c:showPercent val="0"/>
            <c:showBubbleSize val="0"/>
            <c:showLeaderLines val="0"/>
          </c:dLbls>
          <c:cat>
            <c:strRef>
              <c:f>Table!$N$3:$N$5</c:f>
              <c:strCache>
                <c:ptCount val="3"/>
                <c:pt idx="0">
                  <c:v>Bachelor's Degree</c:v>
                </c:pt>
                <c:pt idx="1">
                  <c:v>Some College</c:v>
                </c:pt>
                <c:pt idx="2">
                  <c:v>High School or Less</c:v>
                </c:pt>
              </c:strCache>
            </c:strRef>
          </c:cat>
          <c:val>
            <c:numRef>
              <c:f>Table!$P$3:$P$5</c:f>
              <c:numCache>
                <c:formatCode>0%</c:formatCode>
                <c:ptCount val="3"/>
                <c:pt idx="0">
                  <c:v>4.176097639873011E-2</c:v>
                </c:pt>
                <c:pt idx="1">
                  <c:v>1.4463804718946704E-2</c:v>
                </c:pt>
                <c:pt idx="2">
                  <c:v>-2.3008479857564046E-2</c:v>
                </c:pt>
              </c:numCache>
            </c:numRef>
          </c:val>
        </c:ser>
        <c:ser>
          <c:idx val="2"/>
          <c:order val="2"/>
          <c:tx>
            <c:strRef>
              <c:f>Table!$Q$2</c:f>
              <c:strCache>
                <c:ptCount val="1"/>
                <c:pt idx="0">
                  <c:v>Manufacturing</c:v>
                </c:pt>
              </c:strCache>
            </c:strRef>
          </c:tx>
          <c:invertIfNegative val="0"/>
          <c:dLbls>
            <c:showLegendKey val="0"/>
            <c:showVal val="1"/>
            <c:showCatName val="0"/>
            <c:showSerName val="0"/>
            <c:showPercent val="0"/>
            <c:showBubbleSize val="0"/>
            <c:showLeaderLines val="0"/>
          </c:dLbls>
          <c:cat>
            <c:strRef>
              <c:f>Table!$N$3:$N$5</c:f>
              <c:strCache>
                <c:ptCount val="3"/>
                <c:pt idx="0">
                  <c:v>Bachelor's Degree</c:v>
                </c:pt>
                <c:pt idx="1">
                  <c:v>Some College</c:v>
                </c:pt>
                <c:pt idx="2">
                  <c:v>High School or Less</c:v>
                </c:pt>
              </c:strCache>
            </c:strRef>
          </c:cat>
          <c:val>
            <c:numRef>
              <c:f>Table!$Q$3:$Q$5</c:f>
              <c:numCache>
                <c:formatCode>0%</c:formatCode>
                <c:ptCount val="3"/>
                <c:pt idx="0">
                  <c:v>1.1235007774115013E-2</c:v>
                </c:pt>
                <c:pt idx="1">
                  <c:v>1.816756343469228E-3</c:v>
                </c:pt>
                <c:pt idx="2">
                  <c:v>-2.6187871091728154E-2</c:v>
                </c:pt>
              </c:numCache>
            </c:numRef>
          </c:val>
        </c:ser>
        <c:dLbls>
          <c:showLegendKey val="0"/>
          <c:showVal val="0"/>
          <c:showCatName val="0"/>
          <c:showSerName val="0"/>
          <c:showPercent val="0"/>
          <c:showBubbleSize val="0"/>
        </c:dLbls>
        <c:gapWidth val="150"/>
        <c:axId val="102072832"/>
        <c:axId val="82330176"/>
      </c:barChart>
      <c:catAx>
        <c:axId val="102072832"/>
        <c:scaling>
          <c:orientation val="minMax"/>
        </c:scaling>
        <c:delete val="0"/>
        <c:axPos val="b"/>
        <c:majorTickMark val="none"/>
        <c:minorTickMark val="none"/>
        <c:tickLblPos val="nextTo"/>
        <c:crossAx val="82330176"/>
        <c:crosses val="autoZero"/>
        <c:auto val="1"/>
        <c:lblAlgn val="ctr"/>
        <c:lblOffset val="100"/>
        <c:noMultiLvlLbl val="0"/>
      </c:catAx>
      <c:valAx>
        <c:axId val="82330176"/>
        <c:scaling>
          <c:orientation val="minMax"/>
        </c:scaling>
        <c:delete val="0"/>
        <c:axPos val="l"/>
        <c:majorGridlines/>
        <c:numFmt formatCode="0%" sourceLinked="1"/>
        <c:majorTickMark val="none"/>
        <c:minorTickMark val="none"/>
        <c:tickLblPos val="nextTo"/>
        <c:crossAx val="1020728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STEM Score by Occupation</a:t>
            </a:r>
          </a:p>
        </c:rich>
      </c:tx>
      <c:layout>
        <c:manualLayout>
          <c:xMode val="edge"/>
          <c:yMode val="edge"/>
          <c:x val="0.34606442376521118"/>
          <c:y val="0.36162480660389684"/>
        </c:manualLayout>
      </c:layout>
      <c:overlay val="0"/>
    </c:title>
    <c:autoTitleDeleted val="0"/>
    <c:plotArea>
      <c:layout>
        <c:manualLayout>
          <c:layoutTarget val="inner"/>
          <c:xMode val="edge"/>
          <c:yMode val="edge"/>
          <c:x val="6.2477545811360738E-2"/>
          <c:y val="1.2185647348286506E-2"/>
          <c:w val="0.928348132015413"/>
          <c:h val="0.88962187321942499"/>
        </c:manualLayout>
      </c:layout>
      <c:areaChart>
        <c:grouping val="standard"/>
        <c:varyColors val="0"/>
        <c:ser>
          <c:idx val="0"/>
          <c:order val="0"/>
          <c:tx>
            <c:strRef>
              <c:f>'STEM by occ'!$G$1</c:f>
              <c:strCache>
                <c:ptCount val="1"/>
                <c:pt idx="0">
                  <c:v>stem_score</c:v>
                </c:pt>
              </c:strCache>
            </c:strRef>
          </c:tx>
          <c:val>
            <c:numRef>
              <c:f>'STEM by occ'!$G$2:$G$797</c:f>
              <c:numCache>
                <c:formatCode>General</c:formatCode>
                <c:ptCount val="796"/>
                <c:pt idx="0">
                  <c:v>20.284680000000002</c:v>
                </c:pt>
                <c:pt idx="1">
                  <c:v>19.09468</c:v>
                </c:pt>
                <c:pt idx="2">
                  <c:v>18.604679999999998</c:v>
                </c:pt>
                <c:pt idx="3">
                  <c:v>18.514679999999998</c:v>
                </c:pt>
                <c:pt idx="4">
                  <c:v>18.36468</c:v>
                </c:pt>
                <c:pt idx="5">
                  <c:v>18.104679999999998</c:v>
                </c:pt>
                <c:pt idx="6">
                  <c:v>17.634679999999999</c:v>
                </c:pt>
                <c:pt idx="7">
                  <c:v>17.27468</c:v>
                </c:pt>
                <c:pt idx="8">
                  <c:v>17.194680000000002</c:v>
                </c:pt>
                <c:pt idx="9">
                  <c:v>16.994679999999999</c:v>
                </c:pt>
                <c:pt idx="10">
                  <c:v>16.964680000000001</c:v>
                </c:pt>
                <c:pt idx="11">
                  <c:v>16.554680000000001</c:v>
                </c:pt>
                <c:pt idx="12">
                  <c:v>16.54468</c:v>
                </c:pt>
                <c:pt idx="13">
                  <c:v>16.374680000000001</c:v>
                </c:pt>
                <c:pt idx="14">
                  <c:v>16.34468</c:v>
                </c:pt>
                <c:pt idx="15">
                  <c:v>15.814679999999999</c:v>
                </c:pt>
                <c:pt idx="16">
                  <c:v>15.71468</c:v>
                </c:pt>
                <c:pt idx="17">
                  <c:v>15.36468</c:v>
                </c:pt>
                <c:pt idx="18">
                  <c:v>15.314679999999999</c:v>
                </c:pt>
                <c:pt idx="19">
                  <c:v>15.314679999999999</c:v>
                </c:pt>
                <c:pt idx="20">
                  <c:v>15.02468</c:v>
                </c:pt>
                <c:pt idx="21">
                  <c:v>14.44468</c:v>
                </c:pt>
                <c:pt idx="22">
                  <c:v>14.164680000000001</c:v>
                </c:pt>
                <c:pt idx="23">
                  <c:v>14.09468</c:v>
                </c:pt>
                <c:pt idx="24">
                  <c:v>13.724679999999999</c:v>
                </c:pt>
                <c:pt idx="25">
                  <c:v>13.61468</c:v>
                </c:pt>
                <c:pt idx="26">
                  <c:v>13.564679999999999</c:v>
                </c:pt>
                <c:pt idx="27">
                  <c:v>13.35468</c:v>
                </c:pt>
                <c:pt idx="28">
                  <c:v>13.35468</c:v>
                </c:pt>
                <c:pt idx="29">
                  <c:v>12.894679999999999</c:v>
                </c:pt>
                <c:pt idx="30">
                  <c:v>12.85468</c:v>
                </c:pt>
                <c:pt idx="31">
                  <c:v>12.70468</c:v>
                </c:pt>
                <c:pt idx="32">
                  <c:v>12.69468</c:v>
                </c:pt>
                <c:pt idx="33">
                  <c:v>12.69468</c:v>
                </c:pt>
                <c:pt idx="34">
                  <c:v>12.50468</c:v>
                </c:pt>
                <c:pt idx="35">
                  <c:v>12.45468</c:v>
                </c:pt>
                <c:pt idx="36">
                  <c:v>12.45468</c:v>
                </c:pt>
                <c:pt idx="37">
                  <c:v>12.34468</c:v>
                </c:pt>
                <c:pt idx="38">
                  <c:v>12.28468</c:v>
                </c:pt>
                <c:pt idx="39">
                  <c:v>12.154680000000001</c:v>
                </c:pt>
                <c:pt idx="40">
                  <c:v>12.09468</c:v>
                </c:pt>
                <c:pt idx="41">
                  <c:v>11.96468</c:v>
                </c:pt>
                <c:pt idx="42">
                  <c:v>11.914680000000001</c:v>
                </c:pt>
                <c:pt idx="43">
                  <c:v>11.76468</c:v>
                </c:pt>
                <c:pt idx="44">
                  <c:v>11.75468</c:v>
                </c:pt>
                <c:pt idx="45">
                  <c:v>11.71468</c:v>
                </c:pt>
                <c:pt idx="46">
                  <c:v>11.554679999999999</c:v>
                </c:pt>
                <c:pt idx="47">
                  <c:v>11.35468</c:v>
                </c:pt>
                <c:pt idx="48">
                  <c:v>11.334680000000001</c:v>
                </c:pt>
                <c:pt idx="49">
                  <c:v>11.144679999999999</c:v>
                </c:pt>
                <c:pt idx="50">
                  <c:v>10.314679999999999</c:v>
                </c:pt>
                <c:pt idx="51">
                  <c:v>10.17468</c:v>
                </c:pt>
                <c:pt idx="52">
                  <c:v>9.9046830000000003</c:v>
                </c:pt>
                <c:pt idx="53">
                  <c:v>9.8946830000000006</c:v>
                </c:pt>
                <c:pt idx="54">
                  <c:v>9.7846840000000004</c:v>
                </c:pt>
                <c:pt idx="55">
                  <c:v>9.7846829999999994</c:v>
                </c:pt>
                <c:pt idx="56">
                  <c:v>9.7746840000000006</c:v>
                </c:pt>
                <c:pt idx="57">
                  <c:v>9.7746829999999996</c:v>
                </c:pt>
                <c:pt idx="58">
                  <c:v>9.7046829999999993</c:v>
                </c:pt>
                <c:pt idx="59">
                  <c:v>9.6646830000000001</c:v>
                </c:pt>
                <c:pt idx="60">
                  <c:v>9.6546830000000003</c:v>
                </c:pt>
                <c:pt idx="61">
                  <c:v>9.6246829999999992</c:v>
                </c:pt>
                <c:pt idx="62">
                  <c:v>9.5346840000000004</c:v>
                </c:pt>
                <c:pt idx="63">
                  <c:v>9.4146830000000001</c:v>
                </c:pt>
                <c:pt idx="64">
                  <c:v>9.3646840000000005</c:v>
                </c:pt>
                <c:pt idx="65">
                  <c:v>9.3346830000000001</c:v>
                </c:pt>
                <c:pt idx="66">
                  <c:v>9.2646840000000008</c:v>
                </c:pt>
                <c:pt idx="67">
                  <c:v>9.2646840000000008</c:v>
                </c:pt>
                <c:pt idx="68">
                  <c:v>9.004683</c:v>
                </c:pt>
                <c:pt idx="69">
                  <c:v>8.9546829999999993</c:v>
                </c:pt>
                <c:pt idx="70">
                  <c:v>8.9246839999999992</c:v>
                </c:pt>
                <c:pt idx="71">
                  <c:v>8.9146830000000001</c:v>
                </c:pt>
                <c:pt idx="72">
                  <c:v>8.8646840000000005</c:v>
                </c:pt>
                <c:pt idx="73">
                  <c:v>8.6946840000000005</c:v>
                </c:pt>
                <c:pt idx="74">
                  <c:v>8.6846840000000007</c:v>
                </c:pt>
                <c:pt idx="75">
                  <c:v>8.4746839999999999</c:v>
                </c:pt>
                <c:pt idx="76">
                  <c:v>8.4646840000000001</c:v>
                </c:pt>
                <c:pt idx="77">
                  <c:v>8.4446829999999995</c:v>
                </c:pt>
                <c:pt idx="78">
                  <c:v>8.3246830000000003</c:v>
                </c:pt>
                <c:pt idx="79">
                  <c:v>8.1846840000000007</c:v>
                </c:pt>
                <c:pt idx="80">
                  <c:v>8.1746850000000002</c:v>
                </c:pt>
                <c:pt idx="81">
                  <c:v>8.1746839999999992</c:v>
                </c:pt>
                <c:pt idx="82">
                  <c:v>8.0946840000000009</c:v>
                </c:pt>
                <c:pt idx="83">
                  <c:v>8.0646839999999997</c:v>
                </c:pt>
                <c:pt idx="84">
                  <c:v>7.9846839999999997</c:v>
                </c:pt>
                <c:pt idx="85">
                  <c:v>7.9546840000000003</c:v>
                </c:pt>
                <c:pt idx="86">
                  <c:v>7.9146830000000001</c:v>
                </c:pt>
                <c:pt idx="87">
                  <c:v>7.8546829999999996</c:v>
                </c:pt>
                <c:pt idx="88">
                  <c:v>7.844684</c:v>
                </c:pt>
                <c:pt idx="89">
                  <c:v>7.7246839999999999</c:v>
                </c:pt>
                <c:pt idx="90">
                  <c:v>7.7246829999999997</c:v>
                </c:pt>
                <c:pt idx="91">
                  <c:v>7.6846829999999997</c:v>
                </c:pt>
                <c:pt idx="92">
                  <c:v>7.6846829999999997</c:v>
                </c:pt>
                <c:pt idx="93">
                  <c:v>7.544683</c:v>
                </c:pt>
                <c:pt idx="94">
                  <c:v>7.4246840000000001</c:v>
                </c:pt>
                <c:pt idx="95">
                  <c:v>7.4046830000000003</c:v>
                </c:pt>
                <c:pt idx="96">
                  <c:v>7.3246840000000004</c:v>
                </c:pt>
                <c:pt idx="97">
                  <c:v>7.2946840000000002</c:v>
                </c:pt>
                <c:pt idx="98">
                  <c:v>7.1246830000000001</c:v>
                </c:pt>
                <c:pt idx="99">
                  <c:v>7.0346840000000004</c:v>
                </c:pt>
                <c:pt idx="100">
                  <c:v>7.0246839999999997</c:v>
                </c:pt>
                <c:pt idx="101">
                  <c:v>7.0046840000000001</c:v>
                </c:pt>
                <c:pt idx="102">
                  <c:v>7.004683</c:v>
                </c:pt>
                <c:pt idx="103">
                  <c:v>6.9946840000000003</c:v>
                </c:pt>
                <c:pt idx="104">
                  <c:v>6.9746829999999997</c:v>
                </c:pt>
                <c:pt idx="105">
                  <c:v>6.9146840000000003</c:v>
                </c:pt>
                <c:pt idx="106">
                  <c:v>6.9146830000000001</c:v>
                </c:pt>
                <c:pt idx="107">
                  <c:v>6.9146830000000001</c:v>
                </c:pt>
                <c:pt idx="108">
                  <c:v>6.8646839999999996</c:v>
                </c:pt>
                <c:pt idx="109">
                  <c:v>6.8546829999999996</c:v>
                </c:pt>
                <c:pt idx="110">
                  <c:v>6.7846840000000004</c:v>
                </c:pt>
                <c:pt idx="111">
                  <c:v>6.7046830000000002</c:v>
                </c:pt>
                <c:pt idx="112">
                  <c:v>6.6846839999999998</c:v>
                </c:pt>
                <c:pt idx="113">
                  <c:v>6.6646840000000003</c:v>
                </c:pt>
                <c:pt idx="114">
                  <c:v>6.6246830000000001</c:v>
                </c:pt>
                <c:pt idx="115">
                  <c:v>6.5966839999999998</c:v>
                </c:pt>
                <c:pt idx="116">
                  <c:v>6.5146829999999998</c:v>
                </c:pt>
                <c:pt idx="117">
                  <c:v>6.4846839999999997</c:v>
                </c:pt>
                <c:pt idx="118">
                  <c:v>6.4546840000000003</c:v>
                </c:pt>
                <c:pt idx="119">
                  <c:v>6.4446839999999996</c:v>
                </c:pt>
                <c:pt idx="120">
                  <c:v>6.384684</c:v>
                </c:pt>
                <c:pt idx="121">
                  <c:v>6.3646839999999996</c:v>
                </c:pt>
                <c:pt idx="122">
                  <c:v>6.2446840000000003</c:v>
                </c:pt>
                <c:pt idx="123">
                  <c:v>6.1946839999999996</c:v>
                </c:pt>
                <c:pt idx="124">
                  <c:v>6.0746830000000003</c:v>
                </c:pt>
                <c:pt idx="125">
                  <c:v>6.0346840000000004</c:v>
                </c:pt>
                <c:pt idx="126">
                  <c:v>5.9646840000000001</c:v>
                </c:pt>
                <c:pt idx="127">
                  <c:v>5.9246829999999999</c:v>
                </c:pt>
                <c:pt idx="128">
                  <c:v>5.8246840000000004</c:v>
                </c:pt>
                <c:pt idx="129">
                  <c:v>5.8246830000000003</c:v>
                </c:pt>
                <c:pt idx="130">
                  <c:v>5.8146829999999996</c:v>
                </c:pt>
                <c:pt idx="131">
                  <c:v>5.804684</c:v>
                </c:pt>
                <c:pt idx="132">
                  <c:v>5.794683</c:v>
                </c:pt>
                <c:pt idx="133">
                  <c:v>5.7746829999999996</c:v>
                </c:pt>
                <c:pt idx="134">
                  <c:v>5.7146840000000001</c:v>
                </c:pt>
                <c:pt idx="135">
                  <c:v>5.714683</c:v>
                </c:pt>
                <c:pt idx="136">
                  <c:v>5.6746840000000001</c:v>
                </c:pt>
                <c:pt idx="137">
                  <c:v>5.6446839999999998</c:v>
                </c:pt>
                <c:pt idx="138">
                  <c:v>5.6246830000000001</c:v>
                </c:pt>
                <c:pt idx="139">
                  <c:v>5.5646839999999997</c:v>
                </c:pt>
                <c:pt idx="140">
                  <c:v>5.5646829999999996</c:v>
                </c:pt>
                <c:pt idx="141">
                  <c:v>5.5146839999999999</c:v>
                </c:pt>
                <c:pt idx="142">
                  <c:v>5.4846839999999997</c:v>
                </c:pt>
                <c:pt idx="143">
                  <c:v>5.4446839999999996</c:v>
                </c:pt>
                <c:pt idx="144">
                  <c:v>5.4346839999999998</c:v>
                </c:pt>
                <c:pt idx="145">
                  <c:v>5.4346829999999997</c:v>
                </c:pt>
                <c:pt idx="146">
                  <c:v>5.4046839999999996</c:v>
                </c:pt>
                <c:pt idx="147">
                  <c:v>5.384684</c:v>
                </c:pt>
                <c:pt idx="148">
                  <c:v>5.3246830000000003</c:v>
                </c:pt>
                <c:pt idx="149">
                  <c:v>5.2646829999999998</c:v>
                </c:pt>
                <c:pt idx="150">
                  <c:v>5.2546840000000001</c:v>
                </c:pt>
                <c:pt idx="151">
                  <c:v>5.2346839999999997</c:v>
                </c:pt>
                <c:pt idx="152">
                  <c:v>5.134684</c:v>
                </c:pt>
                <c:pt idx="153">
                  <c:v>5.1146839999999996</c:v>
                </c:pt>
                <c:pt idx="154">
                  <c:v>5.004683</c:v>
                </c:pt>
                <c:pt idx="155">
                  <c:v>4.9546840000000003</c:v>
                </c:pt>
                <c:pt idx="156">
                  <c:v>4.8646839999999996</c:v>
                </c:pt>
                <c:pt idx="157">
                  <c:v>4.8646839999999996</c:v>
                </c:pt>
                <c:pt idx="158">
                  <c:v>4.8346830000000001</c:v>
                </c:pt>
                <c:pt idx="159">
                  <c:v>4.8346830000000001</c:v>
                </c:pt>
                <c:pt idx="160">
                  <c:v>4.7846840000000004</c:v>
                </c:pt>
                <c:pt idx="161">
                  <c:v>4.7246839999999999</c:v>
                </c:pt>
                <c:pt idx="162">
                  <c:v>4.7146840000000001</c:v>
                </c:pt>
                <c:pt idx="163">
                  <c:v>4.6946830000000004</c:v>
                </c:pt>
                <c:pt idx="164">
                  <c:v>4.6646830000000001</c:v>
                </c:pt>
                <c:pt idx="165">
                  <c:v>4.634684</c:v>
                </c:pt>
                <c:pt idx="166">
                  <c:v>4.6246830000000001</c:v>
                </c:pt>
                <c:pt idx="167">
                  <c:v>4.594684</c:v>
                </c:pt>
                <c:pt idx="168">
                  <c:v>4.5546829999999998</c:v>
                </c:pt>
                <c:pt idx="169">
                  <c:v>4.5346840000000004</c:v>
                </c:pt>
                <c:pt idx="170">
                  <c:v>4.5080169999999997</c:v>
                </c:pt>
                <c:pt idx="171">
                  <c:v>4.4746839999999999</c:v>
                </c:pt>
                <c:pt idx="172">
                  <c:v>4.3946829999999997</c:v>
                </c:pt>
                <c:pt idx="173">
                  <c:v>4.3646839999999996</c:v>
                </c:pt>
                <c:pt idx="174">
                  <c:v>4.3246840000000004</c:v>
                </c:pt>
                <c:pt idx="175">
                  <c:v>4.2746829999999996</c:v>
                </c:pt>
                <c:pt idx="176">
                  <c:v>4.0646829999999996</c:v>
                </c:pt>
                <c:pt idx="177">
                  <c:v>4.0546829999999998</c:v>
                </c:pt>
                <c:pt idx="178">
                  <c:v>3.9946830000000002</c:v>
                </c:pt>
                <c:pt idx="179">
                  <c:v>3.9746830000000002</c:v>
                </c:pt>
                <c:pt idx="180">
                  <c:v>3.9046829999999999</c:v>
                </c:pt>
                <c:pt idx="181">
                  <c:v>3.8946830000000001</c:v>
                </c:pt>
                <c:pt idx="182">
                  <c:v>3.864684</c:v>
                </c:pt>
                <c:pt idx="183">
                  <c:v>3.814683</c:v>
                </c:pt>
                <c:pt idx="184">
                  <c:v>3.734683</c:v>
                </c:pt>
                <c:pt idx="185">
                  <c:v>3.6946840000000001</c:v>
                </c:pt>
                <c:pt idx="186">
                  <c:v>3.6846839999999998</c:v>
                </c:pt>
                <c:pt idx="187">
                  <c:v>3.6846830000000002</c:v>
                </c:pt>
                <c:pt idx="188">
                  <c:v>3.6046840000000002</c:v>
                </c:pt>
                <c:pt idx="189">
                  <c:v>3.544683</c:v>
                </c:pt>
                <c:pt idx="190">
                  <c:v>3.5346839999999999</c:v>
                </c:pt>
                <c:pt idx="191">
                  <c:v>3.5146839999999999</c:v>
                </c:pt>
                <c:pt idx="192">
                  <c:v>3.5146829999999998</c:v>
                </c:pt>
                <c:pt idx="193">
                  <c:v>3.364684</c:v>
                </c:pt>
                <c:pt idx="194">
                  <c:v>3.3546840000000002</c:v>
                </c:pt>
                <c:pt idx="195">
                  <c:v>3.3546840000000002</c:v>
                </c:pt>
                <c:pt idx="196">
                  <c:v>3.324684</c:v>
                </c:pt>
                <c:pt idx="197">
                  <c:v>3.304684</c:v>
                </c:pt>
                <c:pt idx="198">
                  <c:v>3.2846839999999999</c:v>
                </c:pt>
                <c:pt idx="199">
                  <c:v>3.274683</c:v>
                </c:pt>
                <c:pt idx="200">
                  <c:v>3.2146840000000001</c:v>
                </c:pt>
                <c:pt idx="201">
                  <c:v>3.2046839999999999</c:v>
                </c:pt>
                <c:pt idx="202">
                  <c:v>3.1746829999999999</c:v>
                </c:pt>
                <c:pt idx="203">
                  <c:v>3.1646830000000001</c:v>
                </c:pt>
                <c:pt idx="204">
                  <c:v>3.1646830000000001</c:v>
                </c:pt>
                <c:pt idx="205">
                  <c:v>3.1446839999999998</c:v>
                </c:pt>
                <c:pt idx="206">
                  <c:v>3.1446830000000001</c:v>
                </c:pt>
                <c:pt idx="207">
                  <c:v>3.044683</c:v>
                </c:pt>
                <c:pt idx="208">
                  <c:v>3.0146839999999999</c:v>
                </c:pt>
                <c:pt idx="209">
                  <c:v>2.9946839999999999</c:v>
                </c:pt>
                <c:pt idx="210">
                  <c:v>2.9446829999999999</c:v>
                </c:pt>
                <c:pt idx="211">
                  <c:v>2.8980169999999998</c:v>
                </c:pt>
                <c:pt idx="212">
                  <c:v>2.8746839999999998</c:v>
                </c:pt>
                <c:pt idx="213">
                  <c:v>2.814683</c:v>
                </c:pt>
                <c:pt idx="214">
                  <c:v>2.814683</c:v>
                </c:pt>
                <c:pt idx="215">
                  <c:v>2.804684</c:v>
                </c:pt>
                <c:pt idx="216">
                  <c:v>2.794683</c:v>
                </c:pt>
                <c:pt idx="217">
                  <c:v>2.794683</c:v>
                </c:pt>
                <c:pt idx="218">
                  <c:v>2.7846829999999998</c:v>
                </c:pt>
                <c:pt idx="219">
                  <c:v>2.7746840000000002</c:v>
                </c:pt>
                <c:pt idx="220">
                  <c:v>2.7646829999999998</c:v>
                </c:pt>
                <c:pt idx="221">
                  <c:v>2.734683</c:v>
                </c:pt>
                <c:pt idx="222">
                  <c:v>2.7046839999999999</c:v>
                </c:pt>
                <c:pt idx="223">
                  <c:v>2.6246830000000001</c:v>
                </c:pt>
                <c:pt idx="224">
                  <c:v>2.6246830000000001</c:v>
                </c:pt>
                <c:pt idx="225">
                  <c:v>2.574684</c:v>
                </c:pt>
                <c:pt idx="226">
                  <c:v>2.564683</c:v>
                </c:pt>
                <c:pt idx="227">
                  <c:v>2.554684</c:v>
                </c:pt>
                <c:pt idx="228">
                  <c:v>2.4746830000000002</c:v>
                </c:pt>
                <c:pt idx="229">
                  <c:v>2.3946830000000001</c:v>
                </c:pt>
                <c:pt idx="230">
                  <c:v>2.3646829999999999</c:v>
                </c:pt>
                <c:pt idx="231">
                  <c:v>2.2813500000000002</c:v>
                </c:pt>
                <c:pt idx="232">
                  <c:v>2.274683</c:v>
                </c:pt>
                <c:pt idx="233">
                  <c:v>2.2646839999999999</c:v>
                </c:pt>
                <c:pt idx="234">
                  <c:v>2.254683</c:v>
                </c:pt>
                <c:pt idx="235">
                  <c:v>2.1846839999999998</c:v>
                </c:pt>
                <c:pt idx="236">
                  <c:v>2.1246830000000001</c:v>
                </c:pt>
                <c:pt idx="237">
                  <c:v>2.114684</c:v>
                </c:pt>
                <c:pt idx="238">
                  <c:v>2.094684</c:v>
                </c:pt>
                <c:pt idx="239">
                  <c:v>2.0846830000000001</c:v>
                </c:pt>
                <c:pt idx="240">
                  <c:v>2.0246840000000002</c:v>
                </c:pt>
                <c:pt idx="241">
                  <c:v>2.004683</c:v>
                </c:pt>
                <c:pt idx="242">
                  <c:v>2.004683</c:v>
                </c:pt>
                <c:pt idx="243">
                  <c:v>1.964683</c:v>
                </c:pt>
                <c:pt idx="244">
                  <c:v>1.874684</c:v>
                </c:pt>
                <c:pt idx="245">
                  <c:v>1.834684</c:v>
                </c:pt>
                <c:pt idx="246">
                  <c:v>1.824684</c:v>
                </c:pt>
                <c:pt idx="247">
                  <c:v>1.814684</c:v>
                </c:pt>
                <c:pt idx="248">
                  <c:v>1.774683</c:v>
                </c:pt>
                <c:pt idx="249">
                  <c:v>1.7646839999999999</c:v>
                </c:pt>
                <c:pt idx="250">
                  <c:v>1.754683</c:v>
                </c:pt>
                <c:pt idx="251">
                  <c:v>1.754683</c:v>
                </c:pt>
                <c:pt idx="252">
                  <c:v>1.744683</c:v>
                </c:pt>
                <c:pt idx="253">
                  <c:v>1.739684</c:v>
                </c:pt>
                <c:pt idx="254">
                  <c:v>1.6846840000000001</c:v>
                </c:pt>
                <c:pt idx="255">
                  <c:v>1.614684</c:v>
                </c:pt>
                <c:pt idx="256">
                  <c:v>1.604684</c:v>
                </c:pt>
                <c:pt idx="257">
                  <c:v>1.594684</c:v>
                </c:pt>
                <c:pt idx="258">
                  <c:v>1.5846830000000001</c:v>
                </c:pt>
                <c:pt idx="259">
                  <c:v>1.564684</c:v>
                </c:pt>
                <c:pt idx="260">
                  <c:v>1.548017</c:v>
                </c:pt>
                <c:pt idx="261">
                  <c:v>1.4946839999999999</c:v>
                </c:pt>
                <c:pt idx="262">
                  <c:v>1.4346840000000001</c:v>
                </c:pt>
                <c:pt idx="263">
                  <c:v>1.4246840000000001</c:v>
                </c:pt>
                <c:pt idx="264">
                  <c:v>1.4246840000000001</c:v>
                </c:pt>
                <c:pt idx="265">
                  <c:v>1.3946829999999999</c:v>
                </c:pt>
                <c:pt idx="266">
                  <c:v>1.374684</c:v>
                </c:pt>
                <c:pt idx="267">
                  <c:v>1.354684</c:v>
                </c:pt>
                <c:pt idx="268">
                  <c:v>1.324684</c:v>
                </c:pt>
                <c:pt idx="269">
                  <c:v>1.3246830000000001</c:v>
                </c:pt>
                <c:pt idx="270">
                  <c:v>1.304684</c:v>
                </c:pt>
                <c:pt idx="271">
                  <c:v>1.304683</c:v>
                </c:pt>
                <c:pt idx="272">
                  <c:v>1.304683</c:v>
                </c:pt>
                <c:pt idx="273">
                  <c:v>1.2946839999999999</c:v>
                </c:pt>
                <c:pt idx="274">
                  <c:v>1.2046829999999999</c:v>
                </c:pt>
                <c:pt idx="275">
                  <c:v>1.2046829999999999</c:v>
                </c:pt>
                <c:pt idx="276">
                  <c:v>1.1846829999999999</c:v>
                </c:pt>
                <c:pt idx="277">
                  <c:v>1.144684</c:v>
                </c:pt>
                <c:pt idx="278">
                  <c:v>1.134684</c:v>
                </c:pt>
                <c:pt idx="279">
                  <c:v>1.134684</c:v>
                </c:pt>
                <c:pt idx="280">
                  <c:v>1.104684</c:v>
                </c:pt>
                <c:pt idx="281">
                  <c:v>1.094684</c:v>
                </c:pt>
                <c:pt idx="282">
                  <c:v>1.064684</c:v>
                </c:pt>
                <c:pt idx="283">
                  <c:v>1.064684</c:v>
                </c:pt>
                <c:pt idx="284">
                  <c:v>1.064683</c:v>
                </c:pt>
                <c:pt idx="285">
                  <c:v>1.0246839999999999</c:v>
                </c:pt>
                <c:pt idx="286">
                  <c:v>0.97468339999999998</c:v>
                </c:pt>
                <c:pt idx="287">
                  <c:v>0.93468340000000005</c:v>
                </c:pt>
                <c:pt idx="288">
                  <c:v>0.90468369999999998</c:v>
                </c:pt>
                <c:pt idx="289">
                  <c:v>0.88468349999999996</c:v>
                </c:pt>
                <c:pt idx="290">
                  <c:v>0.84801700000000002</c:v>
                </c:pt>
                <c:pt idx="291">
                  <c:v>0.83468330000000002</c:v>
                </c:pt>
                <c:pt idx="292">
                  <c:v>0.82468350000000001</c:v>
                </c:pt>
                <c:pt idx="293">
                  <c:v>0.7546834</c:v>
                </c:pt>
                <c:pt idx="294">
                  <c:v>0.73468350000000004</c:v>
                </c:pt>
                <c:pt idx="295">
                  <c:v>0.73468319999999998</c:v>
                </c:pt>
                <c:pt idx="296">
                  <c:v>0.72468339999999998</c:v>
                </c:pt>
                <c:pt idx="297">
                  <c:v>0.69468359999999996</c:v>
                </c:pt>
                <c:pt idx="298">
                  <c:v>0.68468340000000005</c:v>
                </c:pt>
                <c:pt idx="299">
                  <c:v>0.66718339999999998</c:v>
                </c:pt>
                <c:pt idx="300">
                  <c:v>0.66468369999999999</c:v>
                </c:pt>
                <c:pt idx="301">
                  <c:v>0.65468369999999998</c:v>
                </c:pt>
                <c:pt idx="302">
                  <c:v>0.63468360000000001</c:v>
                </c:pt>
                <c:pt idx="303">
                  <c:v>0.63468349999999996</c:v>
                </c:pt>
                <c:pt idx="304">
                  <c:v>0.62468360000000001</c:v>
                </c:pt>
                <c:pt idx="305">
                  <c:v>0.6146836</c:v>
                </c:pt>
                <c:pt idx="306">
                  <c:v>0.61468350000000005</c:v>
                </c:pt>
                <c:pt idx="307">
                  <c:v>0.57301690000000005</c:v>
                </c:pt>
                <c:pt idx="308">
                  <c:v>0.55468390000000001</c:v>
                </c:pt>
                <c:pt idx="309">
                  <c:v>0.55468340000000005</c:v>
                </c:pt>
                <c:pt idx="310">
                  <c:v>0.52468340000000002</c:v>
                </c:pt>
                <c:pt idx="311">
                  <c:v>0.48468349999999999</c:v>
                </c:pt>
                <c:pt idx="312">
                  <c:v>0.41468329999999998</c:v>
                </c:pt>
                <c:pt idx="313">
                  <c:v>0.36468339999999999</c:v>
                </c:pt>
                <c:pt idx="314">
                  <c:v>0.27468350000000002</c:v>
                </c:pt>
                <c:pt idx="315">
                  <c:v>0.25468350000000001</c:v>
                </c:pt>
                <c:pt idx="316">
                  <c:v>0.2546834</c:v>
                </c:pt>
                <c:pt idx="317">
                  <c:v>0.22468360000000001</c:v>
                </c:pt>
                <c:pt idx="318">
                  <c:v>0.2246833</c:v>
                </c:pt>
                <c:pt idx="319">
                  <c:v>0.21468319999999999</c:v>
                </c:pt>
                <c:pt idx="320">
                  <c:v>0.1746837</c:v>
                </c:pt>
                <c:pt idx="321">
                  <c:v>0.1646833</c:v>
                </c:pt>
                <c:pt idx="322">
                  <c:v>0.1546835</c:v>
                </c:pt>
                <c:pt idx="323">
                  <c:v>0.1546835</c:v>
                </c:pt>
                <c:pt idx="324">
                  <c:v>7.4683399999999997E-2</c:v>
                </c:pt>
                <c:pt idx="325">
                  <c:v>4.6838000000000001E-3</c:v>
                </c:pt>
                <c:pt idx="326">
                  <c:v>-1.5316700000000001E-2</c:v>
                </c:pt>
                <c:pt idx="327">
                  <c:v>-1.5316700000000001E-2</c:v>
                </c:pt>
                <c:pt idx="328">
                  <c:v>-4.53164E-2</c:v>
                </c:pt>
                <c:pt idx="329">
                  <c:v>-6.53165E-2</c:v>
                </c:pt>
                <c:pt idx="330">
                  <c:v>-7.5316499999999995E-2</c:v>
                </c:pt>
                <c:pt idx="331">
                  <c:v>-0.11531660000000001</c:v>
                </c:pt>
                <c:pt idx="332">
                  <c:v>-0.1303165</c:v>
                </c:pt>
                <c:pt idx="333">
                  <c:v>-0.1553165</c:v>
                </c:pt>
                <c:pt idx="334">
                  <c:v>-0.21531629999999999</c:v>
                </c:pt>
                <c:pt idx="335">
                  <c:v>-0.24531649999999999</c:v>
                </c:pt>
                <c:pt idx="336">
                  <c:v>-0.28531659999999998</c:v>
                </c:pt>
                <c:pt idx="337">
                  <c:v>-0.30531629999999998</c:v>
                </c:pt>
                <c:pt idx="338">
                  <c:v>-0.33531640000000001</c:v>
                </c:pt>
                <c:pt idx="339">
                  <c:v>-0.3753166</c:v>
                </c:pt>
                <c:pt idx="340">
                  <c:v>-0.40531620000000002</c:v>
                </c:pt>
                <c:pt idx="341">
                  <c:v>-0.41531649999999998</c:v>
                </c:pt>
                <c:pt idx="342">
                  <c:v>-0.46531660000000002</c:v>
                </c:pt>
                <c:pt idx="343">
                  <c:v>-0.48531629999999998</c:v>
                </c:pt>
                <c:pt idx="344">
                  <c:v>-0.48531629999999998</c:v>
                </c:pt>
                <c:pt idx="345">
                  <c:v>-0.4953166</c:v>
                </c:pt>
                <c:pt idx="346">
                  <c:v>-0.55531660000000005</c:v>
                </c:pt>
                <c:pt idx="347">
                  <c:v>-0.58531610000000001</c:v>
                </c:pt>
                <c:pt idx="348">
                  <c:v>-0.60531650000000004</c:v>
                </c:pt>
                <c:pt idx="349">
                  <c:v>-0.62531639999999999</c:v>
                </c:pt>
                <c:pt idx="350">
                  <c:v>-0.62531669999999995</c:v>
                </c:pt>
                <c:pt idx="351">
                  <c:v>-0.63531660000000001</c:v>
                </c:pt>
                <c:pt idx="352">
                  <c:v>-0.69531690000000002</c:v>
                </c:pt>
                <c:pt idx="353">
                  <c:v>-0.70531670000000002</c:v>
                </c:pt>
                <c:pt idx="354">
                  <c:v>-0.72531650000000003</c:v>
                </c:pt>
                <c:pt idx="355">
                  <c:v>-0.74531630000000004</c:v>
                </c:pt>
                <c:pt idx="356">
                  <c:v>-0.75531630000000005</c:v>
                </c:pt>
                <c:pt idx="357">
                  <c:v>-0.76531669999999996</c:v>
                </c:pt>
                <c:pt idx="358">
                  <c:v>-0.77531640000000002</c:v>
                </c:pt>
                <c:pt idx="359">
                  <c:v>-0.78531629999999997</c:v>
                </c:pt>
                <c:pt idx="360">
                  <c:v>-0.85531619999999997</c:v>
                </c:pt>
                <c:pt idx="361">
                  <c:v>-0.86531630000000004</c:v>
                </c:pt>
                <c:pt idx="362">
                  <c:v>-0.87531650000000005</c:v>
                </c:pt>
                <c:pt idx="363">
                  <c:v>-0.88198330000000003</c:v>
                </c:pt>
                <c:pt idx="364">
                  <c:v>-0.90531669999999997</c:v>
                </c:pt>
                <c:pt idx="365">
                  <c:v>-0.9353165</c:v>
                </c:pt>
                <c:pt idx="366">
                  <c:v>-0.95531639999999995</c:v>
                </c:pt>
                <c:pt idx="367">
                  <c:v>-0.99031650000000004</c:v>
                </c:pt>
                <c:pt idx="368">
                  <c:v>-1.022459</c:v>
                </c:pt>
                <c:pt idx="369">
                  <c:v>-1.025317</c:v>
                </c:pt>
                <c:pt idx="370">
                  <c:v>-1.035317</c:v>
                </c:pt>
                <c:pt idx="371">
                  <c:v>-1.0553170000000001</c:v>
                </c:pt>
                <c:pt idx="372">
                  <c:v>-1.0953170000000001</c:v>
                </c:pt>
                <c:pt idx="373">
                  <c:v>-1.105316</c:v>
                </c:pt>
                <c:pt idx="374">
                  <c:v>-1.175316</c:v>
                </c:pt>
                <c:pt idx="375">
                  <c:v>-1.205317</c:v>
                </c:pt>
                <c:pt idx="376">
                  <c:v>-1.2128159999999999</c:v>
                </c:pt>
                <c:pt idx="377">
                  <c:v>-1.215317</c:v>
                </c:pt>
                <c:pt idx="378">
                  <c:v>-1.2253160000000001</c:v>
                </c:pt>
                <c:pt idx="379">
                  <c:v>-1.245317</c:v>
                </c:pt>
                <c:pt idx="380">
                  <c:v>-1.2753159999999999</c:v>
                </c:pt>
                <c:pt idx="381">
                  <c:v>-1.2753159999999999</c:v>
                </c:pt>
                <c:pt idx="382">
                  <c:v>-1.2953170000000001</c:v>
                </c:pt>
                <c:pt idx="383">
                  <c:v>-1.3303160000000001</c:v>
                </c:pt>
                <c:pt idx="384">
                  <c:v>-1.3353170000000001</c:v>
                </c:pt>
                <c:pt idx="385">
                  <c:v>-1.385316</c:v>
                </c:pt>
                <c:pt idx="386">
                  <c:v>-1.415316</c:v>
                </c:pt>
                <c:pt idx="387">
                  <c:v>-1.435316</c:v>
                </c:pt>
                <c:pt idx="388">
                  <c:v>-1.475317</c:v>
                </c:pt>
                <c:pt idx="389">
                  <c:v>-1.4853160000000001</c:v>
                </c:pt>
                <c:pt idx="390">
                  <c:v>-1.495317</c:v>
                </c:pt>
                <c:pt idx="391">
                  <c:v>-1.505317</c:v>
                </c:pt>
                <c:pt idx="392">
                  <c:v>-1.515317</c:v>
                </c:pt>
                <c:pt idx="393">
                  <c:v>-1.6253169999999999</c:v>
                </c:pt>
                <c:pt idx="394">
                  <c:v>-1.645316</c:v>
                </c:pt>
                <c:pt idx="395">
                  <c:v>-1.665316</c:v>
                </c:pt>
                <c:pt idx="396">
                  <c:v>-1.6753169999999999</c:v>
                </c:pt>
                <c:pt idx="397">
                  <c:v>-1.6753169999999999</c:v>
                </c:pt>
                <c:pt idx="398">
                  <c:v>-1.7053160000000001</c:v>
                </c:pt>
                <c:pt idx="399">
                  <c:v>-1.705317</c:v>
                </c:pt>
                <c:pt idx="400">
                  <c:v>-1.7753159999999999</c:v>
                </c:pt>
                <c:pt idx="401">
                  <c:v>-1.7853159999999999</c:v>
                </c:pt>
                <c:pt idx="402">
                  <c:v>-1.7953159999999999</c:v>
                </c:pt>
                <c:pt idx="403">
                  <c:v>-1.8153159999999999</c:v>
                </c:pt>
                <c:pt idx="404">
                  <c:v>-1.8253170000000001</c:v>
                </c:pt>
                <c:pt idx="405">
                  <c:v>-1.8353159999999999</c:v>
                </c:pt>
                <c:pt idx="406">
                  <c:v>-1.8453170000000001</c:v>
                </c:pt>
                <c:pt idx="407">
                  <c:v>-1.8453170000000001</c:v>
                </c:pt>
                <c:pt idx="408">
                  <c:v>-1.8653169999999999</c:v>
                </c:pt>
                <c:pt idx="409">
                  <c:v>-1.885316</c:v>
                </c:pt>
                <c:pt idx="410">
                  <c:v>-1.8853169999999999</c:v>
                </c:pt>
                <c:pt idx="411">
                  <c:v>-1.895316</c:v>
                </c:pt>
                <c:pt idx="412">
                  <c:v>-1.895316</c:v>
                </c:pt>
                <c:pt idx="413">
                  <c:v>-1.905316</c:v>
                </c:pt>
                <c:pt idx="414">
                  <c:v>-1.915316</c:v>
                </c:pt>
                <c:pt idx="415">
                  <c:v>-1.9253169999999999</c:v>
                </c:pt>
                <c:pt idx="416">
                  <c:v>-1.945316</c:v>
                </c:pt>
                <c:pt idx="417">
                  <c:v>-1.985317</c:v>
                </c:pt>
                <c:pt idx="418">
                  <c:v>-1.995317</c:v>
                </c:pt>
                <c:pt idx="419">
                  <c:v>-2.0353159999999999</c:v>
                </c:pt>
                <c:pt idx="420">
                  <c:v>-2.0453160000000001</c:v>
                </c:pt>
                <c:pt idx="421">
                  <c:v>-2.0453160000000001</c:v>
                </c:pt>
                <c:pt idx="422">
                  <c:v>-2.0753159999999999</c:v>
                </c:pt>
                <c:pt idx="423">
                  <c:v>-2.0753170000000001</c:v>
                </c:pt>
                <c:pt idx="424">
                  <c:v>-2.0853160000000002</c:v>
                </c:pt>
                <c:pt idx="425">
                  <c:v>-2.095316</c:v>
                </c:pt>
                <c:pt idx="426">
                  <c:v>-2.0953170000000001</c:v>
                </c:pt>
                <c:pt idx="427">
                  <c:v>-2.1453159999999998</c:v>
                </c:pt>
                <c:pt idx="428">
                  <c:v>-2.155316</c:v>
                </c:pt>
                <c:pt idx="429">
                  <c:v>-2.155316</c:v>
                </c:pt>
                <c:pt idx="430">
                  <c:v>-2.185317</c:v>
                </c:pt>
                <c:pt idx="431">
                  <c:v>-2.195316</c:v>
                </c:pt>
                <c:pt idx="432">
                  <c:v>-2.2153160000000001</c:v>
                </c:pt>
                <c:pt idx="433">
                  <c:v>-2.2153160000000001</c:v>
                </c:pt>
                <c:pt idx="434">
                  <c:v>-2.225317</c:v>
                </c:pt>
                <c:pt idx="435">
                  <c:v>-2.225317</c:v>
                </c:pt>
                <c:pt idx="436">
                  <c:v>-2.2519830000000001</c:v>
                </c:pt>
                <c:pt idx="437">
                  <c:v>-2.2653159999999999</c:v>
                </c:pt>
                <c:pt idx="438">
                  <c:v>-2.2653159999999999</c:v>
                </c:pt>
                <c:pt idx="439">
                  <c:v>-2.285317</c:v>
                </c:pt>
                <c:pt idx="440">
                  <c:v>-2.285317</c:v>
                </c:pt>
                <c:pt idx="441">
                  <c:v>-2.3253170000000001</c:v>
                </c:pt>
                <c:pt idx="442">
                  <c:v>-2.3353160000000002</c:v>
                </c:pt>
                <c:pt idx="443">
                  <c:v>-2.345316</c:v>
                </c:pt>
                <c:pt idx="444">
                  <c:v>-2.365316</c:v>
                </c:pt>
                <c:pt idx="445">
                  <c:v>-2.3953159999999998</c:v>
                </c:pt>
                <c:pt idx="446">
                  <c:v>-2.3953169999999999</c:v>
                </c:pt>
                <c:pt idx="447">
                  <c:v>-2.4053170000000001</c:v>
                </c:pt>
                <c:pt idx="448">
                  <c:v>-2.4153169999999999</c:v>
                </c:pt>
                <c:pt idx="449">
                  <c:v>-2.4353159999999998</c:v>
                </c:pt>
                <c:pt idx="450">
                  <c:v>-2.4553159999999998</c:v>
                </c:pt>
                <c:pt idx="451">
                  <c:v>-2.475317</c:v>
                </c:pt>
                <c:pt idx="452">
                  <c:v>-2.495317</c:v>
                </c:pt>
                <c:pt idx="453">
                  <c:v>-2.5053160000000001</c:v>
                </c:pt>
                <c:pt idx="454">
                  <c:v>-2.5053160000000001</c:v>
                </c:pt>
                <c:pt idx="455">
                  <c:v>-2.515317</c:v>
                </c:pt>
                <c:pt idx="456">
                  <c:v>-2.5253160000000001</c:v>
                </c:pt>
                <c:pt idx="457">
                  <c:v>-2.5253160000000001</c:v>
                </c:pt>
                <c:pt idx="458">
                  <c:v>-2.5553159999999999</c:v>
                </c:pt>
                <c:pt idx="459">
                  <c:v>-2.5653160000000002</c:v>
                </c:pt>
                <c:pt idx="460">
                  <c:v>-2.595316</c:v>
                </c:pt>
                <c:pt idx="461">
                  <c:v>-2.6053160000000002</c:v>
                </c:pt>
                <c:pt idx="462">
                  <c:v>-2.6153170000000001</c:v>
                </c:pt>
                <c:pt idx="463">
                  <c:v>-2.6453169999999999</c:v>
                </c:pt>
                <c:pt idx="464">
                  <c:v>-2.655316</c:v>
                </c:pt>
                <c:pt idx="465">
                  <c:v>-2.6553170000000001</c:v>
                </c:pt>
                <c:pt idx="466">
                  <c:v>-2.7153170000000002</c:v>
                </c:pt>
                <c:pt idx="467">
                  <c:v>-2.7553160000000001</c:v>
                </c:pt>
                <c:pt idx="468">
                  <c:v>-2.7653159999999999</c:v>
                </c:pt>
                <c:pt idx="469">
                  <c:v>-2.7953160000000001</c:v>
                </c:pt>
                <c:pt idx="470">
                  <c:v>-2.8053159999999999</c:v>
                </c:pt>
                <c:pt idx="471">
                  <c:v>-2.8353160000000002</c:v>
                </c:pt>
                <c:pt idx="472">
                  <c:v>-2.8353160000000002</c:v>
                </c:pt>
                <c:pt idx="473">
                  <c:v>-2.845316</c:v>
                </c:pt>
                <c:pt idx="474">
                  <c:v>-2.8519830000000002</c:v>
                </c:pt>
                <c:pt idx="475">
                  <c:v>-2.865316</c:v>
                </c:pt>
                <c:pt idx="476">
                  <c:v>-2.865316</c:v>
                </c:pt>
                <c:pt idx="477">
                  <c:v>-2.8853170000000001</c:v>
                </c:pt>
                <c:pt idx="478">
                  <c:v>-2.9103159999999999</c:v>
                </c:pt>
                <c:pt idx="479">
                  <c:v>-2.921983</c:v>
                </c:pt>
                <c:pt idx="480">
                  <c:v>-2.9253170000000002</c:v>
                </c:pt>
                <c:pt idx="481">
                  <c:v>-2.9353159999999998</c:v>
                </c:pt>
                <c:pt idx="482">
                  <c:v>-2.955317</c:v>
                </c:pt>
                <c:pt idx="483">
                  <c:v>-2.9686499999999998</c:v>
                </c:pt>
                <c:pt idx="484">
                  <c:v>-2.9753159999999998</c:v>
                </c:pt>
                <c:pt idx="485">
                  <c:v>-2.9853160000000001</c:v>
                </c:pt>
                <c:pt idx="486">
                  <c:v>-2.9853170000000002</c:v>
                </c:pt>
                <c:pt idx="487">
                  <c:v>-2.9853170000000002</c:v>
                </c:pt>
                <c:pt idx="488">
                  <c:v>-2.995317</c:v>
                </c:pt>
                <c:pt idx="489">
                  <c:v>-3.0053160000000001</c:v>
                </c:pt>
                <c:pt idx="490">
                  <c:v>-3.0053169999999998</c:v>
                </c:pt>
                <c:pt idx="491">
                  <c:v>-3.0453160000000001</c:v>
                </c:pt>
                <c:pt idx="492">
                  <c:v>-3.0453169999999998</c:v>
                </c:pt>
                <c:pt idx="493">
                  <c:v>-3.0653160000000002</c:v>
                </c:pt>
                <c:pt idx="494">
                  <c:v>-3.0853169999999999</c:v>
                </c:pt>
                <c:pt idx="495">
                  <c:v>-3.095316</c:v>
                </c:pt>
                <c:pt idx="496">
                  <c:v>-3.115316</c:v>
                </c:pt>
                <c:pt idx="497">
                  <c:v>-3.115316</c:v>
                </c:pt>
                <c:pt idx="498">
                  <c:v>-3.1169829999999998</c:v>
                </c:pt>
                <c:pt idx="499">
                  <c:v>-3.1453169999999999</c:v>
                </c:pt>
                <c:pt idx="500">
                  <c:v>-3.1453169999999999</c:v>
                </c:pt>
                <c:pt idx="501">
                  <c:v>-3.1653159999999998</c:v>
                </c:pt>
                <c:pt idx="502">
                  <c:v>-3.1753170000000002</c:v>
                </c:pt>
                <c:pt idx="503">
                  <c:v>-3.185317</c:v>
                </c:pt>
                <c:pt idx="504">
                  <c:v>-3.2153170000000002</c:v>
                </c:pt>
                <c:pt idx="505">
                  <c:v>-3.2153170000000002</c:v>
                </c:pt>
                <c:pt idx="506">
                  <c:v>-3.245317</c:v>
                </c:pt>
                <c:pt idx="507">
                  <c:v>-3.2553169999999998</c:v>
                </c:pt>
                <c:pt idx="508">
                  <c:v>-3.2853159999999999</c:v>
                </c:pt>
                <c:pt idx="509">
                  <c:v>-3.3153160000000002</c:v>
                </c:pt>
                <c:pt idx="510">
                  <c:v>-3.3153160000000002</c:v>
                </c:pt>
                <c:pt idx="511">
                  <c:v>-3.3353169999999999</c:v>
                </c:pt>
                <c:pt idx="512">
                  <c:v>-3.3553160000000002</c:v>
                </c:pt>
                <c:pt idx="513">
                  <c:v>-3.385316</c:v>
                </c:pt>
                <c:pt idx="514">
                  <c:v>-3.4453170000000002</c:v>
                </c:pt>
                <c:pt idx="515">
                  <c:v>-3.4753159999999998</c:v>
                </c:pt>
                <c:pt idx="516">
                  <c:v>-3.495317</c:v>
                </c:pt>
                <c:pt idx="517">
                  <c:v>-3.495317</c:v>
                </c:pt>
                <c:pt idx="518">
                  <c:v>-3.5153159999999999</c:v>
                </c:pt>
                <c:pt idx="519">
                  <c:v>-3.5153159999999999</c:v>
                </c:pt>
                <c:pt idx="520">
                  <c:v>-3.5253160000000001</c:v>
                </c:pt>
                <c:pt idx="521">
                  <c:v>-3.5653169999999998</c:v>
                </c:pt>
                <c:pt idx="522">
                  <c:v>-3.595316</c:v>
                </c:pt>
                <c:pt idx="523">
                  <c:v>-3.6053160000000002</c:v>
                </c:pt>
                <c:pt idx="524">
                  <c:v>-3.6053169999999999</c:v>
                </c:pt>
                <c:pt idx="525">
                  <c:v>-3.6253169999999999</c:v>
                </c:pt>
                <c:pt idx="526">
                  <c:v>-3.6653169999999999</c:v>
                </c:pt>
                <c:pt idx="527">
                  <c:v>-3.675316</c:v>
                </c:pt>
                <c:pt idx="528">
                  <c:v>-3.6953170000000002</c:v>
                </c:pt>
                <c:pt idx="529">
                  <c:v>-3.7153160000000001</c:v>
                </c:pt>
                <c:pt idx="530">
                  <c:v>-3.7153170000000002</c:v>
                </c:pt>
                <c:pt idx="531">
                  <c:v>-3.7153170000000002</c:v>
                </c:pt>
                <c:pt idx="532">
                  <c:v>-3.725317</c:v>
                </c:pt>
                <c:pt idx="533">
                  <c:v>-3.745317</c:v>
                </c:pt>
                <c:pt idx="534">
                  <c:v>-3.745317</c:v>
                </c:pt>
                <c:pt idx="535">
                  <c:v>-3.7853159999999999</c:v>
                </c:pt>
                <c:pt idx="536">
                  <c:v>-3.7853159999999999</c:v>
                </c:pt>
                <c:pt idx="537">
                  <c:v>-3.7853159999999999</c:v>
                </c:pt>
                <c:pt idx="538">
                  <c:v>-3.7853159999999999</c:v>
                </c:pt>
                <c:pt idx="539">
                  <c:v>-3.7953160000000001</c:v>
                </c:pt>
                <c:pt idx="540">
                  <c:v>-3.7953169999999998</c:v>
                </c:pt>
                <c:pt idx="541">
                  <c:v>-3.8053159999999999</c:v>
                </c:pt>
                <c:pt idx="542">
                  <c:v>-3.8053159999999999</c:v>
                </c:pt>
                <c:pt idx="543">
                  <c:v>-3.8353160000000002</c:v>
                </c:pt>
                <c:pt idx="544">
                  <c:v>-3.8353169999999999</c:v>
                </c:pt>
                <c:pt idx="545">
                  <c:v>-3.865316</c:v>
                </c:pt>
                <c:pt idx="546">
                  <c:v>-3.885316</c:v>
                </c:pt>
                <c:pt idx="547">
                  <c:v>-3.885316</c:v>
                </c:pt>
                <c:pt idx="548">
                  <c:v>-3.885316</c:v>
                </c:pt>
                <c:pt idx="549">
                  <c:v>-3.905316</c:v>
                </c:pt>
                <c:pt idx="550">
                  <c:v>-3.905316</c:v>
                </c:pt>
                <c:pt idx="551">
                  <c:v>-3.9153169999999999</c:v>
                </c:pt>
                <c:pt idx="552">
                  <c:v>-3.935317</c:v>
                </c:pt>
                <c:pt idx="553">
                  <c:v>-3.945316</c:v>
                </c:pt>
                <c:pt idx="554">
                  <c:v>-3.9553159999999998</c:v>
                </c:pt>
                <c:pt idx="555">
                  <c:v>-3.9953159999999999</c:v>
                </c:pt>
                <c:pt idx="556">
                  <c:v>-4.0053159999999997</c:v>
                </c:pt>
                <c:pt idx="557">
                  <c:v>-4.0053169999999998</c:v>
                </c:pt>
                <c:pt idx="558">
                  <c:v>-4.0253160000000001</c:v>
                </c:pt>
                <c:pt idx="559">
                  <c:v>-4.0453169999999998</c:v>
                </c:pt>
                <c:pt idx="560">
                  <c:v>-4.0553160000000004</c:v>
                </c:pt>
                <c:pt idx="561">
                  <c:v>-4.0753159999999999</c:v>
                </c:pt>
                <c:pt idx="562">
                  <c:v>-4.115316</c:v>
                </c:pt>
                <c:pt idx="563">
                  <c:v>-4.1353169999999997</c:v>
                </c:pt>
                <c:pt idx="564">
                  <c:v>-4.1653169999999999</c:v>
                </c:pt>
                <c:pt idx="565">
                  <c:v>-4.1653169999999999</c:v>
                </c:pt>
                <c:pt idx="566">
                  <c:v>-4.205317</c:v>
                </c:pt>
                <c:pt idx="567">
                  <c:v>-4.2153159999999996</c:v>
                </c:pt>
                <c:pt idx="568">
                  <c:v>-4.2253170000000004</c:v>
                </c:pt>
                <c:pt idx="569">
                  <c:v>-4.245317</c:v>
                </c:pt>
                <c:pt idx="570">
                  <c:v>-4.2753160000000001</c:v>
                </c:pt>
                <c:pt idx="571">
                  <c:v>-4.2853159999999999</c:v>
                </c:pt>
                <c:pt idx="572">
                  <c:v>-4.2953159999999997</c:v>
                </c:pt>
                <c:pt idx="573">
                  <c:v>-4.3053160000000004</c:v>
                </c:pt>
                <c:pt idx="574">
                  <c:v>-4.3853160000000004</c:v>
                </c:pt>
                <c:pt idx="575">
                  <c:v>-4.3953170000000004</c:v>
                </c:pt>
                <c:pt idx="576">
                  <c:v>-4.3953170000000004</c:v>
                </c:pt>
                <c:pt idx="577">
                  <c:v>-4.3953170000000004</c:v>
                </c:pt>
                <c:pt idx="578">
                  <c:v>-4.405316</c:v>
                </c:pt>
                <c:pt idx="579">
                  <c:v>-4.4353170000000004</c:v>
                </c:pt>
                <c:pt idx="580">
                  <c:v>-4.445316</c:v>
                </c:pt>
                <c:pt idx="581">
                  <c:v>-4.4653159999999996</c:v>
                </c:pt>
                <c:pt idx="582">
                  <c:v>-4.4653159999999996</c:v>
                </c:pt>
                <c:pt idx="583">
                  <c:v>-4.4753170000000004</c:v>
                </c:pt>
                <c:pt idx="584">
                  <c:v>-4.4753170000000004</c:v>
                </c:pt>
                <c:pt idx="585">
                  <c:v>-4.4853160000000001</c:v>
                </c:pt>
                <c:pt idx="586">
                  <c:v>-4.4853160000000001</c:v>
                </c:pt>
                <c:pt idx="587">
                  <c:v>-4.5353159999999999</c:v>
                </c:pt>
                <c:pt idx="588">
                  <c:v>-4.5353159999999999</c:v>
                </c:pt>
                <c:pt idx="589">
                  <c:v>-4.5453159999999997</c:v>
                </c:pt>
                <c:pt idx="590">
                  <c:v>-4.5753159999999999</c:v>
                </c:pt>
                <c:pt idx="591">
                  <c:v>-4.5853169999999999</c:v>
                </c:pt>
                <c:pt idx="592">
                  <c:v>-4.6053170000000003</c:v>
                </c:pt>
                <c:pt idx="593">
                  <c:v>-4.655316</c:v>
                </c:pt>
                <c:pt idx="594">
                  <c:v>-4.6753159999999996</c:v>
                </c:pt>
                <c:pt idx="595">
                  <c:v>-4.7153159999999996</c:v>
                </c:pt>
                <c:pt idx="596">
                  <c:v>-4.721031</c:v>
                </c:pt>
                <c:pt idx="597">
                  <c:v>-4.7753170000000003</c:v>
                </c:pt>
                <c:pt idx="598">
                  <c:v>-4.7853159999999999</c:v>
                </c:pt>
                <c:pt idx="599">
                  <c:v>-4.7853159999999999</c:v>
                </c:pt>
                <c:pt idx="600">
                  <c:v>-4.7913170000000003</c:v>
                </c:pt>
                <c:pt idx="601">
                  <c:v>-4.8153170000000003</c:v>
                </c:pt>
                <c:pt idx="602">
                  <c:v>-4.8253159999999999</c:v>
                </c:pt>
                <c:pt idx="603">
                  <c:v>-4.8853160000000004</c:v>
                </c:pt>
                <c:pt idx="604">
                  <c:v>-4.9253159999999996</c:v>
                </c:pt>
                <c:pt idx="605">
                  <c:v>-4.9453170000000002</c:v>
                </c:pt>
                <c:pt idx="606">
                  <c:v>-4.955317</c:v>
                </c:pt>
                <c:pt idx="607">
                  <c:v>-4.9569830000000001</c:v>
                </c:pt>
                <c:pt idx="608">
                  <c:v>-4.9853170000000002</c:v>
                </c:pt>
                <c:pt idx="609">
                  <c:v>-4.995317</c:v>
                </c:pt>
                <c:pt idx="610">
                  <c:v>-4.995317</c:v>
                </c:pt>
                <c:pt idx="611">
                  <c:v>-5.0053159999999997</c:v>
                </c:pt>
                <c:pt idx="612">
                  <c:v>-5.0153160000000003</c:v>
                </c:pt>
                <c:pt idx="613">
                  <c:v>-5.0253170000000003</c:v>
                </c:pt>
                <c:pt idx="614">
                  <c:v>-5.0353159999999999</c:v>
                </c:pt>
                <c:pt idx="615">
                  <c:v>-5.115316</c:v>
                </c:pt>
                <c:pt idx="616">
                  <c:v>-5.115316</c:v>
                </c:pt>
                <c:pt idx="617">
                  <c:v>-5.1253169999999999</c:v>
                </c:pt>
                <c:pt idx="618">
                  <c:v>-5.1453170000000004</c:v>
                </c:pt>
                <c:pt idx="619">
                  <c:v>-5.1753159999999996</c:v>
                </c:pt>
                <c:pt idx="620">
                  <c:v>-5.205317</c:v>
                </c:pt>
                <c:pt idx="621">
                  <c:v>-5.2353170000000002</c:v>
                </c:pt>
                <c:pt idx="622">
                  <c:v>-5.2353170000000002</c:v>
                </c:pt>
                <c:pt idx="623">
                  <c:v>-5.245317</c:v>
                </c:pt>
                <c:pt idx="624">
                  <c:v>-5.245317</c:v>
                </c:pt>
                <c:pt idx="625">
                  <c:v>-5.2653160000000003</c:v>
                </c:pt>
                <c:pt idx="626">
                  <c:v>-5.2653160000000003</c:v>
                </c:pt>
                <c:pt idx="627">
                  <c:v>-5.2853159999999999</c:v>
                </c:pt>
                <c:pt idx="628">
                  <c:v>-5.3453160000000004</c:v>
                </c:pt>
                <c:pt idx="629">
                  <c:v>-5.3453160000000004</c:v>
                </c:pt>
                <c:pt idx="630">
                  <c:v>-5.3553160000000002</c:v>
                </c:pt>
                <c:pt idx="631">
                  <c:v>-5.365316</c:v>
                </c:pt>
                <c:pt idx="632">
                  <c:v>-5.3753169999999999</c:v>
                </c:pt>
                <c:pt idx="633">
                  <c:v>-5.4033160000000002</c:v>
                </c:pt>
                <c:pt idx="634">
                  <c:v>-5.405316</c:v>
                </c:pt>
                <c:pt idx="635">
                  <c:v>-5.4253169999999997</c:v>
                </c:pt>
                <c:pt idx="636">
                  <c:v>-5.445316</c:v>
                </c:pt>
                <c:pt idx="637">
                  <c:v>-5.455317</c:v>
                </c:pt>
                <c:pt idx="638">
                  <c:v>-5.455317</c:v>
                </c:pt>
                <c:pt idx="639">
                  <c:v>-5.4653159999999996</c:v>
                </c:pt>
                <c:pt idx="640">
                  <c:v>-5.4753170000000004</c:v>
                </c:pt>
                <c:pt idx="641">
                  <c:v>-5.47865</c:v>
                </c:pt>
                <c:pt idx="642">
                  <c:v>-5.4853160000000001</c:v>
                </c:pt>
                <c:pt idx="643">
                  <c:v>-5.4853170000000002</c:v>
                </c:pt>
                <c:pt idx="644">
                  <c:v>-5.5086500000000003</c:v>
                </c:pt>
                <c:pt idx="645">
                  <c:v>-5.5253160000000001</c:v>
                </c:pt>
                <c:pt idx="646">
                  <c:v>-5.5253170000000003</c:v>
                </c:pt>
                <c:pt idx="647">
                  <c:v>-5.5453169999999998</c:v>
                </c:pt>
                <c:pt idx="648">
                  <c:v>-5.5553160000000004</c:v>
                </c:pt>
                <c:pt idx="649">
                  <c:v>-5.5753159999999999</c:v>
                </c:pt>
                <c:pt idx="650">
                  <c:v>-5.5853159999999997</c:v>
                </c:pt>
                <c:pt idx="651">
                  <c:v>-5.5853169999999999</c:v>
                </c:pt>
                <c:pt idx="652">
                  <c:v>-5.6053170000000003</c:v>
                </c:pt>
                <c:pt idx="653">
                  <c:v>-5.6253169999999999</c:v>
                </c:pt>
                <c:pt idx="654">
                  <c:v>-5.6253169999999999</c:v>
                </c:pt>
                <c:pt idx="655">
                  <c:v>-5.6353160000000004</c:v>
                </c:pt>
                <c:pt idx="656">
                  <c:v>-5.6353160000000004</c:v>
                </c:pt>
                <c:pt idx="657">
                  <c:v>-5.6553170000000001</c:v>
                </c:pt>
                <c:pt idx="658">
                  <c:v>-5.6653169999999999</c:v>
                </c:pt>
                <c:pt idx="659">
                  <c:v>-5.6653169999999999</c:v>
                </c:pt>
                <c:pt idx="660">
                  <c:v>-5.6653169999999999</c:v>
                </c:pt>
                <c:pt idx="661">
                  <c:v>-5.6953170000000002</c:v>
                </c:pt>
                <c:pt idx="662">
                  <c:v>-5.705317</c:v>
                </c:pt>
                <c:pt idx="663">
                  <c:v>-5.7353160000000001</c:v>
                </c:pt>
                <c:pt idx="664">
                  <c:v>-5.7353170000000002</c:v>
                </c:pt>
                <c:pt idx="665">
                  <c:v>-5.7653160000000003</c:v>
                </c:pt>
                <c:pt idx="666">
                  <c:v>-5.7753160000000001</c:v>
                </c:pt>
                <c:pt idx="667">
                  <c:v>-5.7853159999999999</c:v>
                </c:pt>
                <c:pt idx="668">
                  <c:v>-5.7953169999999998</c:v>
                </c:pt>
                <c:pt idx="669">
                  <c:v>-5.8403169999999998</c:v>
                </c:pt>
                <c:pt idx="670">
                  <c:v>-5.8453160000000004</c:v>
                </c:pt>
                <c:pt idx="671">
                  <c:v>-5.8528169999999999</c:v>
                </c:pt>
                <c:pt idx="672">
                  <c:v>-5.865316</c:v>
                </c:pt>
                <c:pt idx="673">
                  <c:v>-5.8753169999999999</c:v>
                </c:pt>
                <c:pt idx="674">
                  <c:v>-5.8953170000000004</c:v>
                </c:pt>
                <c:pt idx="675">
                  <c:v>-5.9053170000000001</c:v>
                </c:pt>
                <c:pt idx="676">
                  <c:v>-5.9253159999999996</c:v>
                </c:pt>
                <c:pt idx="677">
                  <c:v>-5.9253159999999996</c:v>
                </c:pt>
                <c:pt idx="678">
                  <c:v>-5.9353170000000004</c:v>
                </c:pt>
                <c:pt idx="679">
                  <c:v>-5.9353170000000004</c:v>
                </c:pt>
                <c:pt idx="680">
                  <c:v>-5.945316</c:v>
                </c:pt>
                <c:pt idx="681">
                  <c:v>-5.955317</c:v>
                </c:pt>
                <c:pt idx="682">
                  <c:v>-5.955317</c:v>
                </c:pt>
                <c:pt idx="683">
                  <c:v>-5.9753170000000004</c:v>
                </c:pt>
                <c:pt idx="684">
                  <c:v>-5.9853160000000001</c:v>
                </c:pt>
                <c:pt idx="685">
                  <c:v>-5.995317</c:v>
                </c:pt>
                <c:pt idx="686">
                  <c:v>-6.0053159999999997</c:v>
                </c:pt>
                <c:pt idx="687">
                  <c:v>-6.0053159999999997</c:v>
                </c:pt>
                <c:pt idx="688">
                  <c:v>-6.0053169999999998</c:v>
                </c:pt>
                <c:pt idx="689">
                  <c:v>-6.0153160000000003</c:v>
                </c:pt>
                <c:pt idx="690">
                  <c:v>-6.0453169999999998</c:v>
                </c:pt>
                <c:pt idx="691">
                  <c:v>-6.0953160000000004</c:v>
                </c:pt>
                <c:pt idx="692">
                  <c:v>-6.115316</c:v>
                </c:pt>
                <c:pt idx="693">
                  <c:v>-6.1253169999999999</c:v>
                </c:pt>
                <c:pt idx="694">
                  <c:v>-6.1353160000000004</c:v>
                </c:pt>
                <c:pt idx="695">
                  <c:v>-6.2353170000000002</c:v>
                </c:pt>
                <c:pt idx="696">
                  <c:v>-6.2553159999999997</c:v>
                </c:pt>
                <c:pt idx="697">
                  <c:v>-6.3953170000000004</c:v>
                </c:pt>
                <c:pt idx="698">
                  <c:v>-6.405316</c:v>
                </c:pt>
                <c:pt idx="699">
                  <c:v>-6.4153159999999998</c:v>
                </c:pt>
                <c:pt idx="700">
                  <c:v>-6.4353170000000004</c:v>
                </c:pt>
                <c:pt idx="701">
                  <c:v>-6.4653159999999996</c:v>
                </c:pt>
                <c:pt idx="702">
                  <c:v>-6.4853160000000001</c:v>
                </c:pt>
                <c:pt idx="703">
                  <c:v>-6.5119829999999999</c:v>
                </c:pt>
                <c:pt idx="704">
                  <c:v>-6.5130939999999997</c:v>
                </c:pt>
                <c:pt idx="705">
                  <c:v>-6.5153160000000003</c:v>
                </c:pt>
                <c:pt idx="706">
                  <c:v>-6.5253160000000001</c:v>
                </c:pt>
                <c:pt idx="707">
                  <c:v>-6.5553160000000004</c:v>
                </c:pt>
                <c:pt idx="708">
                  <c:v>-6.5753159999999999</c:v>
                </c:pt>
                <c:pt idx="709">
                  <c:v>-6.6253169999999999</c:v>
                </c:pt>
                <c:pt idx="710">
                  <c:v>-6.6653169999999999</c:v>
                </c:pt>
                <c:pt idx="711">
                  <c:v>-6.6653169999999999</c:v>
                </c:pt>
                <c:pt idx="712">
                  <c:v>-6.745317</c:v>
                </c:pt>
                <c:pt idx="713">
                  <c:v>-6.7503169999999999</c:v>
                </c:pt>
                <c:pt idx="714">
                  <c:v>-6.7853159999999999</c:v>
                </c:pt>
                <c:pt idx="715">
                  <c:v>-6.7853159999999999</c:v>
                </c:pt>
                <c:pt idx="716">
                  <c:v>-6.7953169999999998</c:v>
                </c:pt>
                <c:pt idx="717">
                  <c:v>-6.8053160000000004</c:v>
                </c:pt>
                <c:pt idx="718">
                  <c:v>-6.8153160000000002</c:v>
                </c:pt>
                <c:pt idx="719">
                  <c:v>-6.865316</c:v>
                </c:pt>
                <c:pt idx="720">
                  <c:v>-6.9253159999999996</c:v>
                </c:pt>
                <c:pt idx="721">
                  <c:v>-6.955317</c:v>
                </c:pt>
                <c:pt idx="722">
                  <c:v>-7.0053169999999998</c:v>
                </c:pt>
                <c:pt idx="723">
                  <c:v>-7.0353159999999999</c:v>
                </c:pt>
                <c:pt idx="724">
                  <c:v>-7.0753159999999999</c:v>
                </c:pt>
                <c:pt idx="725">
                  <c:v>-7.0853169999999999</c:v>
                </c:pt>
                <c:pt idx="726">
                  <c:v>-7.0953160000000004</c:v>
                </c:pt>
                <c:pt idx="727">
                  <c:v>-7.115316</c:v>
                </c:pt>
                <c:pt idx="728">
                  <c:v>-7.1753159999999996</c:v>
                </c:pt>
                <c:pt idx="729">
                  <c:v>-7.1753159999999996</c:v>
                </c:pt>
                <c:pt idx="730">
                  <c:v>-7.1753159999999996</c:v>
                </c:pt>
                <c:pt idx="731">
                  <c:v>-7.195316</c:v>
                </c:pt>
                <c:pt idx="732">
                  <c:v>-7.245317</c:v>
                </c:pt>
                <c:pt idx="733">
                  <c:v>-7.2653160000000003</c:v>
                </c:pt>
                <c:pt idx="734">
                  <c:v>-7.2653160000000003</c:v>
                </c:pt>
                <c:pt idx="735">
                  <c:v>-7.2753160000000001</c:v>
                </c:pt>
                <c:pt idx="736">
                  <c:v>-7.3153170000000003</c:v>
                </c:pt>
                <c:pt idx="737">
                  <c:v>-7.3253159999999999</c:v>
                </c:pt>
                <c:pt idx="738">
                  <c:v>-7.3453160000000004</c:v>
                </c:pt>
                <c:pt idx="739">
                  <c:v>-7.365316</c:v>
                </c:pt>
                <c:pt idx="740">
                  <c:v>-7.405316</c:v>
                </c:pt>
                <c:pt idx="741">
                  <c:v>-7.4253159999999996</c:v>
                </c:pt>
                <c:pt idx="742">
                  <c:v>-7.495317</c:v>
                </c:pt>
                <c:pt idx="743">
                  <c:v>-7.5753159999999999</c:v>
                </c:pt>
                <c:pt idx="744">
                  <c:v>-7.6753159999999996</c:v>
                </c:pt>
                <c:pt idx="745">
                  <c:v>-7.695316</c:v>
                </c:pt>
                <c:pt idx="746">
                  <c:v>-7.745317</c:v>
                </c:pt>
                <c:pt idx="747">
                  <c:v>-7.7553159999999997</c:v>
                </c:pt>
                <c:pt idx="748">
                  <c:v>-7.7553169999999998</c:v>
                </c:pt>
                <c:pt idx="749">
                  <c:v>-7.7953169999999998</c:v>
                </c:pt>
                <c:pt idx="750">
                  <c:v>-7.8453160000000004</c:v>
                </c:pt>
                <c:pt idx="751">
                  <c:v>-7.8553170000000003</c:v>
                </c:pt>
                <c:pt idx="752">
                  <c:v>-7.905316</c:v>
                </c:pt>
                <c:pt idx="753">
                  <c:v>-7.9253159999999996</c:v>
                </c:pt>
                <c:pt idx="754">
                  <c:v>-7.9253159999999996</c:v>
                </c:pt>
                <c:pt idx="755">
                  <c:v>-7.9253159999999996</c:v>
                </c:pt>
                <c:pt idx="756">
                  <c:v>-7.955317</c:v>
                </c:pt>
                <c:pt idx="757">
                  <c:v>-8.0053169999999998</c:v>
                </c:pt>
                <c:pt idx="758">
                  <c:v>-8.0653159999999993</c:v>
                </c:pt>
                <c:pt idx="759">
                  <c:v>-8.0753160000000008</c:v>
                </c:pt>
                <c:pt idx="760">
                  <c:v>-8.195316</c:v>
                </c:pt>
                <c:pt idx="761">
                  <c:v>-8.2153170000000006</c:v>
                </c:pt>
                <c:pt idx="762">
                  <c:v>-8.2853159999999999</c:v>
                </c:pt>
                <c:pt idx="763">
                  <c:v>-8.3053159999999995</c:v>
                </c:pt>
                <c:pt idx="764">
                  <c:v>-8.3153159999999993</c:v>
                </c:pt>
                <c:pt idx="765">
                  <c:v>-8.3953159999999993</c:v>
                </c:pt>
                <c:pt idx="766">
                  <c:v>-8.4153169999999999</c:v>
                </c:pt>
                <c:pt idx="767">
                  <c:v>-8.5053169999999998</c:v>
                </c:pt>
                <c:pt idx="768">
                  <c:v>-8.5153160000000003</c:v>
                </c:pt>
                <c:pt idx="769">
                  <c:v>-8.5153160000000003</c:v>
                </c:pt>
                <c:pt idx="770">
                  <c:v>-8.5853169999999999</c:v>
                </c:pt>
                <c:pt idx="771">
                  <c:v>-8.631983</c:v>
                </c:pt>
                <c:pt idx="772">
                  <c:v>-8.6753169999999997</c:v>
                </c:pt>
                <c:pt idx="773">
                  <c:v>-8.7653160000000003</c:v>
                </c:pt>
                <c:pt idx="774">
                  <c:v>-8.7753160000000001</c:v>
                </c:pt>
                <c:pt idx="775">
                  <c:v>-8.8453169999999997</c:v>
                </c:pt>
                <c:pt idx="776">
                  <c:v>-8.9053159999999991</c:v>
                </c:pt>
                <c:pt idx="777">
                  <c:v>-8.9353160000000003</c:v>
                </c:pt>
                <c:pt idx="778">
                  <c:v>-8.9553170000000009</c:v>
                </c:pt>
                <c:pt idx="779">
                  <c:v>-8.9853159999999992</c:v>
                </c:pt>
                <c:pt idx="780">
                  <c:v>-9.0053169999999998</c:v>
                </c:pt>
                <c:pt idx="781">
                  <c:v>-9.0053169999999998</c:v>
                </c:pt>
                <c:pt idx="782">
                  <c:v>-9.0353159999999999</c:v>
                </c:pt>
                <c:pt idx="783">
                  <c:v>-9.495317</c:v>
                </c:pt>
                <c:pt idx="784">
                  <c:v>-9.6253170000000008</c:v>
                </c:pt>
                <c:pt idx="785">
                  <c:v>-9.7753160000000001</c:v>
                </c:pt>
                <c:pt idx="786">
                  <c:v>-9.8553160000000002</c:v>
                </c:pt>
                <c:pt idx="787">
                  <c:v>-9.865316</c:v>
                </c:pt>
                <c:pt idx="788">
                  <c:v>-9.8953159999999993</c:v>
                </c:pt>
                <c:pt idx="789">
                  <c:v>-10.29532</c:v>
                </c:pt>
                <c:pt idx="790">
                  <c:v>-10.685320000000001</c:v>
                </c:pt>
                <c:pt idx="791">
                  <c:v>-10.865320000000001</c:v>
                </c:pt>
                <c:pt idx="792">
                  <c:v>-10.865320000000001</c:v>
                </c:pt>
                <c:pt idx="793">
                  <c:v>-11.345319999999999</c:v>
                </c:pt>
                <c:pt idx="794">
                  <c:v>-11.605320000000001</c:v>
                </c:pt>
                <c:pt idx="795">
                  <c:v>-12.615320000000001</c:v>
                </c:pt>
              </c:numCache>
            </c:numRef>
          </c:val>
        </c:ser>
        <c:dLbls>
          <c:showLegendKey val="0"/>
          <c:showVal val="0"/>
          <c:showCatName val="0"/>
          <c:showSerName val="0"/>
          <c:showPercent val="0"/>
          <c:showBubbleSize val="0"/>
        </c:dLbls>
        <c:axId val="12224000"/>
        <c:axId val="82336512"/>
      </c:areaChart>
      <c:catAx>
        <c:axId val="12224000"/>
        <c:scaling>
          <c:orientation val="minMax"/>
        </c:scaling>
        <c:delete val="0"/>
        <c:axPos val="b"/>
        <c:majorTickMark val="none"/>
        <c:minorTickMark val="none"/>
        <c:tickLblPos val="nextTo"/>
        <c:crossAx val="82336512"/>
        <c:crosses val="autoZero"/>
        <c:auto val="1"/>
        <c:lblAlgn val="ctr"/>
        <c:lblOffset val="100"/>
        <c:noMultiLvlLbl val="0"/>
      </c:catAx>
      <c:valAx>
        <c:axId val="82336512"/>
        <c:scaling>
          <c:orientation val="minMax"/>
        </c:scaling>
        <c:delete val="0"/>
        <c:axPos val="l"/>
        <c:majorGridlines/>
        <c:numFmt formatCode="General" sourceLinked="1"/>
        <c:majorTickMark val="none"/>
        <c:minorTickMark val="none"/>
        <c:tickLblPos val="nextTo"/>
        <c:crossAx val="12224000"/>
        <c:crosses val="autoZero"/>
        <c:crossBetween val="midCat"/>
      </c:valAx>
    </c:plotArea>
    <c:plotVisOnly val="1"/>
    <c:dispBlanksAs val="zero"/>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Brookings STEM definition vs NSF</a:t>
            </a:r>
          </a:p>
        </c:rich>
      </c:tx>
      <c:layout/>
      <c:overlay val="0"/>
    </c:title>
    <c:autoTitleDeleted val="0"/>
    <c:plotArea>
      <c:layout/>
      <c:barChart>
        <c:barDir val="col"/>
        <c:grouping val="clustered"/>
        <c:varyColors val="0"/>
        <c:ser>
          <c:idx val="0"/>
          <c:order val="0"/>
          <c:tx>
            <c:strRef>
              <c:f>'vs NSF'!$A$2</c:f>
              <c:strCache>
                <c:ptCount val="1"/>
                <c:pt idx="0">
                  <c:v>Brookings</c:v>
                </c:pt>
              </c:strCache>
            </c:strRef>
          </c:tx>
          <c:invertIfNegative val="0"/>
          <c:dLbls>
            <c:showLegendKey val="0"/>
            <c:showVal val="1"/>
            <c:showCatName val="0"/>
            <c:showSerName val="0"/>
            <c:showPercent val="0"/>
            <c:showBubbleSize val="0"/>
            <c:showLeaderLines val="0"/>
          </c:dLbls>
          <c:cat>
            <c:strRef>
              <c:f>'vs NSF'!$B$1:$C$1</c:f>
              <c:strCache>
                <c:ptCount val="2"/>
                <c:pt idx="0">
                  <c:v>Share of U.S. Jobs</c:v>
                </c:pt>
                <c:pt idx="1">
                  <c:v>Less than Bachelor's degree required</c:v>
                </c:pt>
              </c:strCache>
            </c:strRef>
          </c:cat>
          <c:val>
            <c:numRef>
              <c:f>'vs NSF'!$B$2:$C$2</c:f>
              <c:numCache>
                <c:formatCode>0%</c:formatCode>
                <c:ptCount val="2"/>
                <c:pt idx="0">
                  <c:v>0.19708532867547698</c:v>
                </c:pt>
                <c:pt idx="1">
                  <c:v>0.5046349</c:v>
                </c:pt>
              </c:numCache>
            </c:numRef>
          </c:val>
        </c:ser>
        <c:ser>
          <c:idx val="1"/>
          <c:order val="1"/>
          <c:tx>
            <c:strRef>
              <c:f>'vs NSF'!$A$3</c:f>
              <c:strCache>
                <c:ptCount val="1"/>
                <c:pt idx="0">
                  <c:v>NSF</c:v>
                </c:pt>
              </c:strCache>
            </c:strRef>
          </c:tx>
          <c:spPr>
            <a:solidFill>
              <a:schemeClr val="bg1">
                <a:lumMod val="75000"/>
              </a:schemeClr>
            </a:solidFill>
            <a:ln>
              <a:solidFill>
                <a:schemeClr val="bg1">
                  <a:lumMod val="75000"/>
                </a:schemeClr>
              </a:solidFill>
            </a:ln>
          </c:spPr>
          <c:invertIfNegative val="0"/>
          <c:dLbls>
            <c:showLegendKey val="0"/>
            <c:showVal val="1"/>
            <c:showCatName val="0"/>
            <c:showSerName val="0"/>
            <c:showPercent val="0"/>
            <c:showBubbleSize val="0"/>
            <c:showLeaderLines val="0"/>
          </c:dLbls>
          <c:cat>
            <c:strRef>
              <c:f>'vs NSF'!$B$1:$C$1</c:f>
              <c:strCache>
                <c:ptCount val="2"/>
                <c:pt idx="0">
                  <c:v>Share of U.S. Jobs</c:v>
                </c:pt>
                <c:pt idx="1">
                  <c:v>Less than Bachelor's degree required</c:v>
                </c:pt>
              </c:strCache>
            </c:strRef>
          </c:cat>
          <c:val>
            <c:numRef>
              <c:f>'vs NSF'!$B$3:$C$3</c:f>
              <c:numCache>
                <c:formatCode>0%</c:formatCode>
                <c:ptCount val="2"/>
                <c:pt idx="0">
                  <c:v>4.7047854035873374E-2</c:v>
                </c:pt>
                <c:pt idx="1">
                  <c:v>0.18863870000000005</c:v>
                </c:pt>
              </c:numCache>
            </c:numRef>
          </c:val>
        </c:ser>
        <c:dLbls>
          <c:showLegendKey val="0"/>
          <c:showVal val="0"/>
          <c:showCatName val="0"/>
          <c:showSerName val="0"/>
          <c:showPercent val="0"/>
          <c:showBubbleSize val="0"/>
        </c:dLbls>
        <c:gapWidth val="150"/>
        <c:axId val="117807616"/>
        <c:axId val="116833600"/>
      </c:barChart>
      <c:catAx>
        <c:axId val="117807616"/>
        <c:scaling>
          <c:orientation val="minMax"/>
        </c:scaling>
        <c:delete val="0"/>
        <c:axPos val="b"/>
        <c:majorTickMark val="none"/>
        <c:minorTickMark val="none"/>
        <c:tickLblPos val="nextTo"/>
        <c:crossAx val="116833600"/>
        <c:crosses val="autoZero"/>
        <c:auto val="1"/>
        <c:lblAlgn val="ctr"/>
        <c:lblOffset val="100"/>
        <c:noMultiLvlLbl val="0"/>
      </c:catAx>
      <c:valAx>
        <c:axId val="116833600"/>
        <c:scaling>
          <c:orientation val="minMax"/>
        </c:scaling>
        <c:delete val="0"/>
        <c:axPos val="l"/>
        <c:majorGridlines/>
        <c:numFmt formatCode="0%" sourceLinked="1"/>
        <c:majorTickMark val="none"/>
        <c:minorTickMark val="none"/>
        <c:tickLblPos val="nextTo"/>
        <c:crossAx val="117807616"/>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'[Early Draft of STEM Report Tables--March 19th Tables.xlsx]2011 OES WAGE DETAIL'!$B$9</c:f>
              <c:strCache>
                <c:ptCount val="1"/>
                <c:pt idx="0">
                  <c:v>Education Adjusted Wage Premium</c:v>
                </c:pt>
              </c:strCache>
            </c:strRef>
          </c:tx>
          <c:invertIfNegative val="0"/>
          <c:dPt>
            <c:idx val="0"/>
            <c:invertIfNegative val="0"/>
            <c:bubble3D val="0"/>
            <c:spPr>
              <a:solidFill>
                <a:schemeClr val="accent1">
                  <a:lumMod val="60000"/>
                  <a:lumOff val="40000"/>
                </a:schemeClr>
              </a:solidFill>
            </c:spPr>
          </c:dPt>
          <c:dLbls>
            <c:showLegendKey val="0"/>
            <c:showVal val="1"/>
            <c:showCatName val="0"/>
            <c:showSerName val="0"/>
            <c:showPercent val="0"/>
            <c:showBubbleSize val="0"/>
            <c:showLeaderLines val="0"/>
          </c:dLbls>
          <c:cat>
            <c:strRef>
              <c:f>'[Early Draft of STEM Report Tables--March 19th Tables.xlsx]2011 OES WAGE DETAIL'!$A$10:$A$15</c:f>
              <c:strCache>
                <c:ptCount val="6"/>
                <c:pt idx="0">
                  <c:v>STEM</c:v>
                </c:pt>
                <c:pt idx="1">
                  <c:v>Management</c:v>
                </c:pt>
                <c:pt idx="2">
                  <c:v>Law</c:v>
                </c:pt>
                <c:pt idx="3">
                  <c:v>Economics</c:v>
                </c:pt>
                <c:pt idx="4">
                  <c:v>English</c:v>
                </c:pt>
                <c:pt idx="5">
                  <c:v>All other domains</c:v>
                </c:pt>
              </c:strCache>
            </c:strRef>
          </c:cat>
          <c:val>
            <c:numRef>
              <c:f>'[Early Draft of STEM Report Tables--March 19th Tables.xlsx]2011 OES WAGE DETAIL'!$B$10:$B$15</c:f>
              <c:numCache>
                <c:formatCode>"$"#,##0</c:formatCode>
                <c:ptCount val="6"/>
                <c:pt idx="0">
                  <c:v>10220</c:v>
                </c:pt>
                <c:pt idx="1">
                  <c:v>8104</c:v>
                </c:pt>
                <c:pt idx="2">
                  <c:v>4649</c:v>
                </c:pt>
                <c:pt idx="3">
                  <c:v>841.4</c:v>
                </c:pt>
                <c:pt idx="4">
                  <c:v>821.9</c:v>
                </c:pt>
                <c:pt idx="5">
                  <c:v>-7729</c:v>
                </c:pt>
              </c:numCache>
            </c:numRef>
          </c:val>
        </c:ser>
        <c:dLbls>
          <c:showLegendKey val="0"/>
          <c:showVal val="0"/>
          <c:showCatName val="0"/>
          <c:showSerName val="0"/>
          <c:showPercent val="0"/>
          <c:showBubbleSize val="0"/>
        </c:dLbls>
        <c:gapWidth val="150"/>
        <c:axId val="120612352"/>
        <c:axId val="117614272"/>
      </c:barChart>
      <c:catAx>
        <c:axId val="120612352"/>
        <c:scaling>
          <c:orientation val="minMax"/>
        </c:scaling>
        <c:delete val="0"/>
        <c:axPos val="b"/>
        <c:majorTickMark val="out"/>
        <c:minorTickMark val="none"/>
        <c:tickLblPos val="nextTo"/>
        <c:crossAx val="117614272"/>
        <c:crosses val="autoZero"/>
        <c:auto val="1"/>
        <c:lblAlgn val="ctr"/>
        <c:lblOffset val="100"/>
        <c:noMultiLvlLbl val="0"/>
      </c:catAx>
      <c:valAx>
        <c:axId val="117614272"/>
        <c:scaling>
          <c:orientation val="minMax"/>
        </c:scaling>
        <c:delete val="0"/>
        <c:axPos val="l"/>
        <c:majorGridlines/>
        <c:numFmt formatCode="&quot;$&quot;#,##0" sourceLinked="1"/>
        <c:majorTickMark val="out"/>
        <c:minorTickMark val="none"/>
        <c:tickLblPos val="nextTo"/>
        <c:crossAx val="120612352"/>
        <c:crosses val="autoZero"/>
        <c:crossBetween val="between"/>
      </c:valAx>
    </c:plotArea>
    <c:legend>
      <c:legendPos val="b"/>
      <c:layout/>
      <c:overlay val="0"/>
    </c:legend>
    <c:plotVisOnly val="1"/>
    <c:dispBlanksAs val="gap"/>
    <c:showDLblsOverMax val="0"/>
  </c:chart>
  <c:txPr>
    <a:bodyPr/>
    <a:lstStyle/>
    <a:p>
      <a:pPr>
        <a:defRPr sz="1400">
          <a:latin typeface="+mn-lt"/>
          <a:cs typeface="Times New Roman"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Education-adjusted premium by STEM and</a:t>
            </a:r>
            <a:r>
              <a:rPr lang="en-US" baseline="0"/>
              <a:t> Educational Requirements</a:t>
            </a:r>
            <a:endParaRPr lang="en-US"/>
          </a:p>
        </c:rich>
      </c:tx>
      <c:layout/>
      <c:overlay val="0"/>
    </c:title>
    <c:autoTitleDeleted val="0"/>
    <c:plotArea>
      <c:layout/>
      <c:barChart>
        <c:barDir val="col"/>
        <c:grouping val="clustered"/>
        <c:varyColors val="0"/>
        <c:ser>
          <c:idx val="0"/>
          <c:order val="0"/>
          <c:tx>
            <c:strRef>
              <c:f>'aggregate ed-adjusted premium'!$B$51</c:f>
              <c:strCache>
                <c:ptCount val="1"/>
                <c:pt idx="0">
                  <c:v>High-STEM, any field</c:v>
                </c:pt>
              </c:strCache>
            </c:strRef>
          </c:tx>
          <c:invertIfNegative val="0"/>
          <c:dLbls>
            <c:showLegendKey val="0"/>
            <c:showVal val="1"/>
            <c:showCatName val="0"/>
            <c:showSerName val="0"/>
            <c:showPercent val="0"/>
            <c:showBubbleSize val="0"/>
            <c:showLeaderLines val="0"/>
          </c:dLbls>
          <c:cat>
            <c:strRef>
              <c:f>'aggregate ed-adjusted premium'!$C$50:$D$50</c:f>
              <c:strCache>
                <c:ptCount val="2"/>
                <c:pt idx="0">
                  <c:v>Less than a Bachelor's Degree</c:v>
                </c:pt>
                <c:pt idx="1">
                  <c:v>Bachelor's Degree or Higher</c:v>
                </c:pt>
              </c:strCache>
            </c:strRef>
          </c:cat>
          <c:val>
            <c:numRef>
              <c:f>'aggregate ed-adjusted premium'!$C$51:$D$51</c:f>
              <c:numCache>
                <c:formatCode>0%</c:formatCode>
                <c:ptCount val="2"/>
                <c:pt idx="0">
                  <c:v>0.10139000000000009</c:v>
                </c:pt>
                <c:pt idx="1">
                  <c:v>0.14143400000000017</c:v>
                </c:pt>
              </c:numCache>
            </c:numRef>
          </c:val>
        </c:ser>
        <c:ser>
          <c:idx val="1"/>
          <c:order val="1"/>
          <c:tx>
            <c:strRef>
              <c:f>'aggregate ed-adjusted premium'!$B$52</c:f>
              <c:strCache>
                <c:ptCount val="1"/>
                <c:pt idx="0">
                  <c:v>Not high-STEM in any field</c:v>
                </c:pt>
              </c:strCache>
            </c:strRef>
          </c:tx>
          <c:invertIfNegative val="0"/>
          <c:dLbls>
            <c:showLegendKey val="0"/>
            <c:showVal val="1"/>
            <c:showCatName val="0"/>
            <c:showSerName val="0"/>
            <c:showPercent val="0"/>
            <c:showBubbleSize val="0"/>
            <c:showLeaderLines val="0"/>
          </c:dLbls>
          <c:cat>
            <c:strRef>
              <c:f>'aggregate ed-adjusted premium'!$C$50:$D$50</c:f>
              <c:strCache>
                <c:ptCount val="2"/>
                <c:pt idx="0">
                  <c:v>Less than a Bachelor's Degree</c:v>
                </c:pt>
                <c:pt idx="1">
                  <c:v>Bachelor's Degree or Higher</c:v>
                </c:pt>
              </c:strCache>
            </c:strRef>
          </c:cat>
          <c:val>
            <c:numRef>
              <c:f>'aggregate ed-adjusted premium'!$C$52:$D$52</c:f>
              <c:numCache>
                <c:formatCode>0%</c:formatCode>
                <c:ptCount val="2"/>
                <c:pt idx="0">
                  <c:v>-1.4380300000000018E-2</c:v>
                </c:pt>
                <c:pt idx="1">
                  <c:v>-9.5206400000000024E-2</c:v>
                </c:pt>
              </c:numCache>
            </c:numRef>
          </c:val>
        </c:ser>
        <c:dLbls>
          <c:showLegendKey val="0"/>
          <c:showVal val="0"/>
          <c:showCatName val="0"/>
          <c:showSerName val="0"/>
          <c:showPercent val="0"/>
          <c:showBubbleSize val="0"/>
        </c:dLbls>
        <c:gapWidth val="150"/>
        <c:axId val="120676352"/>
        <c:axId val="117616576"/>
      </c:barChart>
      <c:catAx>
        <c:axId val="120676352"/>
        <c:scaling>
          <c:orientation val="minMax"/>
        </c:scaling>
        <c:delete val="0"/>
        <c:axPos val="b"/>
        <c:majorTickMark val="none"/>
        <c:minorTickMark val="none"/>
        <c:tickLblPos val="nextTo"/>
        <c:crossAx val="117616576"/>
        <c:crosses val="autoZero"/>
        <c:auto val="1"/>
        <c:lblAlgn val="ctr"/>
        <c:lblOffset val="100"/>
        <c:noMultiLvlLbl val="0"/>
      </c:catAx>
      <c:valAx>
        <c:axId val="117616576"/>
        <c:scaling>
          <c:orientation val="minMax"/>
        </c:scaling>
        <c:delete val="0"/>
        <c:axPos val="l"/>
        <c:majorGridlines/>
        <c:numFmt formatCode="0%" sourceLinked="1"/>
        <c:majorTickMark val="none"/>
        <c:minorTickMark val="none"/>
        <c:tickLblPos val="nextTo"/>
        <c:crossAx val="120676352"/>
        <c:crosses val="autoZero"/>
        <c:crossBetween val="between"/>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0.34545</cdr:x>
      <cdr:y>0.09021</cdr:y>
    </cdr:from>
    <cdr:to>
      <cdr:x>0.94545</cdr:x>
      <cdr:y>0.25661</cdr:y>
    </cdr:to>
    <cdr:sp macro="" textlink="">
      <cdr:nvSpPr>
        <cdr:cNvPr id="2" name="TextBox 4"/>
        <cdr:cNvSpPr txBox="1"/>
      </cdr:nvSpPr>
      <cdr:spPr>
        <a:xfrm xmlns:a="http://schemas.openxmlformats.org/drawingml/2006/main">
          <a:off x="2895600" y="500585"/>
          <a:ext cx="5029200" cy="923330"/>
        </a:xfrm>
        <a:prstGeom xmlns:a="http://schemas.openxmlformats.org/drawingml/2006/main" prst="rect">
          <a:avLst/>
        </a:prstGeom>
        <a:solidFill xmlns:a="http://schemas.openxmlformats.org/drawingml/2006/main">
          <a:schemeClr val="accent1"/>
        </a:solidFill>
        <a:ln xmlns:a="http://schemas.openxmlformats.org/drawingml/2006/main">
          <a:solidFill>
            <a:schemeClr val="accent1">
              <a:lumMod val="75000"/>
            </a:schemeClr>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smtClean="0">
              <a:solidFill>
                <a:schemeClr val="accent6">
                  <a:lumMod val="20000"/>
                  <a:lumOff val="80000"/>
                </a:schemeClr>
              </a:solidFill>
            </a:rPr>
            <a:t>STEM Score = Sum(Knowledge Score – Mean Knowledge Score)</a:t>
          </a:r>
        </a:p>
        <a:p xmlns:a="http://schemas.openxmlformats.org/drawingml/2006/main">
          <a:endParaRPr lang="en-US" dirty="0"/>
        </a:p>
      </cdr:txBody>
    </cdr:sp>
  </cdr:relSizeAnchor>
  <cdr:relSizeAnchor xmlns:cdr="http://schemas.openxmlformats.org/drawingml/2006/chartDrawing">
    <cdr:from>
      <cdr:x>0.11818</cdr:x>
      <cdr:y>0.70675</cdr:y>
    </cdr:from>
    <cdr:to>
      <cdr:x>0.38182</cdr:x>
      <cdr:y>0.85781</cdr:y>
    </cdr:to>
    <cdr:sp macro="" textlink="">
      <cdr:nvSpPr>
        <cdr:cNvPr id="3" name="TextBox 2"/>
        <cdr:cNvSpPr txBox="1"/>
      </cdr:nvSpPr>
      <cdr:spPr>
        <a:xfrm xmlns:a="http://schemas.openxmlformats.org/drawingml/2006/main">
          <a:off x="990600" y="3921660"/>
          <a:ext cx="2209800" cy="838200"/>
        </a:xfrm>
        <a:prstGeom xmlns:a="http://schemas.openxmlformats.org/drawingml/2006/main" prst="rect">
          <a:avLst/>
        </a:prstGeom>
        <a:solidFill xmlns:a="http://schemas.openxmlformats.org/drawingml/2006/main">
          <a:schemeClr val="bg1"/>
        </a:solidFill>
        <a:ln xmlns:a="http://schemas.openxmlformats.org/drawingml/2006/main">
          <a:solidFill>
            <a:schemeClr val="accent1">
              <a:shade val="5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100" dirty="0" smtClean="0"/>
            <a:t>1.5 standard deviations above mean qualified for any field of STEM for binary definition</a:t>
          </a:r>
          <a:endParaRPr lang="en-US" sz="1100" dirty="0"/>
        </a:p>
      </cdr:txBody>
    </cdr:sp>
  </cdr:relSizeAnchor>
  <cdr:relSizeAnchor xmlns:cdr="http://schemas.openxmlformats.org/drawingml/2006/chartDrawing">
    <cdr:from>
      <cdr:x>0.26337</cdr:x>
      <cdr:y>0.62436</cdr:y>
    </cdr:from>
    <cdr:to>
      <cdr:x>0.26337</cdr:x>
      <cdr:y>0.70675</cdr:y>
    </cdr:to>
    <cdr:cxnSp macro="">
      <cdr:nvCxnSpPr>
        <cdr:cNvPr id="5" name="Straight Arrow Connector 4"/>
        <cdr:cNvCxnSpPr/>
      </cdr:nvCxnSpPr>
      <cdr:spPr>
        <a:xfrm xmlns:a="http://schemas.openxmlformats.org/drawingml/2006/main" flipV="1">
          <a:off x="2207581" y="3464460"/>
          <a:ext cx="0" cy="457200"/>
        </a:xfrm>
        <a:prstGeom xmlns:a="http://schemas.openxmlformats.org/drawingml/2006/main" prst="straightConnector1">
          <a:avLst/>
        </a:prstGeom>
        <a:ln xmlns:a="http://schemas.openxmlformats.org/drawingml/2006/main" w="28575">
          <a:solidFill>
            <a:schemeClr val="bg2">
              <a:lumMod val="9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0.31461</cdr:x>
      <cdr:y>0.18375</cdr:y>
    </cdr:from>
    <cdr:to>
      <cdr:x>0.61798</cdr:x>
      <cdr:y>0.28269</cdr:y>
    </cdr:to>
    <cdr:sp macro="" textlink="">
      <cdr:nvSpPr>
        <cdr:cNvPr id="4" name="TextBox 3"/>
        <cdr:cNvSpPr txBox="1"/>
      </cdr:nvSpPr>
      <cdr:spPr>
        <a:xfrm xmlns:a="http://schemas.openxmlformats.org/drawingml/2006/main">
          <a:off x="2133600" y="990600"/>
          <a:ext cx="2057400" cy="533400"/>
        </a:xfrm>
        <a:prstGeom xmlns:a="http://schemas.openxmlformats.org/drawingml/2006/main" prst="rect">
          <a:avLst/>
        </a:prstGeom>
        <a:solidFill xmlns:a="http://schemas.openxmlformats.org/drawingml/2006/main">
          <a:schemeClr val="bg1"/>
        </a:solidFill>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r>
            <a:rPr lang="en-US" sz="1100" dirty="0" smtClean="0"/>
            <a:t>Very high employment  in lowest STEM occupations</a:t>
          </a:r>
          <a:endParaRPr lang="en-US" sz="1100" dirty="0"/>
        </a:p>
      </cdr:txBody>
    </cdr:sp>
  </cdr:relSizeAnchor>
  <cdr:relSizeAnchor xmlns:cdr="http://schemas.openxmlformats.org/drawingml/2006/chartDrawing">
    <cdr:from>
      <cdr:x>0.7191</cdr:x>
      <cdr:y>0.33922</cdr:y>
    </cdr:from>
    <cdr:to>
      <cdr:x>0.98876</cdr:x>
      <cdr:y>0.43816</cdr:y>
    </cdr:to>
    <cdr:sp macro="" textlink="">
      <cdr:nvSpPr>
        <cdr:cNvPr id="5" name="TextBox 1"/>
        <cdr:cNvSpPr txBox="1"/>
      </cdr:nvSpPr>
      <cdr:spPr>
        <a:xfrm xmlns:a="http://schemas.openxmlformats.org/drawingml/2006/main">
          <a:off x="4876800" y="1828800"/>
          <a:ext cx="1828800" cy="533400"/>
        </a:xfrm>
        <a:prstGeom xmlns:a="http://schemas.openxmlformats.org/drawingml/2006/main" prst="rect">
          <a:avLst/>
        </a:prstGeom>
        <a:solidFill xmlns:a="http://schemas.openxmlformats.org/drawingml/2006/main">
          <a:schemeClr val="bg1"/>
        </a:solidFill>
        <a:ln xmlns:a="http://schemas.openxmlformats.org/drawingml/2006/main">
          <a:solidFill>
            <a:schemeClr val="accent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Low employment in highest STEM occupations</a:t>
          </a:r>
          <a:endParaRPr lang="en-US" sz="1100" dirty="0"/>
        </a:p>
      </cdr:txBody>
    </cdr:sp>
  </cdr:relSizeAnchor>
  <cdr:relSizeAnchor xmlns:cdr="http://schemas.openxmlformats.org/drawingml/2006/chartDrawing">
    <cdr:from>
      <cdr:x>0.62105</cdr:x>
      <cdr:y>0.46377</cdr:y>
    </cdr:from>
    <cdr:to>
      <cdr:x>0.71579</cdr:x>
      <cdr:y>0.57971</cdr:y>
    </cdr:to>
    <cdr:cxnSp macro="">
      <cdr:nvCxnSpPr>
        <cdr:cNvPr id="7" name="Straight Arrow Connector 6"/>
        <cdr:cNvCxnSpPr/>
      </cdr:nvCxnSpPr>
      <cdr:spPr>
        <a:xfrm xmlns:a="http://schemas.openxmlformats.org/drawingml/2006/main" flipH="1">
          <a:off x="4495800" y="2438410"/>
          <a:ext cx="685805" cy="609590"/>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0.49474</cdr:x>
      <cdr:y>0.43478</cdr:y>
    </cdr:from>
    <cdr:to>
      <cdr:x>0.69474</cdr:x>
      <cdr:y>0.53623</cdr:y>
    </cdr:to>
    <cdr:cxnSp macro="">
      <cdr:nvCxnSpPr>
        <cdr:cNvPr id="14" name="Straight Arrow Connector 13"/>
        <cdr:cNvCxnSpPr/>
      </cdr:nvCxnSpPr>
      <cdr:spPr>
        <a:xfrm xmlns:a="http://schemas.openxmlformats.org/drawingml/2006/main" flipH="1">
          <a:off x="3581400" y="2286000"/>
          <a:ext cx="1447800" cy="533400"/>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cdr:x>
      <cdr:y>0.24028</cdr:y>
    </cdr:from>
    <cdr:to>
      <cdr:x>0.30337</cdr:x>
      <cdr:y>0.27536</cdr:y>
    </cdr:to>
    <cdr:cxnSp macro="">
      <cdr:nvCxnSpPr>
        <cdr:cNvPr id="20" name="Straight Arrow Connector 19"/>
        <cdr:cNvCxnSpPr/>
      </cdr:nvCxnSpPr>
      <cdr:spPr>
        <a:xfrm xmlns:a="http://schemas.openxmlformats.org/drawingml/2006/main" flipH="1">
          <a:off x="1447800" y="1263344"/>
          <a:ext cx="748296" cy="184456"/>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0.30526</cdr:x>
      <cdr:y>0.3913</cdr:y>
    </cdr:from>
    <cdr:to>
      <cdr:x>0.71579</cdr:x>
      <cdr:y>0.56522</cdr:y>
    </cdr:to>
    <cdr:cxnSp macro="">
      <cdr:nvCxnSpPr>
        <cdr:cNvPr id="16" name="Straight Arrow Connector 15"/>
        <cdr:cNvCxnSpPr/>
      </cdr:nvCxnSpPr>
      <cdr:spPr>
        <a:xfrm xmlns:a="http://schemas.openxmlformats.org/drawingml/2006/main" flipH="1">
          <a:off x="2209800" y="2057377"/>
          <a:ext cx="2971804" cy="914423"/>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8DA4EA-1028-42D7-BFEF-DA6916264415}" type="datetimeFigureOut">
              <a:rPr lang="en-US" smtClean="0"/>
              <a:t>9/13/2013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2B400F-0CB0-4C2F-8C4E-2312FA0C060C}" type="slidenum">
              <a:rPr lang="en-US" smtClean="0"/>
              <a:t>‹#›</a:t>
            </a:fld>
            <a:endParaRPr lang="en-US"/>
          </a:p>
        </p:txBody>
      </p:sp>
    </p:spTree>
    <p:extLst>
      <p:ext uri="{BB962C8B-B14F-4D97-AF65-F5344CB8AC3E}">
        <p14:creationId xmlns:p14="http://schemas.microsoft.com/office/powerpoint/2010/main" val="1884138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DF9ED-297C-4404-A257-0D26CDC91321}" type="datetimeFigureOut">
              <a:rPr lang="en-US" smtClean="0"/>
              <a:pPr/>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D1B06-BE0F-4247-8062-7D34C2259B1A}" type="slidenum">
              <a:rPr lang="en-US" smtClean="0"/>
              <a:pPr/>
              <a:t>‹#›</a:t>
            </a:fld>
            <a:endParaRPr lang="en-US"/>
          </a:p>
        </p:txBody>
      </p:sp>
    </p:spTree>
    <p:extLst>
      <p:ext uri="{BB962C8B-B14F-4D97-AF65-F5344CB8AC3E}">
        <p14:creationId xmlns:p14="http://schemas.microsoft.com/office/powerpoint/2010/main" val="108049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D1B06-BE0F-4247-8062-7D34C2259B1A}" type="slidenum">
              <a:rPr lang="en-US" smtClean="0"/>
              <a:pPr/>
              <a:t>1</a:t>
            </a:fld>
            <a:endParaRPr lang="en-US"/>
          </a:p>
        </p:txBody>
      </p:sp>
    </p:spTree>
    <p:extLst>
      <p:ext uri="{BB962C8B-B14F-4D97-AF65-F5344CB8AC3E}">
        <p14:creationId xmlns:p14="http://schemas.microsoft.com/office/powerpoint/2010/main" val="18840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D1B06-BE0F-4247-8062-7D34C2259B1A}" type="slidenum">
              <a:rPr lang="en-US" smtClean="0"/>
              <a:pPr/>
              <a:t>11</a:t>
            </a:fld>
            <a:endParaRPr lang="en-US"/>
          </a:p>
        </p:txBody>
      </p:sp>
    </p:spTree>
    <p:extLst>
      <p:ext uri="{BB962C8B-B14F-4D97-AF65-F5344CB8AC3E}">
        <p14:creationId xmlns:p14="http://schemas.microsoft.com/office/powerpoint/2010/main" val="309459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Chem</a:t>
            </a:r>
            <a:r>
              <a:rPr lang="en-US" dirty="0" smtClean="0"/>
              <a:t>: 6=</a:t>
            </a:r>
            <a:r>
              <a:rPr lang="en-US" sz="1200" b="0" i="0" u="none" strike="noStrike" dirty="0" smtClean="0">
                <a:solidFill>
                  <a:srgbClr val="000000"/>
                </a:solidFill>
                <a:latin typeface="+mn-lt"/>
              </a:rPr>
              <a:t>Develop a safe commercial cleaner; 4=Use the proper concentration of chlorine to purify a water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n-lt"/>
              </a:rPr>
              <a:t> Physics: 6=Design a cleaner burning gasoline engine; 4=Calculate water pressure through a pipe; BIO 4=Investigate the effects of pollution on marine plants and animals; 7=isolate/identify; </a:t>
            </a:r>
            <a:r>
              <a:rPr lang="en-US" sz="1200" b="0" i="0" u="none" strike="noStrike" baseline="0" dirty="0" smtClean="0">
                <a:solidFill>
                  <a:srgbClr val="000000"/>
                </a:solidFill>
                <a:latin typeface="+mn-lt"/>
              </a:rPr>
              <a:t>new virus; MATH 6=</a:t>
            </a:r>
            <a:r>
              <a:rPr lang="en-US" sz="1200" b="0" i="0" u="none" strike="noStrike" dirty="0" smtClean="0">
                <a:solidFill>
                  <a:srgbClr val="000000"/>
                </a:solidFill>
                <a:latin typeface="+mn-lt"/>
              </a:rPr>
              <a:t>Determine the mathematics required to simulate a space craft landing on the moon; 4=Decide how to calculate profits to determine the amounts of yearly bonuses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latin typeface="+mn-lt"/>
            </a:endParaRPr>
          </a:p>
          <a:p>
            <a:endParaRPr lang="en-US" dirty="0"/>
          </a:p>
        </p:txBody>
      </p:sp>
      <p:sp>
        <p:nvSpPr>
          <p:cNvPr id="4" name="Slide Number Placeholder 3"/>
          <p:cNvSpPr>
            <a:spLocks noGrp="1"/>
          </p:cNvSpPr>
          <p:nvPr>
            <p:ph type="sldNum" sz="quarter" idx="10"/>
          </p:nvPr>
        </p:nvSpPr>
        <p:spPr/>
        <p:txBody>
          <a:bodyPr/>
          <a:lstStyle/>
          <a:p>
            <a:fld id="{B2AD1B06-BE0F-4247-8062-7D34C2259B1A}" type="slidenum">
              <a:rPr lang="en-US" smtClean="0"/>
              <a:pPr/>
              <a:t>12</a:t>
            </a:fld>
            <a:endParaRPr lang="en-US"/>
          </a:p>
        </p:txBody>
      </p:sp>
    </p:spTree>
    <p:extLst>
      <p:ext uri="{BB962C8B-B14F-4D97-AF65-F5344CB8AC3E}">
        <p14:creationId xmlns:p14="http://schemas.microsoft.com/office/powerpoint/2010/main" val="266079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Biomedical engineers; chemical engineers; biochemists and biophysicists, hydrologists</a:t>
            </a:r>
            <a:endParaRPr lang="en-US" dirty="0"/>
          </a:p>
        </p:txBody>
      </p:sp>
      <p:sp>
        <p:nvSpPr>
          <p:cNvPr id="4" name="Slide Number Placeholder 3"/>
          <p:cNvSpPr>
            <a:spLocks noGrp="1"/>
          </p:cNvSpPr>
          <p:nvPr>
            <p:ph type="sldNum" sz="quarter" idx="10"/>
          </p:nvPr>
        </p:nvSpPr>
        <p:spPr/>
        <p:txBody>
          <a:bodyPr/>
          <a:lstStyle/>
          <a:p>
            <a:fld id="{B2AD1B06-BE0F-4247-8062-7D34C2259B1A}" type="slidenum">
              <a:rPr lang="en-US" smtClean="0"/>
              <a:pPr/>
              <a:t>14</a:t>
            </a:fld>
            <a:endParaRPr lang="en-US"/>
          </a:p>
        </p:txBody>
      </p:sp>
    </p:spTree>
    <p:extLst>
      <p:ext uri="{BB962C8B-B14F-4D97-AF65-F5344CB8AC3E}">
        <p14:creationId xmlns:p14="http://schemas.microsoft.com/office/powerpoint/2010/main" val="3734070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technicians;</a:t>
            </a:r>
            <a:r>
              <a:rPr lang="en-US" baseline="0" dirty="0" smtClean="0"/>
              <a:t> medical lab technicians; medical equipment repairers. Most common: Registered Nurses; electricians; carpenters; computer systems analysts; </a:t>
            </a:r>
            <a:r>
              <a:rPr lang="en-US" baseline="0" dirty="0" err="1" smtClean="0"/>
              <a:t>machinsts</a:t>
            </a:r>
            <a:r>
              <a:rPr lang="en-US" baseline="0" dirty="0" smtClean="0"/>
              <a:t>.</a:t>
            </a:r>
          </a:p>
          <a:p>
            <a:r>
              <a:rPr lang="en-US" baseline="0" dirty="0" smtClean="0"/>
              <a:t>Most STEM intensive sectors are utilities/mining (energy) (44%), construction (38%), prof services (40%), </a:t>
            </a:r>
            <a:r>
              <a:rPr lang="en-US" baseline="0" dirty="0" err="1" smtClean="0"/>
              <a:t>manuf</a:t>
            </a:r>
            <a:r>
              <a:rPr lang="en-US" baseline="0" dirty="0" smtClean="0"/>
              <a:t>(30%), healthcare (29%), information (22%); accommodation 1%.</a:t>
            </a:r>
            <a:endParaRPr lang="en-US" dirty="0"/>
          </a:p>
        </p:txBody>
      </p:sp>
      <p:sp>
        <p:nvSpPr>
          <p:cNvPr id="4" name="Slide Number Placeholder 3"/>
          <p:cNvSpPr>
            <a:spLocks noGrp="1"/>
          </p:cNvSpPr>
          <p:nvPr>
            <p:ph type="sldNum" sz="quarter" idx="10"/>
          </p:nvPr>
        </p:nvSpPr>
        <p:spPr/>
        <p:txBody>
          <a:bodyPr/>
          <a:lstStyle/>
          <a:p>
            <a:fld id="{B2AD1B06-BE0F-4247-8062-7D34C2259B1A}" type="slidenum">
              <a:rPr lang="en-US" smtClean="0"/>
              <a:pPr/>
              <a:t>19</a:t>
            </a:fld>
            <a:endParaRPr lang="en-US"/>
          </a:p>
        </p:txBody>
      </p:sp>
    </p:spTree>
    <p:extLst>
      <p:ext uri="{BB962C8B-B14F-4D97-AF65-F5344CB8AC3E}">
        <p14:creationId xmlns:p14="http://schemas.microsoft.com/office/powerpoint/2010/main" val="174711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Nevada is lowest</a:t>
            </a:r>
            <a:r>
              <a:rPr lang="en-US" baseline="0" dirty="0" smtClean="0"/>
              <a:t> scoring state; DC: AL; WY; MD; WA; VA; MA; CO: NM; TX high. Low is NY, FL</a:t>
            </a:r>
            <a:endParaRPr lang="en-US" dirty="0"/>
          </a:p>
        </p:txBody>
      </p:sp>
      <p:sp>
        <p:nvSpPr>
          <p:cNvPr id="4" name="Slide Number Placeholder 3"/>
          <p:cNvSpPr>
            <a:spLocks noGrp="1"/>
          </p:cNvSpPr>
          <p:nvPr>
            <p:ph type="sldNum" sz="quarter" idx="10"/>
          </p:nvPr>
        </p:nvSpPr>
        <p:spPr/>
        <p:txBody>
          <a:bodyPr/>
          <a:lstStyle/>
          <a:p>
            <a:fld id="{B2AD1B06-BE0F-4247-8062-7D34C2259B1A}" type="slidenum">
              <a:rPr lang="en-US" smtClean="0"/>
              <a:pPr/>
              <a:t>25</a:t>
            </a:fld>
            <a:endParaRPr lang="en-US"/>
          </a:p>
        </p:txBody>
      </p:sp>
    </p:spTree>
    <p:extLst>
      <p:ext uri="{BB962C8B-B14F-4D97-AF65-F5344CB8AC3E}">
        <p14:creationId xmlns:p14="http://schemas.microsoft.com/office/powerpoint/2010/main" val="3822283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1) Students Who Study Science, Technology, Engineering, and Mathematics (STEM) in Postsecondary Education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Eric </a:t>
            </a:r>
            <a:r>
              <a:rPr lang="en-US" sz="1200" kern="1200" dirty="0" err="1" smtClean="0">
                <a:solidFill>
                  <a:schemeClr val="tx1"/>
                </a:solidFill>
                <a:latin typeface="+mn-lt"/>
                <a:ea typeface="+mn-ea"/>
                <a:cs typeface="+mn-cs"/>
              </a:rPr>
              <a:t>Bettinger</a:t>
            </a:r>
            <a:r>
              <a:rPr lang="en-US" sz="1200" kern="1200" dirty="0" smtClean="0">
                <a:solidFill>
                  <a:schemeClr val="tx1"/>
                </a:solidFill>
                <a:latin typeface="+mn-lt"/>
                <a:ea typeface="+mn-ea"/>
                <a:cs typeface="+mn-cs"/>
              </a:rPr>
              <a:t>, “To Be or Not to Be: Major Choices in Budding Scientists” In Charles T. </a:t>
            </a:r>
            <a:r>
              <a:rPr lang="en-US" sz="1200" kern="1200" dirty="0" err="1" smtClean="0">
                <a:solidFill>
                  <a:schemeClr val="tx1"/>
                </a:solidFill>
                <a:latin typeface="+mn-lt"/>
                <a:ea typeface="+mn-ea"/>
                <a:cs typeface="+mn-cs"/>
              </a:rPr>
              <a:t>Clotfelter</a:t>
            </a:r>
            <a:r>
              <a:rPr lang="en-US" sz="1200" kern="1200" dirty="0" smtClean="0">
                <a:solidFill>
                  <a:schemeClr val="tx1"/>
                </a:solidFill>
                <a:latin typeface="+mn-lt"/>
                <a:ea typeface="+mn-ea"/>
                <a:cs typeface="+mn-cs"/>
              </a:rPr>
              <a:t>, ed., </a:t>
            </a:r>
            <a:r>
              <a:rPr lang="en-US" sz="1200" i="1" kern="1200" dirty="0" smtClean="0">
                <a:solidFill>
                  <a:schemeClr val="tx1"/>
                </a:solidFill>
                <a:latin typeface="+mn-lt"/>
                <a:ea typeface="+mn-ea"/>
                <a:cs typeface="+mn-cs"/>
              </a:rPr>
              <a:t>American Universities in a Global Market, </a:t>
            </a:r>
            <a:r>
              <a:rPr lang="en-US" sz="1200" kern="1200" dirty="0" smtClean="0">
                <a:solidFill>
                  <a:schemeClr val="tx1"/>
                </a:solidFill>
                <a:latin typeface="+mn-lt"/>
                <a:ea typeface="+mn-ea"/>
                <a:cs typeface="+mn-cs"/>
              </a:rPr>
              <a:t>Chapter 2 (Chicago: University of Chicago Press, 2010).</a:t>
            </a:r>
          </a:p>
          <a:p>
            <a:r>
              <a:rPr lang="en-US" dirty="0" smtClean="0"/>
              <a:t>3) </a:t>
            </a:r>
            <a:r>
              <a:rPr lang="en-US" sz="1200" kern="1200" dirty="0" smtClean="0">
                <a:solidFill>
                  <a:schemeClr val="tx1"/>
                </a:solidFill>
                <a:latin typeface="+mn-lt"/>
                <a:ea typeface="+mn-ea"/>
                <a:cs typeface="+mn-cs"/>
              </a:rPr>
              <a:t>Todd </a:t>
            </a:r>
            <a:r>
              <a:rPr lang="en-US" sz="1200" kern="1200" dirty="0" err="1" smtClean="0">
                <a:solidFill>
                  <a:schemeClr val="tx1"/>
                </a:solidFill>
                <a:latin typeface="+mn-lt"/>
                <a:ea typeface="+mn-ea"/>
                <a:cs typeface="+mn-cs"/>
              </a:rPr>
              <a:t>Stinebrickner</a:t>
            </a:r>
            <a:r>
              <a:rPr lang="en-US" sz="1200" kern="1200" dirty="0" smtClean="0">
                <a:solidFill>
                  <a:schemeClr val="tx1"/>
                </a:solidFill>
                <a:latin typeface="+mn-lt"/>
                <a:ea typeface="+mn-ea"/>
                <a:cs typeface="+mn-cs"/>
              </a:rPr>
              <a:t> and Ralph </a:t>
            </a:r>
            <a:r>
              <a:rPr lang="en-US" sz="1200" kern="1200" dirty="0" err="1" smtClean="0">
                <a:solidFill>
                  <a:schemeClr val="tx1"/>
                </a:solidFill>
                <a:latin typeface="+mn-lt"/>
                <a:ea typeface="+mn-ea"/>
                <a:cs typeface="+mn-cs"/>
              </a:rPr>
              <a:t>Stinebrickner</a:t>
            </a:r>
            <a:r>
              <a:rPr lang="en-US" sz="1200" kern="1200" dirty="0" smtClean="0">
                <a:solidFill>
                  <a:schemeClr val="tx1"/>
                </a:solidFill>
                <a:latin typeface="+mn-lt"/>
                <a:ea typeface="+mn-ea"/>
                <a:cs typeface="+mn-cs"/>
              </a:rPr>
              <a:t>, “Math or Science? Using Longitudinal Expectations Data to Examine the Process of Choosing a College Major,” Working Paper (The University of Western Ontario, 2012).</a:t>
            </a:r>
            <a:r>
              <a:rPr lang="en-US" dirty="0" smtClean="0"/>
              <a:t> </a:t>
            </a:r>
            <a:endParaRPr lang="en-US" dirty="0"/>
          </a:p>
        </p:txBody>
      </p:sp>
      <p:sp>
        <p:nvSpPr>
          <p:cNvPr id="4" name="Slide Number Placeholder 3"/>
          <p:cNvSpPr>
            <a:spLocks noGrp="1"/>
          </p:cNvSpPr>
          <p:nvPr>
            <p:ph type="sldNum" sz="quarter" idx="10"/>
          </p:nvPr>
        </p:nvSpPr>
        <p:spPr/>
        <p:txBody>
          <a:bodyPr/>
          <a:lstStyle/>
          <a:p>
            <a:fld id="{B2AD1B06-BE0F-4247-8062-7D34C2259B1A}"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AD1B06-BE0F-4247-8062-7D34C2259B1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view is right but incomplete</a:t>
            </a:r>
            <a:endParaRPr lang="en-US" dirty="0"/>
          </a:p>
        </p:txBody>
      </p:sp>
      <p:sp>
        <p:nvSpPr>
          <p:cNvPr id="4" name="Slide Number Placeholder 3"/>
          <p:cNvSpPr>
            <a:spLocks noGrp="1"/>
          </p:cNvSpPr>
          <p:nvPr>
            <p:ph type="sldNum" sz="quarter" idx="10"/>
          </p:nvPr>
        </p:nvSpPr>
        <p:spPr/>
        <p:txBody>
          <a:bodyPr/>
          <a:lstStyle/>
          <a:p>
            <a:fld id="{B2AD1B06-BE0F-4247-8062-7D34C2259B1A}" type="slidenum">
              <a:rPr lang="en-US" smtClean="0"/>
              <a:pPr/>
              <a:t>3</a:t>
            </a:fld>
            <a:endParaRPr lang="en-US"/>
          </a:p>
        </p:txBody>
      </p:sp>
    </p:spTree>
    <p:extLst>
      <p:ext uri="{BB962C8B-B14F-4D97-AF65-F5344CB8AC3E}">
        <p14:creationId xmlns:p14="http://schemas.microsoft.com/office/powerpoint/2010/main" val="166219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D1B06-BE0F-4247-8062-7D34C2259B1A}" type="slidenum">
              <a:rPr lang="en-US" smtClean="0"/>
              <a:pPr/>
              <a:t>4</a:t>
            </a:fld>
            <a:endParaRPr lang="en-US"/>
          </a:p>
        </p:txBody>
      </p:sp>
    </p:spTree>
    <p:extLst>
      <p:ext uri="{BB962C8B-B14F-4D97-AF65-F5344CB8AC3E}">
        <p14:creationId xmlns:p14="http://schemas.microsoft.com/office/powerpoint/2010/main" val="138016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companies listed on NASDAQ with STEM-educated founders: Google</a:t>
            </a:r>
            <a:r>
              <a:rPr lang="en-US" dirty="0"/>
              <a:t>, Amazon, Cisco, QUALCOMM, Intel, Amgen, eBay</a:t>
            </a:r>
          </a:p>
        </p:txBody>
      </p:sp>
      <p:sp>
        <p:nvSpPr>
          <p:cNvPr id="4" name="Slide Number Placeholder 3"/>
          <p:cNvSpPr>
            <a:spLocks noGrp="1"/>
          </p:cNvSpPr>
          <p:nvPr>
            <p:ph type="sldNum" sz="quarter" idx="10"/>
          </p:nvPr>
        </p:nvSpPr>
        <p:spPr/>
        <p:txBody>
          <a:bodyPr/>
          <a:lstStyle/>
          <a:p>
            <a:fld id="{B2AD1B06-BE0F-4247-8062-7D34C2259B1A}" type="slidenum">
              <a:rPr lang="en-US" smtClean="0"/>
              <a:pPr/>
              <a:t>5</a:t>
            </a:fld>
            <a:endParaRPr lang="en-US"/>
          </a:p>
        </p:txBody>
      </p:sp>
    </p:spTree>
    <p:extLst>
      <p:ext uri="{BB962C8B-B14F-4D97-AF65-F5344CB8AC3E}">
        <p14:creationId xmlns:p14="http://schemas.microsoft.com/office/powerpoint/2010/main" val="299614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majors: Engineering, Bio, Physical, Math, Computer (lower unemployment)</a:t>
            </a:r>
            <a:endParaRPr lang="en-US" dirty="0"/>
          </a:p>
        </p:txBody>
      </p:sp>
      <p:sp>
        <p:nvSpPr>
          <p:cNvPr id="4" name="Slide Number Placeholder 3"/>
          <p:cNvSpPr>
            <a:spLocks noGrp="1"/>
          </p:cNvSpPr>
          <p:nvPr>
            <p:ph type="sldNum" sz="quarter" idx="10"/>
          </p:nvPr>
        </p:nvSpPr>
        <p:spPr/>
        <p:txBody>
          <a:bodyPr/>
          <a:lstStyle/>
          <a:p>
            <a:fld id="{B2AD1B06-BE0F-4247-8062-7D34C2259B1A}" type="slidenum">
              <a:rPr lang="en-US" smtClean="0"/>
              <a:pPr/>
              <a:t>6</a:t>
            </a:fld>
            <a:endParaRPr lang="en-US"/>
          </a:p>
        </p:txBody>
      </p:sp>
    </p:spTree>
    <p:extLst>
      <p:ext uri="{BB962C8B-B14F-4D97-AF65-F5344CB8AC3E}">
        <p14:creationId xmlns:p14="http://schemas.microsoft.com/office/powerpoint/2010/main" val="344965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11.3 million jobs lost for high school or less </a:t>
            </a:r>
            <a:r>
              <a:rPr lang="en-US" dirty="0" err="1" smtClean="0"/>
              <a:t>manuf</a:t>
            </a:r>
            <a:r>
              <a:rPr lang="en-US" dirty="0" smtClean="0"/>
              <a:t> workers; but 1.2</a:t>
            </a:r>
            <a:r>
              <a:rPr lang="en-US" baseline="0" dirty="0" smtClean="0"/>
              <a:t> mil gain for </a:t>
            </a:r>
            <a:r>
              <a:rPr lang="en-US" baseline="0" dirty="0" err="1" smtClean="0"/>
              <a:t>ba</a:t>
            </a:r>
            <a:r>
              <a:rPr lang="en-US" baseline="0" dirty="0" smtClean="0"/>
              <a:t>+ and .3 mil gain for some college</a:t>
            </a:r>
            <a:endParaRPr lang="en-US" dirty="0"/>
          </a:p>
        </p:txBody>
      </p:sp>
      <p:sp>
        <p:nvSpPr>
          <p:cNvPr id="4" name="Slide Number Placeholder 3"/>
          <p:cNvSpPr>
            <a:spLocks noGrp="1"/>
          </p:cNvSpPr>
          <p:nvPr>
            <p:ph type="sldNum" sz="quarter" idx="10"/>
          </p:nvPr>
        </p:nvSpPr>
        <p:spPr/>
        <p:txBody>
          <a:bodyPr/>
          <a:lstStyle/>
          <a:p>
            <a:fld id="{B2AD1B06-BE0F-4247-8062-7D34C2259B1A}" type="slidenum">
              <a:rPr lang="en-US" smtClean="0"/>
              <a:pPr/>
              <a:t>8</a:t>
            </a:fld>
            <a:endParaRPr lang="en-US"/>
          </a:p>
        </p:txBody>
      </p:sp>
    </p:spTree>
    <p:extLst>
      <p:ext uri="{BB962C8B-B14F-4D97-AF65-F5344CB8AC3E}">
        <p14:creationId xmlns:p14="http://schemas.microsoft.com/office/powerpoint/2010/main" val="203370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D1B06-BE0F-4247-8062-7D34C2259B1A}" type="slidenum">
              <a:rPr lang="en-US" smtClean="0"/>
              <a:pPr/>
              <a:t>9</a:t>
            </a:fld>
            <a:endParaRPr lang="en-US"/>
          </a:p>
        </p:txBody>
      </p:sp>
    </p:spTree>
    <p:extLst>
      <p:ext uri="{BB962C8B-B14F-4D97-AF65-F5344CB8AC3E}">
        <p14:creationId xmlns:p14="http://schemas.microsoft.com/office/powerpoint/2010/main" val="3860988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D1B06-BE0F-4247-8062-7D34C2259B1A}" type="slidenum">
              <a:rPr lang="en-US" smtClean="0"/>
              <a:pPr/>
              <a:t>10</a:t>
            </a:fld>
            <a:endParaRPr lang="en-US"/>
          </a:p>
        </p:txBody>
      </p:sp>
    </p:spTree>
    <p:extLst>
      <p:ext uri="{BB962C8B-B14F-4D97-AF65-F5344CB8AC3E}">
        <p14:creationId xmlns:p14="http://schemas.microsoft.com/office/powerpoint/2010/main" val="115441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D0711F0-7236-408E-9ACC-274FBB6E8820}" type="datetime1">
              <a:rPr lang="en-US" smtClean="0"/>
              <a:t>9/13/2013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r>
              <a:rPr lang="en-US" smtClean="0"/>
              <a:t>UNLV | September 18, 2013 </a:t>
            </a: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CC2149E-A038-4C63-A4D2-6686DE1CDF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3E2BBD-FF90-48BF-9EDA-EC14D1E9BFB1}" type="datetime1">
              <a:rPr lang="en-US" smtClean="0"/>
              <a:t>9/13/2013</a:t>
            </a:fld>
            <a:endParaRPr lang="en-US"/>
          </a:p>
        </p:txBody>
      </p:sp>
      <p:sp>
        <p:nvSpPr>
          <p:cNvPr id="5" name="Footer Placeholder 4"/>
          <p:cNvSpPr>
            <a:spLocks noGrp="1"/>
          </p:cNvSpPr>
          <p:nvPr>
            <p:ph type="ftr" sz="quarter" idx="11"/>
          </p:nvPr>
        </p:nvSpPr>
        <p:spPr/>
        <p:txBody>
          <a:bodyPr/>
          <a:lstStyle/>
          <a:p>
            <a:r>
              <a:rPr lang="en-US" smtClean="0"/>
              <a:t>UNLV | September 18, 2013 </a:t>
            </a:r>
            <a:endParaRPr lang="en-US"/>
          </a:p>
        </p:txBody>
      </p:sp>
      <p:sp>
        <p:nvSpPr>
          <p:cNvPr id="6" name="Slide Number Placeholder 5"/>
          <p:cNvSpPr>
            <a:spLocks noGrp="1"/>
          </p:cNvSpPr>
          <p:nvPr>
            <p:ph type="sldNum" sz="quarter" idx="12"/>
          </p:nvPr>
        </p:nvSpPr>
        <p:spPr/>
        <p:txBody>
          <a:bodyPr/>
          <a:lstStyle/>
          <a:p>
            <a:fld id="{5CC2149E-A038-4C63-A4D2-6686DE1CDF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3E12B1-73FA-49BA-B199-63A9484183F0}" type="datetime1">
              <a:rPr lang="en-US" smtClean="0"/>
              <a:t>9/13/2013</a:t>
            </a:fld>
            <a:endParaRPr lang="en-US"/>
          </a:p>
        </p:txBody>
      </p:sp>
      <p:sp>
        <p:nvSpPr>
          <p:cNvPr id="5" name="Footer Placeholder 4"/>
          <p:cNvSpPr>
            <a:spLocks noGrp="1"/>
          </p:cNvSpPr>
          <p:nvPr>
            <p:ph type="ftr" sz="quarter" idx="11"/>
          </p:nvPr>
        </p:nvSpPr>
        <p:spPr/>
        <p:txBody>
          <a:bodyPr/>
          <a:lstStyle/>
          <a:p>
            <a:r>
              <a:rPr lang="en-US" smtClean="0"/>
              <a:t>UNLV | September 18, 2013 </a:t>
            </a:r>
            <a:endParaRPr lang="en-US"/>
          </a:p>
        </p:txBody>
      </p:sp>
      <p:sp>
        <p:nvSpPr>
          <p:cNvPr id="6" name="Slide Number Placeholder 5"/>
          <p:cNvSpPr>
            <a:spLocks noGrp="1"/>
          </p:cNvSpPr>
          <p:nvPr>
            <p:ph type="sldNum" sz="quarter" idx="12"/>
          </p:nvPr>
        </p:nvSpPr>
        <p:spPr/>
        <p:txBody>
          <a:bodyPr/>
          <a:lstStyle/>
          <a:p>
            <a:fld id="{5CC2149E-A038-4C63-A4D2-6686DE1CDF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7FCBFD-44B8-48E1-95A7-EC9D99646252}" type="datetime1">
              <a:rPr lang="en-US" smtClean="0"/>
              <a:t>9/13/2013</a:t>
            </a:fld>
            <a:endParaRPr lang="en-US"/>
          </a:p>
        </p:txBody>
      </p:sp>
      <p:sp>
        <p:nvSpPr>
          <p:cNvPr id="5" name="Footer Placeholder 4"/>
          <p:cNvSpPr>
            <a:spLocks noGrp="1"/>
          </p:cNvSpPr>
          <p:nvPr>
            <p:ph type="ftr" sz="quarter" idx="11"/>
          </p:nvPr>
        </p:nvSpPr>
        <p:spPr/>
        <p:txBody>
          <a:bodyPr/>
          <a:lstStyle/>
          <a:p>
            <a:r>
              <a:rPr lang="en-US" smtClean="0"/>
              <a:t>UNLV | September 18, 2013 </a:t>
            </a:r>
            <a:endParaRPr lang="en-US"/>
          </a:p>
        </p:txBody>
      </p:sp>
      <p:sp>
        <p:nvSpPr>
          <p:cNvPr id="6" name="Slide Number Placeholder 5"/>
          <p:cNvSpPr>
            <a:spLocks noGrp="1"/>
          </p:cNvSpPr>
          <p:nvPr>
            <p:ph type="sldNum" sz="quarter" idx="12"/>
          </p:nvPr>
        </p:nvSpPr>
        <p:spPr/>
        <p:txBody>
          <a:bodyPr/>
          <a:lstStyle/>
          <a:p>
            <a:fld id="{5CC2149E-A038-4C63-A4D2-6686DE1CDF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FDB2F0-0A8C-42B2-AC2B-08E3AC6B10A5}" type="datetime1">
              <a:rPr lang="en-US" smtClean="0"/>
              <a:t>9/13/2013</a:t>
            </a:fld>
            <a:endParaRPr lang="en-US"/>
          </a:p>
        </p:txBody>
      </p:sp>
      <p:sp>
        <p:nvSpPr>
          <p:cNvPr id="5" name="Footer Placeholder 4"/>
          <p:cNvSpPr>
            <a:spLocks noGrp="1"/>
          </p:cNvSpPr>
          <p:nvPr>
            <p:ph type="ftr" sz="quarter" idx="11"/>
          </p:nvPr>
        </p:nvSpPr>
        <p:spPr/>
        <p:txBody>
          <a:bodyPr/>
          <a:lstStyle/>
          <a:p>
            <a:r>
              <a:rPr lang="en-US" smtClean="0"/>
              <a:t>UNLV | September 18, 2013 </a:t>
            </a:r>
            <a:endParaRPr lang="en-US"/>
          </a:p>
        </p:txBody>
      </p:sp>
      <p:sp>
        <p:nvSpPr>
          <p:cNvPr id="6" name="Slide Number Placeholder 5"/>
          <p:cNvSpPr>
            <a:spLocks noGrp="1"/>
          </p:cNvSpPr>
          <p:nvPr>
            <p:ph type="sldNum" sz="quarter" idx="12"/>
          </p:nvPr>
        </p:nvSpPr>
        <p:spPr/>
        <p:txBody>
          <a:bodyPr/>
          <a:lstStyle/>
          <a:p>
            <a:fld id="{5CC2149E-A038-4C63-A4D2-6686DE1CDF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A6888F-2E91-4D65-BC1B-F844BF300E22}" type="datetime1">
              <a:rPr lang="en-US" smtClean="0"/>
              <a:t>9/13/2013</a:t>
            </a:fld>
            <a:endParaRPr lang="en-US"/>
          </a:p>
        </p:txBody>
      </p:sp>
      <p:sp>
        <p:nvSpPr>
          <p:cNvPr id="6" name="Footer Placeholder 5"/>
          <p:cNvSpPr>
            <a:spLocks noGrp="1"/>
          </p:cNvSpPr>
          <p:nvPr>
            <p:ph type="ftr" sz="quarter" idx="11"/>
          </p:nvPr>
        </p:nvSpPr>
        <p:spPr/>
        <p:txBody>
          <a:bodyPr/>
          <a:lstStyle/>
          <a:p>
            <a:r>
              <a:rPr lang="en-US" smtClean="0"/>
              <a:t>UNLV | September 18, 2013 </a:t>
            </a:r>
            <a:endParaRPr lang="en-US"/>
          </a:p>
        </p:txBody>
      </p:sp>
      <p:sp>
        <p:nvSpPr>
          <p:cNvPr id="7" name="Slide Number Placeholder 6"/>
          <p:cNvSpPr>
            <a:spLocks noGrp="1"/>
          </p:cNvSpPr>
          <p:nvPr>
            <p:ph type="sldNum" sz="quarter" idx="12"/>
          </p:nvPr>
        </p:nvSpPr>
        <p:spPr/>
        <p:txBody>
          <a:bodyPr/>
          <a:lstStyle/>
          <a:p>
            <a:fld id="{5CC2149E-A038-4C63-A4D2-6686DE1CDF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C07DB7F-E169-4366-BE1D-67575DC52A6D}" type="datetime1">
              <a:rPr lang="en-US" smtClean="0"/>
              <a:t>9/13/2013</a:t>
            </a:fld>
            <a:endParaRPr lang="en-US"/>
          </a:p>
        </p:txBody>
      </p:sp>
      <p:sp>
        <p:nvSpPr>
          <p:cNvPr id="27" name="Slide Number Placeholder 26"/>
          <p:cNvSpPr>
            <a:spLocks noGrp="1"/>
          </p:cNvSpPr>
          <p:nvPr>
            <p:ph type="sldNum" sz="quarter" idx="11"/>
          </p:nvPr>
        </p:nvSpPr>
        <p:spPr/>
        <p:txBody>
          <a:bodyPr rtlCol="0"/>
          <a:lstStyle/>
          <a:p>
            <a:fld id="{5CC2149E-A038-4C63-A4D2-6686DE1CDF31}" type="slidenum">
              <a:rPr lang="en-US" smtClean="0"/>
              <a:pPr/>
              <a:t>‹#›</a:t>
            </a:fld>
            <a:endParaRPr lang="en-US"/>
          </a:p>
        </p:txBody>
      </p:sp>
      <p:sp>
        <p:nvSpPr>
          <p:cNvPr id="28" name="Footer Placeholder 27"/>
          <p:cNvSpPr>
            <a:spLocks noGrp="1"/>
          </p:cNvSpPr>
          <p:nvPr>
            <p:ph type="ftr" sz="quarter" idx="12"/>
          </p:nvPr>
        </p:nvSpPr>
        <p:spPr/>
        <p:txBody>
          <a:bodyPr rtlCol="0"/>
          <a:lstStyle/>
          <a:p>
            <a:r>
              <a:rPr lang="en-US" smtClean="0"/>
              <a:t>UNLV | September 18, 2013 </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72DAAD9-640F-4236-8DF2-67F381280172}" type="datetime1">
              <a:rPr lang="en-US" smtClean="0"/>
              <a:t>9/13/2013</a:t>
            </a:fld>
            <a:endParaRPr lang="en-US"/>
          </a:p>
        </p:txBody>
      </p:sp>
      <p:sp>
        <p:nvSpPr>
          <p:cNvPr id="4" name="Footer Placeholder 3"/>
          <p:cNvSpPr>
            <a:spLocks noGrp="1"/>
          </p:cNvSpPr>
          <p:nvPr>
            <p:ph type="ftr" sz="quarter" idx="11"/>
          </p:nvPr>
        </p:nvSpPr>
        <p:spPr>
          <a:xfrm>
            <a:off x="5257800" y="612648"/>
            <a:ext cx="1325880" cy="457200"/>
          </a:xfrm>
        </p:spPr>
        <p:txBody>
          <a:bodyPr/>
          <a:lstStyle/>
          <a:p>
            <a:r>
              <a:rPr lang="en-US" smtClean="0"/>
              <a:t>UNLV | September 18, 2013 </a:t>
            </a: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CC2149E-A038-4C63-A4D2-6686DE1CDF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D8B9A-E2ED-4962-A977-9B50C041903E}" type="datetime1">
              <a:rPr lang="en-US" smtClean="0"/>
              <a:t>9/13/2013</a:t>
            </a:fld>
            <a:endParaRPr lang="en-US"/>
          </a:p>
        </p:txBody>
      </p:sp>
      <p:sp>
        <p:nvSpPr>
          <p:cNvPr id="3" name="Footer Placeholder 2"/>
          <p:cNvSpPr>
            <a:spLocks noGrp="1"/>
          </p:cNvSpPr>
          <p:nvPr>
            <p:ph type="ftr" sz="quarter" idx="11"/>
          </p:nvPr>
        </p:nvSpPr>
        <p:spPr/>
        <p:txBody>
          <a:bodyPr/>
          <a:lstStyle/>
          <a:p>
            <a:r>
              <a:rPr lang="en-US" smtClean="0"/>
              <a:t>UNLV | September 18, 2013 </a:t>
            </a:r>
            <a:endParaRPr lang="en-US"/>
          </a:p>
        </p:txBody>
      </p:sp>
      <p:sp>
        <p:nvSpPr>
          <p:cNvPr id="4" name="Slide Number Placeholder 3"/>
          <p:cNvSpPr>
            <a:spLocks noGrp="1"/>
          </p:cNvSpPr>
          <p:nvPr>
            <p:ph type="sldNum" sz="quarter" idx="12"/>
          </p:nvPr>
        </p:nvSpPr>
        <p:spPr/>
        <p:txBody>
          <a:bodyPr/>
          <a:lstStyle/>
          <a:p>
            <a:fld id="{5CC2149E-A038-4C63-A4D2-6686DE1CDF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8B7A6E-91D0-4A8C-B9DE-250BF0AC8853}" type="datetime1">
              <a:rPr lang="en-US" smtClean="0"/>
              <a:t>9/13/2013</a:t>
            </a:fld>
            <a:endParaRPr lang="en-US"/>
          </a:p>
        </p:txBody>
      </p:sp>
      <p:sp>
        <p:nvSpPr>
          <p:cNvPr id="6" name="Footer Placeholder 5"/>
          <p:cNvSpPr>
            <a:spLocks noGrp="1"/>
          </p:cNvSpPr>
          <p:nvPr>
            <p:ph type="ftr" sz="quarter" idx="11"/>
          </p:nvPr>
        </p:nvSpPr>
        <p:spPr/>
        <p:txBody>
          <a:bodyPr/>
          <a:lstStyle/>
          <a:p>
            <a:r>
              <a:rPr lang="en-US" smtClean="0"/>
              <a:t>UNLV | September 18, 2013 </a:t>
            </a:r>
            <a:endParaRPr lang="en-US"/>
          </a:p>
        </p:txBody>
      </p:sp>
      <p:sp>
        <p:nvSpPr>
          <p:cNvPr id="7" name="Slide Number Placeholder 6"/>
          <p:cNvSpPr>
            <a:spLocks noGrp="1"/>
          </p:cNvSpPr>
          <p:nvPr>
            <p:ph type="sldNum" sz="quarter" idx="12"/>
          </p:nvPr>
        </p:nvSpPr>
        <p:spPr/>
        <p:txBody>
          <a:bodyPr/>
          <a:lstStyle/>
          <a:p>
            <a:fld id="{5CC2149E-A038-4C63-A4D2-6686DE1CDF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D5AA46-DDCC-40C6-85A3-418EADED28B5}" type="datetime1">
              <a:rPr lang="en-US" smtClean="0"/>
              <a:t>9/13/2013</a:t>
            </a:fld>
            <a:endParaRPr lang="en-US"/>
          </a:p>
        </p:txBody>
      </p:sp>
      <p:sp>
        <p:nvSpPr>
          <p:cNvPr id="6" name="Footer Placeholder 5"/>
          <p:cNvSpPr>
            <a:spLocks noGrp="1"/>
          </p:cNvSpPr>
          <p:nvPr>
            <p:ph type="ftr" sz="quarter" idx="11"/>
          </p:nvPr>
        </p:nvSpPr>
        <p:spPr/>
        <p:txBody>
          <a:bodyPr/>
          <a:lstStyle/>
          <a:p>
            <a:r>
              <a:rPr lang="en-US" smtClean="0"/>
              <a:t>UNLV | September 18, 2013 </a:t>
            </a:r>
            <a:endParaRPr lang="en-US"/>
          </a:p>
        </p:txBody>
      </p:sp>
      <p:sp>
        <p:nvSpPr>
          <p:cNvPr id="7" name="Slide Number Placeholder 6"/>
          <p:cNvSpPr>
            <a:spLocks noGrp="1"/>
          </p:cNvSpPr>
          <p:nvPr>
            <p:ph type="sldNum" sz="quarter" idx="12"/>
          </p:nvPr>
        </p:nvSpPr>
        <p:spPr/>
        <p:txBody>
          <a:bodyPr/>
          <a:lstStyle/>
          <a:p>
            <a:fld id="{5CC2149E-A038-4C63-A4D2-6686DE1CDF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14F8CC-A084-40F0-AD83-7C4AD13048AA}" type="datetime1">
              <a:rPr lang="en-US" smtClean="0"/>
              <a:t>9/13/2013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n-US" smtClean="0"/>
              <a:t>UNLV | September 18, 2013 </a:t>
            </a: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CC2149E-A038-4C63-A4D2-6686DE1CDF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3200400"/>
          </a:xfrm>
        </p:spPr>
        <p:txBody>
          <a:bodyPr>
            <a:normAutofit fontScale="90000"/>
          </a:bodyPr>
          <a:lstStyle/>
          <a:p>
            <a:r>
              <a:rPr lang="en-US" dirty="0"/>
              <a:t/>
            </a:r>
            <a:br>
              <a:rPr lang="en-US" dirty="0"/>
            </a:br>
            <a:r>
              <a:rPr lang="en-US" dirty="0" smtClean="0"/>
              <a:t>The Hidden STEM Economy </a:t>
            </a:r>
            <a:br>
              <a:rPr lang="en-US" dirty="0" smtClean="0"/>
            </a:br>
            <a:r>
              <a:rPr lang="en-US" sz="3200" b="1" dirty="0" smtClean="0"/>
              <a:t>The </a:t>
            </a:r>
            <a:r>
              <a:rPr lang="en-US" sz="3200" b="1" dirty="0"/>
              <a:t>Surprising Diversity of Jobs Requiring Science, Technology, Engineering, and Math Knowledge</a:t>
            </a:r>
            <a:r>
              <a:rPr lang="en-US" sz="3100" dirty="0"/>
              <a:t/>
            </a:r>
            <a:br>
              <a:rPr lang="en-US" sz="3100" dirty="0"/>
            </a:br>
            <a:endParaRPr lang="en-US" sz="3100" dirty="0"/>
          </a:p>
        </p:txBody>
      </p:sp>
      <p:sp>
        <p:nvSpPr>
          <p:cNvPr id="3" name="Subtitle 2"/>
          <p:cNvSpPr>
            <a:spLocks noGrp="1"/>
          </p:cNvSpPr>
          <p:nvPr>
            <p:ph type="subTitle" idx="1"/>
          </p:nvPr>
        </p:nvSpPr>
        <p:spPr>
          <a:xfrm>
            <a:off x="228600" y="4876800"/>
            <a:ext cx="7391400" cy="1371600"/>
          </a:xfrm>
        </p:spPr>
        <p:txBody>
          <a:bodyPr>
            <a:normAutofit fontScale="70000" lnSpcReduction="20000"/>
          </a:bodyPr>
          <a:lstStyle/>
          <a:p>
            <a:pPr algn="l"/>
            <a:r>
              <a:rPr lang="en-US" dirty="0" smtClean="0">
                <a:solidFill>
                  <a:schemeClr val="tx2">
                    <a:lumMod val="75000"/>
                  </a:schemeClr>
                </a:solidFill>
              </a:rPr>
              <a:t>Jonathan Rothwell, PhD</a:t>
            </a:r>
          </a:p>
          <a:p>
            <a:pPr algn="l"/>
            <a:r>
              <a:rPr lang="en-US" dirty="0" smtClean="0">
                <a:solidFill>
                  <a:schemeClr val="tx2">
                    <a:lumMod val="75000"/>
                  </a:schemeClr>
                </a:solidFill>
              </a:rPr>
              <a:t>Associate Fellow </a:t>
            </a:r>
          </a:p>
          <a:p>
            <a:pPr algn="l"/>
            <a:r>
              <a:rPr lang="en-US" dirty="0" smtClean="0">
                <a:solidFill>
                  <a:schemeClr val="tx2">
                    <a:lumMod val="75000"/>
                  </a:schemeClr>
                </a:solidFill>
              </a:rPr>
              <a:t>Metropolitan Policy Program</a:t>
            </a:r>
          </a:p>
          <a:p>
            <a:r>
              <a:rPr lang="en-US" dirty="0" smtClean="0">
                <a:solidFill>
                  <a:schemeClr val="tx2">
                    <a:lumMod val="75000"/>
                  </a:schemeClr>
                </a:solidFill>
              </a:rPr>
              <a:t>The Brookings Institution</a:t>
            </a:r>
          </a:p>
          <a:p>
            <a:r>
              <a:rPr lang="en-US" dirty="0" smtClean="0">
                <a:solidFill>
                  <a:schemeClr val="tx2">
                    <a:lumMod val="75000"/>
                  </a:schemeClr>
                </a:solidFill>
              </a:rPr>
              <a:t>Washington DC</a:t>
            </a:r>
            <a:endParaRPr lang="en-US" dirty="0">
              <a:solidFill>
                <a:schemeClr val="tx2">
                  <a:lumMod val="75000"/>
                </a:schemeClr>
              </a:solidFill>
            </a:endParaRPr>
          </a:p>
        </p:txBody>
      </p:sp>
      <p:sp>
        <p:nvSpPr>
          <p:cNvPr id="4" name="Footer Placeholder 3"/>
          <p:cNvSpPr>
            <a:spLocks noGrp="1"/>
          </p:cNvSpPr>
          <p:nvPr>
            <p:ph type="ftr" sz="quarter" idx="11"/>
          </p:nvPr>
        </p:nvSpPr>
        <p:spPr>
          <a:xfrm>
            <a:off x="2133600" y="6172200"/>
            <a:ext cx="5638800" cy="457200"/>
          </a:xfrm>
        </p:spPr>
        <p:txBody>
          <a:bodyPr/>
          <a:lstStyle/>
          <a:p>
            <a:r>
              <a:rPr lang="en-US" dirty="0"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1</a:t>
            </a:fld>
            <a:endParaRPr lang="en-US"/>
          </a:p>
        </p:txBody>
      </p:sp>
      <p:pic>
        <p:nvPicPr>
          <p:cNvPr id="1026" name="Picture 2" descr="brookings_LH_logo"/>
          <p:cNvPicPr>
            <a:picLocks noChangeAspect="1" noChangeArrowheads="1"/>
          </p:cNvPicPr>
          <p:nvPr/>
        </p:nvPicPr>
        <p:blipFill>
          <a:blip r:embed="rId3" cstate="print"/>
          <a:srcRect/>
          <a:stretch>
            <a:fillRect/>
          </a:stretch>
        </p:blipFill>
        <p:spPr bwMode="auto">
          <a:xfrm>
            <a:off x="5105400" y="4800600"/>
            <a:ext cx="3159604" cy="39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conventional STEM definitions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No agreement among federal agencies</a:t>
            </a:r>
          </a:p>
          <a:p>
            <a:pPr lvl="1"/>
            <a:r>
              <a:rPr lang="en-US" dirty="0" smtClean="0"/>
              <a:t>The NSF uses “Science and Engineering” labor force which roughly corresponds to occupations common to workers with a bachelor’s degree in science or engineering fields.</a:t>
            </a:r>
          </a:p>
          <a:p>
            <a:pPr lvl="1"/>
            <a:r>
              <a:rPr lang="en-US" dirty="0" smtClean="0"/>
              <a:t>2012 BLS task force adopted very similar approach</a:t>
            </a:r>
          </a:p>
          <a:p>
            <a:pPr lvl="1"/>
            <a:r>
              <a:rPr lang="en-US" dirty="0" smtClean="0"/>
              <a:t>Dept of Commerce used only part of the NSF definition and added a few occupations to it</a:t>
            </a:r>
          </a:p>
          <a:p>
            <a:r>
              <a:rPr lang="en-US" dirty="0" smtClean="0"/>
              <a:t>Arbitrary standards.</a:t>
            </a:r>
          </a:p>
          <a:p>
            <a:pPr lvl="1"/>
            <a:r>
              <a:rPr lang="en-US" dirty="0" smtClean="0"/>
              <a:t>Not based on knowledge or skill requirements, otherwise doctors would be included</a:t>
            </a:r>
          </a:p>
          <a:p>
            <a:pPr lvl="1"/>
            <a:r>
              <a:rPr lang="en-US" dirty="0" smtClean="0"/>
              <a:t>Not based on research and development activity, otherwise most computer workers would be excluded, as would social scientists</a:t>
            </a:r>
          </a:p>
          <a:p>
            <a:r>
              <a:rPr lang="en-US" dirty="0" smtClean="0"/>
              <a:t>Class bias? </a:t>
            </a:r>
          </a:p>
          <a:p>
            <a:pPr lvl="1"/>
            <a:r>
              <a:rPr lang="en-US" dirty="0" smtClean="0"/>
              <a:t>Computer machine programmers and all blue collar occupations are excluded, but any computer worker in an office settings is counted.</a:t>
            </a:r>
          </a:p>
          <a:p>
            <a:pPr lvl="1"/>
            <a:r>
              <a:rPr lang="en-US" dirty="0" smtClean="0"/>
              <a:t>Science lab technicians are often included, but not electricians</a:t>
            </a:r>
          </a:p>
          <a:p>
            <a:r>
              <a:rPr lang="en-US" dirty="0" smtClean="0"/>
              <a:t>What about STEM community college programs, industry certifications, </a:t>
            </a:r>
            <a:r>
              <a:rPr lang="en-US" dirty="0" err="1" smtClean="0"/>
              <a:t>etc</a:t>
            </a:r>
            <a:r>
              <a:rPr lang="en-US" dirty="0" smtClean="0"/>
              <a:t>?</a:t>
            </a:r>
          </a:p>
          <a:p>
            <a:pPr lvl="1"/>
            <a:endParaRPr lang="en-US" dirty="0"/>
          </a:p>
        </p:txBody>
      </p:sp>
      <p:sp>
        <p:nvSpPr>
          <p:cNvPr id="4" name="Footer Placeholder 3"/>
          <p:cNvSpPr>
            <a:spLocks noGrp="1"/>
          </p:cNvSpPr>
          <p:nvPr>
            <p:ph type="ftr" sz="quarter" idx="11"/>
          </p:nvPr>
        </p:nvSpPr>
        <p:spPr>
          <a:xfrm>
            <a:off x="5257800" y="612648"/>
            <a:ext cx="2819400" cy="457200"/>
          </a:xfrm>
        </p:spPr>
        <p:txBody>
          <a:bodyPr/>
          <a:lstStyle/>
          <a:p>
            <a:r>
              <a:rPr lang="en-US"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cure is O*NET</a:t>
            </a:r>
            <a:endParaRPr lang="en-US" dirty="0"/>
          </a:p>
        </p:txBody>
      </p:sp>
      <p:sp>
        <p:nvSpPr>
          <p:cNvPr id="3" name="Content Placeholder 2"/>
          <p:cNvSpPr>
            <a:spLocks noGrp="1"/>
          </p:cNvSpPr>
          <p:nvPr>
            <p:ph idx="1"/>
          </p:nvPr>
        </p:nvSpPr>
        <p:spPr/>
        <p:txBody>
          <a:bodyPr/>
          <a:lstStyle/>
          <a:p>
            <a:r>
              <a:rPr lang="en-US" dirty="0" smtClean="0"/>
              <a:t>Occupational Information Network Data Collection Program</a:t>
            </a:r>
          </a:p>
          <a:p>
            <a:r>
              <a:rPr lang="en-US" dirty="0" smtClean="0"/>
              <a:t>Department of Labor funded data collection program</a:t>
            </a:r>
          </a:p>
          <a:p>
            <a:r>
              <a:rPr lang="en-US" dirty="0" smtClean="0"/>
              <a:t>Provides the most comprehensive database of job attributes by occupation including education, training, experience, skill, knowledge, tools and technologies, interests, and activities</a:t>
            </a:r>
            <a:endParaRPr lang="en-US" dirty="0"/>
          </a:p>
        </p:txBody>
      </p:sp>
      <p:sp>
        <p:nvSpPr>
          <p:cNvPr id="4" name="Footer Placeholder 3"/>
          <p:cNvSpPr>
            <a:spLocks noGrp="1"/>
          </p:cNvSpPr>
          <p:nvPr>
            <p:ph type="ftr" sz="quarter" idx="11"/>
          </p:nvPr>
        </p:nvSpPr>
        <p:spPr>
          <a:xfrm>
            <a:off x="5257800" y="612648"/>
            <a:ext cx="1752600" cy="457200"/>
          </a:xfrm>
        </p:spPr>
        <p:txBody>
          <a:bodyPr/>
          <a:lstStyle/>
          <a:p>
            <a:r>
              <a:rPr lang="en-US" dirty="0"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3657600" cy="457200"/>
          </a:xfrm>
        </p:spPr>
        <p:txBody>
          <a:bodyPr/>
          <a:lstStyle/>
          <a:p>
            <a:r>
              <a:rPr lang="en-US"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12</a:t>
            </a:fld>
            <a:endParaRPr lang="en-US"/>
          </a:p>
        </p:txBody>
      </p:sp>
      <p:sp>
        <p:nvSpPr>
          <p:cNvPr id="5" name="TextBox 4"/>
          <p:cNvSpPr txBox="1"/>
          <p:nvPr/>
        </p:nvSpPr>
        <p:spPr>
          <a:xfrm>
            <a:off x="0" y="838200"/>
            <a:ext cx="8839200" cy="369332"/>
          </a:xfrm>
          <a:prstGeom prst="rect">
            <a:avLst/>
          </a:prstGeom>
          <a:noFill/>
        </p:spPr>
        <p:txBody>
          <a:bodyPr wrap="square" rtlCol="0">
            <a:spAutoFit/>
          </a:bodyPr>
          <a:lstStyle/>
          <a:p>
            <a:r>
              <a:rPr lang="en-US" dirty="0" smtClean="0"/>
              <a:t>The Six Core STEM Domains in O*NET Knowledge Survey and Their Survey Anchors</a:t>
            </a:r>
            <a:endParaRPr lang="en-US" dirty="0"/>
          </a:p>
        </p:txBody>
      </p:sp>
      <p:sp>
        <p:nvSpPr>
          <p:cNvPr id="6" name="Right Arrow 5"/>
          <p:cNvSpPr/>
          <p:nvPr/>
        </p:nvSpPr>
        <p:spPr>
          <a:xfrm>
            <a:off x="2667000" y="1295400"/>
            <a:ext cx="3124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0" y="1371600"/>
            <a:ext cx="2057400" cy="276999"/>
          </a:xfrm>
          <a:prstGeom prst="rect">
            <a:avLst/>
          </a:prstGeom>
          <a:noFill/>
        </p:spPr>
        <p:txBody>
          <a:bodyPr wrap="square" rtlCol="0">
            <a:spAutoFit/>
          </a:bodyPr>
          <a:lstStyle/>
          <a:p>
            <a:r>
              <a:rPr lang="en-US" sz="1200" dirty="0" smtClean="0"/>
              <a:t>Highest Knowledge = 7</a:t>
            </a:r>
            <a:endParaRPr lang="en-US" sz="1200" dirty="0"/>
          </a:p>
        </p:txBody>
      </p:sp>
      <p:sp>
        <p:nvSpPr>
          <p:cNvPr id="8" name="TextBox 7"/>
          <p:cNvSpPr txBox="1"/>
          <p:nvPr/>
        </p:nvSpPr>
        <p:spPr>
          <a:xfrm>
            <a:off x="762000" y="1371600"/>
            <a:ext cx="1676400" cy="276999"/>
          </a:xfrm>
          <a:prstGeom prst="rect">
            <a:avLst/>
          </a:prstGeom>
          <a:noFill/>
        </p:spPr>
        <p:txBody>
          <a:bodyPr wrap="square" rtlCol="0">
            <a:spAutoFit/>
          </a:bodyPr>
          <a:lstStyle/>
          <a:p>
            <a:r>
              <a:rPr lang="en-US" sz="1200" dirty="0" smtClean="0"/>
              <a:t>Least Knowledge =1</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4243205517"/>
              </p:ext>
            </p:extLst>
          </p:nvPr>
        </p:nvGraphicFramePr>
        <p:xfrm>
          <a:off x="425758" y="3429000"/>
          <a:ext cx="8381999" cy="1905000"/>
        </p:xfrm>
        <a:graphic>
          <a:graphicData uri="http://schemas.openxmlformats.org/drawingml/2006/table">
            <a:tbl>
              <a:tblPr>
                <a:tableStyleId>{5C22544A-7EE6-4342-B048-85BDC9FD1C3A}</a:tableStyleId>
              </a:tblPr>
              <a:tblGrid>
                <a:gridCol w="3138372"/>
                <a:gridCol w="2039530"/>
                <a:gridCol w="3204097"/>
              </a:tblGrid>
              <a:tr h="478579">
                <a:tc gridSpan="3">
                  <a:txBody>
                    <a:bodyPr/>
                    <a:lstStyle/>
                    <a:p>
                      <a:pPr algn="ctr" rtl="0" fontAlgn="b"/>
                      <a:r>
                        <a:rPr lang="en-US" sz="2000" b="1" u="none" strike="noStrike" dirty="0" smtClean="0">
                          <a:effectLst/>
                        </a:rPr>
                        <a:t>Computers </a:t>
                      </a:r>
                      <a:r>
                        <a:rPr lang="en-US" sz="2000" b="1" u="none" strike="noStrike" dirty="0">
                          <a:effectLst/>
                        </a:rPr>
                        <a:t>and Electronics</a:t>
                      </a:r>
                      <a:endParaRPr lang="en-US" sz="2000" b="1" i="0" u="none" strike="noStrike" dirty="0">
                        <a:solidFill>
                          <a:srgbClr val="000000"/>
                        </a:solidFill>
                        <a:effectLst/>
                        <a:latin typeface="Georgia"/>
                      </a:endParaRPr>
                    </a:p>
                  </a:txBody>
                  <a:tcPr marL="6051" marR="6051" marT="6051" marB="0" anchor="b"/>
                </a:tc>
                <a:tc hMerge="1">
                  <a:txBody>
                    <a:bodyPr/>
                    <a:lstStyle/>
                    <a:p>
                      <a:endParaRPr lang="en-US"/>
                    </a:p>
                  </a:txBody>
                  <a:tcPr/>
                </a:tc>
                <a:tc hMerge="1">
                  <a:txBody>
                    <a:bodyPr/>
                    <a:lstStyle/>
                    <a:p>
                      <a:endParaRPr lang="en-US"/>
                    </a:p>
                  </a:txBody>
                  <a:tcPr/>
                </a:tc>
              </a:tr>
              <a:tr h="478579">
                <a:tc>
                  <a:txBody>
                    <a:bodyPr/>
                    <a:lstStyle/>
                    <a:p>
                      <a:pPr algn="ctr" rtl="0" fontAlgn="b"/>
                      <a:r>
                        <a:rPr lang="en-US" sz="2000" u="none" strike="noStrike">
                          <a:effectLst/>
                        </a:rPr>
                        <a:t>1</a:t>
                      </a:r>
                      <a:endParaRPr lang="en-US" sz="2000" b="0" i="0" u="none" strike="noStrike">
                        <a:solidFill>
                          <a:srgbClr val="000000"/>
                        </a:solidFill>
                        <a:effectLst/>
                        <a:latin typeface="Georgia"/>
                      </a:endParaRPr>
                    </a:p>
                  </a:txBody>
                  <a:tcPr marL="6051" marR="6051" marT="6051" marB="0" anchor="b"/>
                </a:tc>
                <a:tc>
                  <a:txBody>
                    <a:bodyPr/>
                    <a:lstStyle/>
                    <a:p>
                      <a:pPr algn="ctr" rtl="0" fontAlgn="b"/>
                      <a:r>
                        <a:rPr lang="en-US" sz="2000" u="none" strike="noStrike">
                          <a:effectLst/>
                        </a:rPr>
                        <a:t>3</a:t>
                      </a:r>
                      <a:endParaRPr lang="en-US" sz="2000" b="0" i="0" u="none" strike="noStrike">
                        <a:solidFill>
                          <a:srgbClr val="000000"/>
                        </a:solidFill>
                        <a:effectLst/>
                        <a:latin typeface="Georgia"/>
                      </a:endParaRPr>
                    </a:p>
                  </a:txBody>
                  <a:tcPr marL="6051" marR="6051" marT="6051" marB="0" anchor="b"/>
                </a:tc>
                <a:tc>
                  <a:txBody>
                    <a:bodyPr/>
                    <a:lstStyle/>
                    <a:p>
                      <a:pPr algn="ctr" rtl="0" fontAlgn="b"/>
                      <a:r>
                        <a:rPr lang="en-US" sz="2000" u="none" strike="noStrike">
                          <a:effectLst/>
                        </a:rPr>
                        <a:t>6</a:t>
                      </a:r>
                      <a:endParaRPr lang="en-US" sz="2000" b="0" i="0" u="none" strike="noStrike">
                        <a:solidFill>
                          <a:srgbClr val="000000"/>
                        </a:solidFill>
                        <a:effectLst/>
                        <a:latin typeface="Georgia"/>
                      </a:endParaRPr>
                    </a:p>
                  </a:txBody>
                  <a:tcPr marL="6051" marR="6051" marT="6051" marB="0" anchor="b"/>
                </a:tc>
              </a:tr>
              <a:tr h="947842">
                <a:tc>
                  <a:txBody>
                    <a:bodyPr/>
                    <a:lstStyle/>
                    <a:p>
                      <a:pPr algn="ctr" rtl="0" fontAlgn="b"/>
                      <a:r>
                        <a:rPr lang="en-US" sz="2000" u="none" strike="noStrike">
                          <a:effectLst/>
                        </a:rPr>
                        <a:t>Operate a VCR to watch a pre-recorded training tape</a:t>
                      </a:r>
                      <a:endParaRPr lang="en-US" sz="2000" b="0" i="0" u="none" strike="noStrike">
                        <a:solidFill>
                          <a:srgbClr val="000000"/>
                        </a:solidFill>
                        <a:effectLst/>
                        <a:latin typeface="Georgia"/>
                      </a:endParaRPr>
                    </a:p>
                  </a:txBody>
                  <a:tcPr marL="6051" marR="6051" marT="6051" marB="0" anchor="b"/>
                </a:tc>
                <a:tc>
                  <a:txBody>
                    <a:bodyPr/>
                    <a:lstStyle/>
                    <a:p>
                      <a:pPr algn="ctr" rtl="0" fontAlgn="b"/>
                      <a:r>
                        <a:rPr lang="en-US" sz="2000" u="none" strike="noStrike">
                          <a:effectLst/>
                        </a:rPr>
                        <a:t>Use a word processor</a:t>
                      </a:r>
                      <a:endParaRPr lang="en-US" sz="2000" b="0" i="0" u="none" strike="noStrike">
                        <a:solidFill>
                          <a:srgbClr val="000000"/>
                        </a:solidFill>
                        <a:effectLst/>
                        <a:latin typeface="Georgia"/>
                      </a:endParaRPr>
                    </a:p>
                  </a:txBody>
                  <a:tcPr marL="6051" marR="6051" marT="6051" marB="0" anchor="b"/>
                </a:tc>
                <a:tc>
                  <a:txBody>
                    <a:bodyPr/>
                    <a:lstStyle/>
                    <a:p>
                      <a:pPr algn="ctr" rtl="0" fontAlgn="b"/>
                      <a:r>
                        <a:rPr lang="en-US" sz="2000" u="none" strike="noStrike" dirty="0">
                          <a:effectLst/>
                        </a:rPr>
                        <a:t>Create a program to scan computer disks for viruses</a:t>
                      </a:r>
                      <a:endParaRPr lang="en-US" sz="2000" b="0" i="0" u="none" strike="noStrike" dirty="0">
                        <a:solidFill>
                          <a:srgbClr val="000000"/>
                        </a:solidFill>
                        <a:effectLst/>
                        <a:latin typeface="Georgia"/>
                      </a:endParaRPr>
                    </a:p>
                  </a:txBody>
                  <a:tcPr marL="6051" marR="6051" marT="6051" marB="0" anchor="b"/>
                </a:tc>
              </a:tr>
            </a:tbl>
          </a:graphicData>
        </a:graphic>
      </p:graphicFrame>
      <p:sp>
        <p:nvSpPr>
          <p:cNvPr id="10" name="TextBox 9"/>
          <p:cNvSpPr txBox="1"/>
          <p:nvPr/>
        </p:nvSpPr>
        <p:spPr>
          <a:xfrm>
            <a:off x="419100" y="2057399"/>
            <a:ext cx="7810500" cy="646331"/>
          </a:xfrm>
          <a:prstGeom prst="rect">
            <a:avLst/>
          </a:prstGeom>
          <a:noFill/>
        </p:spPr>
        <p:txBody>
          <a:bodyPr wrap="square" rtlCol="0">
            <a:spAutoFit/>
          </a:bodyPr>
          <a:lstStyle/>
          <a:p>
            <a:r>
              <a:rPr lang="en-US" dirty="0" smtClean="0"/>
              <a:t>Scales for Science (Physics, Chemistry, Bio), Computers, Engineering, and Math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Brookings definition of STEM</a:t>
            </a:r>
          </a:p>
        </p:txBody>
      </p:sp>
      <p:sp>
        <p:nvSpPr>
          <p:cNvPr id="3" name="Content Placeholder 2"/>
          <p:cNvSpPr>
            <a:spLocks noGrp="1"/>
          </p:cNvSpPr>
          <p:nvPr>
            <p:ph idx="1"/>
          </p:nvPr>
        </p:nvSpPr>
        <p:spPr/>
        <p:txBody>
          <a:bodyPr>
            <a:normAutofit lnSpcReduction="10000"/>
          </a:bodyPr>
          <a:lstStyle/>
          <a:p>
            <a:pPr marL="411480" lvl="1" indent="0">
              <a:buNone/>
            </a:pPr>
            <a:r>
              <a:rPr lang="en-US" sz="2800" dirty="0" smtClean="0"/>
              <a:t>A STEM occupation is one that requires an extraordinary level of knowledge in one or more core STEM fields.</a:t>
            </a:r>
          </a:p>
          <a:p>
            <a:pPr lvl="3"/>
            <a:r>
              <a:rPr lang="en-US" dirty="0" smtClean="0"/>
              <a:t>Extraordinary, here, is defined as at least 1.5 standard deviations above the mean knowledge score for that field (just over 90</a:t>
            </a:r>
            <a:r>
              <a:rPr lang="en-US" baseline="30000" dirty="0" smtClean="0"/>
              <a:t>th</a:t>
            </a:r>
            <a:r>
              <a:rPr lang="en-US" dirty="0" smtClean="0"/>
              <a:t> percentile), where science fields are grouped together as one</a:t>
            </a:r>
          </a:p>
          <a:p>
            <a:pPr lvl="2"/>
            <a:r>
              <a:rPr lang="en-US" dirty="0" smtClean="0"/>
              <a:t>Advantages over standard approach</a:t>
            </a:r>
          </a:p>
          <a:p>
            <a:pPr lvl="3"/>
            <a:r>
              <a:rPr lang="en-US" dirty="0" smtClean="0"/>
              <a:t>Non-arbitrary and non-biased</a:t>
            </a:r>
          </a:p>
          <a:p>
            <a:pPr lvl="3"/>
            <a:r>
              <a:rPr lang="en-US" dirty="0" smtClean="0"/>
              <a:t>Non-binary</a:t>
            </a:r>
          </a:p>
          <a:p>
            <a:pPr lvl="3"/>
            <a:r>
              <a:rPr lang="en-US" dirty="0" smtClean="0"/>
              <a:t>Self-correcting</a:t>
            </a:r>
          </a:p>
          <a:p>
            <a:pPr lvl="3"/>
            <a:r>
              <a:rPr lang="en-US" dirty="0" smtClean="0"/>
              <a:t>Comparability</a:t>
            </a:r>
            <a:r>
              <a:rPr lang="en-US" dirty="0"/>
              <a:t> </a:t>
            </a:r>
            <a:r>
              <a:rPr lang="en-US" dirty="0" smtClean="0"/>
              <a:t>to other skills </a:t>
            </a:r>
          </a:p>
          <a:p>
            <a:pPr lvl="1"/>
            <a:endParaRPr lang="en-US" dirty="0"/>
          </a:p>
        </p:txBody>
      </p:sp>
      <p:sp>
        <p:nvSpPr>
          <p:cNvPr id="4" name="Footer Placeholder 3"/>
          <p:cNvSpPr>
            <a:spLocks noGrp="1"/>
          </p:cNvSpPr>
          <p:nvPr>
            <p:ph type="ftr" sz="quarter" idx="11"/>
          </p:nvPr>
        </p:nvSpPr>
        <p:spPr>
          <a:xfrm>
            <a:off x="6019800" y="685800"/>
            <a:ext cx="2209800" cy="457200"/>
          </a:xfrm>
        </p:spPr>
        <p:txBody>
          <a:bodyPr/>
          <a:lstStyle/>
          <a:p>
            <a:r>
              <a:rPr lang="en-US" dirty="0"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2209800" cy="457200"/>
          </a:xfrm>
        </p:spPr>
        <p:txBody>
          <a:bodyPr/>
          <a:lstStyle/>
          <a:p>
            <a:r>
              <a:rPr lang="en-US" dirty="0"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14</a:t>
            </a:fld>
            <a:endParaRPr lang="en-US"/>
          </a:p>
        </p:txBody>
      </p:sp>
      <p:pic>
        <p:nvPicPr>
          <p:cNvPr id="2052" name="Picture 4" descr="C:\Users\jrothwell\AppData\Local\Microsoft\Windows\Temporary Internet Files\Content.IE5\VZJYIWLS\MC9000365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953000"/>
            <a:ext cx="168567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rothwell\AppData\Local\Microsoft\Windows\Temporary Internet Files\Content.IE5\VZJYIWLS\MC9000564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031340"/>
            <a:ext cx="1908353" cy="1058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p:cNvGraphicFramePr>
            <a:graphicFrameLocks/>
          </p:cNvGraphicFramePr>
          <p:nvPr>
            <p:extLst>
              <p:ext uri="{D42A27DB-BD31-4B8C-83A1-F6EECF244321}">
                <p14:modId xmlns:p14="http://schemas.microsoft.com/office/powerpoint/2010/main" val="832252546"/>
              </p:ext>
            </p:extLst>
          </p:nvPr>
        </p:nvGraphicFramePr>
        <p:xfrm>
          <a:off x="304800" y="1031340"/>
          <a:ext cx="8382000" cy="5548845"/>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p:cNvCxnSpPr/>
          <p:nvPr/>
        </p:nvCxnSpPr>
        <p:spPr>
          <a:xfrm flipV="1">
            <a:off x="2507942" y="3657600"/>
            <a:ext cx="0" cy="533400"/>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705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More jobs, more career pathways to STEM</a:t>
            </a:r>
            <a:endParaRPr lang="en-US" dirty="0"/>
          </a:p>
        </p:txBody>
      </p:sp>
      <p:sp>
        <p:nvSpPr>
          <p:cNvPr id="4" name="Footer Placeholder 3"/>
          <p:cNvSpPr>
            <a:spLocks noGrp="1"/>
          </p:cNvSpPr>
          <p:nvPr>
            <p:ph type="ftr" sz="quarter" idx="11"/>
          </p:nvPr>
        </p:nvSpPr>
        <p:spPr>
          <a:xfrm>
            <a:off x="5257800" y="612648"/>
            <a:ext cx="1600200" cy="457200"/>
          </a:xfrm>
        </p:spPr>
        <p:txBody>
          <a:bodyPr/>
          <a:lstStyle/>
          <a:p>
            <a:r>
              <a:rPr lang="en-US" dirty="0"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15</a:t>
            </a:fld>
            <a:endParaRPr lang="en-US"/>
          </a:p>
        </p:txBody>
      </p:sp>
      <p:sp>
        <p:nvSpPr>
          <p:cNvPr id="7" name="TextBox 6"/>
          <p:cNvSpPr txBox="1"/>
          <p:nvPr/>
        </p:nvSpPr>
        <p:spPr>
          <a:xfrm>
            <a:off x="5334000" y="6400800"/>
            <a:ext cx="3810000" cy="307777"/>
          </a:xfrm>
          <a:prstGeom prst="rect">
            <a:avLst/>
          </a:prstGeom>
          <a:noFill/>
        </p:spPr>
        <p:txBody>
          <a:bodyPr wrap="square" rtlCol="0">
            <a:spAutoFit/>
          </a:bodyPr>
          <a:lstStyle/>
          <a:p>
            <a:pPr algn="r"/>
            <a:r>
              <a:rPr lang="en-US" sz="1400" dirty="0" smtClean="0"/>
              <a:t>Source: 2011 BLS OES and O*NET</a:t>
            </a:r>
            <a:endParaRPr lang="en-US" sz="1400" dirty="0"/>
          </a:p>
        </p:txBody>
      </p:sp>
      <p:graphicFrame>
        <p:nvGraphicFramePr>
          <p:cNvPr id="8" name="Chart 7"/>
          <p:cNvGraphicFramePr>
            <a:graphicFrameLocks/>
          </p:cNvGraphicFramePr>
          <p:nvPr>
            <p:extLst>
              <p:ext uri="{D42A27DB-BD31-4B8C-83A1-F6EECF244321}">
                <p14:modId xmlns:p14="http://schemas.microsoft.com/office/powerpoint/2010/main" val="1209721877"/>
              </p:ext>
            </p:extLst>
          </p:nvPr>
        </p:nvGraphicFramePr>
        <p:xfrm>
          <a:off x="838200" y="2362200"/>
          <a:ext cx="7239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1676400" cy="457200"/>
          </a:xfrm>
        </p:spPr>
        <p:txBody>
          <a:bodyPr/>
          <a:lstStyle/>
          <a:p>
            <a:r>
              <a:rPr lang="en-US" smtClean="0"/>
              <a:t>UNLV | September 18, 2013 </a:t>
            </a:r>
            <a:endParaRPr lang="en-US"/>
          </a:p>
        </p:txBody>
      </p:sp>
      <p:sp>
        <p:nvSpPr>
          <p:cNvPr id="3" name="Slide Number Placeholder 2"/>
          <p:cNvSpPr>
            <a:spLocks noGrp="1"/>
          </p:cNvSpPr>
          <p:nvPr>
            <p:ph type="sldNum" sz="quarter" idx="12"/>
          </p:nvPr>
        </p:nvSpPr>
        <p:spPr/>
        <p:txBody>
          <a:bodyPr/>
          <a:lstStyle/>
          <a:p>
            <a:fld id="{5CC2149E-A038-4C63-A4D2-6686DE1CDF31}" type="slidenum">
              <a:rPr lang="en-US" smtClean="0"/>
              <a:pPr/>
              <a:t>16</a:t>
            </a:fld>
            <a:endParaRPr lang="en-US"/>
          </a:p>
        </p:txBody>
      </p:sp>
      <p:graphicFrame>
        <p:nvGraphicFramePr>
          <p:cNvPr id="4" name="Chart 3"/>
          <p:cNvGraphicFramePr/>
          <p:nvPr>
            <p:extLst>
              <p:ext uri="{D42A27DB-BD31-4B8C-83A1-F6EECF244321}">
                <p14:modId xmlns:p14="http://schemas.microsoft.com/office/powerpoint/2010/main" val="1770865249"/>
              </p:ext>
            </p:extLst>
          </p:nvPr>
        </p:nvGraphicFramePr>
        <p:xfrm>
          <a:off x="786782" y="1588532"/>
          <a:ext cx="7214217" cy="45836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 y="1073004"/>
            <a:ext cx="7696200" cy="369332"/>
          </a:xfrm>
          <a:prstGeom prst="rect">
            <a:avLst/>
          </a:prstGeom>
          <a:noFill/>
        </p:spPr>
        <p:txBody>
          <a:bodyPr wrap="square" rtlCol="0">
            <a:spAutoFit/>
          </a:bodyPr>
          <a:lstStyle/>
          <a:p>
            <a:r>
              <a:rPr lang="en-US" dirty="0" smtClean="0"/>
              <a:t>STEM knowledge is rewarded more than other types of knowledge</a:t>
            </a:r>
            <a:endParaRPr lang="en-US" dirty="0"/>
          </a:p>
        </p:txBody>
      </p:sp>
      <p:sp>
        <p:nvSpPr>
          <p:cNvPr id="6" name="TextBox 5"/>
          <p:cNvSpPr txBox="1"/>
          <p:nvPr/>
        </p:nvSpPr>
        <p:spPr>
          <a:xfrm>
            <a:off x="685800" y="6248400"/>
            <a:ext cx="8305800" cy="461665"/>
          </a:xfrm>
          <a:prstGeom prst="rect">
            <a:avLst/>
          </a:prstGeom>
          <a:noFill/>
        </p:spPr>
        <p:txBody>
          <a:bodyPr wrap="square" rtlCol="0">
            <a:spAutoFit/>
          </a:bodyPr>
          <a:lstStyle/>
          <a:p>
            <a:r>
              <a:rPr lang="en-US" sz="1200" dirty="0"/>
              <a:t>Marginal Effect of </a:t>
            </a:r>
            <a:r>
              <a:rPr lang="en-US" sz="1200" dirty="0" smtClean="0"/>
              <a:t>regression of median wages on standard </a:t>
            </a:r>
            <a:r>
              <a:rPr lang="en-US" sz="1200" dirty="0"/>
              <a:t>d</a:t>
            </a:r>
            <a:r>
              <a:rPr lang="en-US" sz="1200" dirty="0" smtClean="0"/>
              <a:t>eviation </a:t>
            </a:r>
            <a:r>
              <a:rPr lang="en-US" sz="1200" dirty="0"/>
              <a:t>in STEM Knowledge </a:t>
            </a:r>
            <a:r>
              <a:rPr lang="en-US" sz="1200" dirty="0" smtClean="0"/>
              <a:t>for </a:t>
            </a:r>
            <a:r>
              <a:rPr lang="en-US" sz="1200" dirty="0"/>
              <a:t>719 detailed Occupations, controlling for Mode </a:t>
            </a:r>
            <a:r>
              <a:rPr lang="en-US" sz="1200" dirty="0" smtClean="0"/>
              <a:t>Education. Source: Brookings analysis of 2011 BLS OES and O*NET</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069848"/>
          </a:xfrm>
        </p:spPr>
        <p:txBody>
          <a:bodyPr>
            <a:normAutofit fontScale="90000"/>
          </a:bodyPr>
          <a:lstStyle/>
          <a:p>
            <a:r>
              <a:rPr lang="en-US" dirty="0" smtClean="0"/>
              <a:t>3. The “hidden” STEM economy</a:t>
            </a:r>
            <a:br>
              <a:rPr lang="en-US" dirty="0" smtClean="0"/>
            </a:br>
            <a:r>
              <a:rPr lang="en-US" dirty="0" smtClean="0"/>
              <a:t/>
            </a:r>
            <a:br>
              <a:rPr lang="en-US" dirty="0" smtClean="0"/>
            </a:br>
            <a:r>
              <a:rPr lang="en-US" dirty="0" smtClean="0"/>
              <a:t/>
            </a:r>
            <a:br>
              <a:rPr lang="en-US" dirty="0" smtClean="0"/>
            </a:br>
            <a:endParaRPr lang="en-US" dirty="0"/>
          </a:p>
        </p:txBody>
      </p:sp>
      <p:sp>
        <p:nvSpPr>
          <p:cNvPr id="3" name="Footer Placeholder 2"/>
          <p:cNvSpPr>
            <a:spLocks noGrp="1"/>
          </p:cNvSpPr>
          <p:nvPr>
            <p:ph type="ftr" sz="quarter" idx="11"/>
          </p:nvPr>
        </p:nvSpPr>
        <p:spPr>
          <a:xfrm>
            <a:off x="5257800" y="612648"/>
            <a:ext cx="2362200" cy="457200"/>
          </a:xfrm>
        </p:spPr>
        <p:txBody>
          <a:bodyPr/>
          <a:lstStyle/>
          <a:p>
            <a:r>
              <a:rPr lang="en-US" dirty="0" smtClean="0"/>
              <a:t>UNLV | September 18, 2013 </a:t>
            </a:r>
            <a:endParaRPr lang="en-US" dirty="0"/>
          </a:p>
        </p:txBody>
      </p:sp>
      <p:sp>
        <p:nvSpPr>
          <p:cNvPr id="4" name="Slide Number Placeholder 3"/>
          <p:cNvSpPr>
            <a:spLocks noGrp="1"/>
          </p:cNvSpPr>
          <p:nvPr>
            <p:ph type="sldNum" sz="quarter" idx="12"/>
          </p:nvPr>
        </p:nvSpPr>
        <p:spPr/>
        <p:txBody>
          <a:bodyPr/>
          <a:lstStyle/>
          <a:p>
            <a:fld id="{5CC2149E-A038-4C63-A4D2-6686DE1CDF3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Literature on Sub-bachelor’s STEM contribution to innovation</a:t>
            </a:r>
            <a:endParaRPr lang="en-US" dirty="0"/>
          </a:p>
        </p:txBody>
      </p:sp>
      <p:sp>
        <p:nvSpPr>
          <p:cNvPr id="3" name="Content Placeholder 2"/>
          <p:cNvSpPr>
            <a:spLocks noGrp="1"/>
          </p:cNvSpPr>
          <p:nvPr>
            <p:ph idx="1"/>
          </p:nvPr>
        </p:nvSpPr>
        <p:spPr/>
        <p:txBody>
          <a:bodyPr>
            <a:normAutofit/>
          </a:bodyPr>
          <a:lstStyle/>
          <a:p>
            <a:r>
              <a:rPr lang="en-US" sz="2400" dirty="0" smtClean="0"/>
              <a:t>During industrial revolution:</a:t>
            </a:r>
          </a:p>
          <a:p>
            <a:pPr lvl="1"/>
            <a:r>
              <a:rPr lang="en-US" sz="1600" dirty="0" smtClean="0"/>
              <a:t>Ross Thomson, </a:t>
            </a:r>
            <a:r>
              <a:rPr lang="en-US" sz="1600" i="1" dirty="0" smtClean="0"/>
              <a:t>Structures of Change in the Mechanical Age: Technological Innovation in the United States, 1790 to 1865 </a:t>
            </a:r>
            <a:r>
              <a:rPr lang="en-US" sz="1600" dirty="0" smtClean="0"/>
              <a:t>(Johns Hopkins University Press, 2009); </a:t>
            </a:r>
          </a:p>
          <a:p>
            <a:pPr lvl="1"/>
            <a:r>
              <a:rPr lang="en-US" sz="1600" dirty="0" smtClean="0"/>
              <a:t>Kenneth L. </a:t>
            </a:r>
            <a:r>
              <a:rPr lang="en-US" sz="1600" dirty="0" err="1" smtClean="0"/>
              <a:t>Sokoloff</a:t>
            </a:r>
            <a:r>
              <a:rPr lang="en-US" sz="1600" dirty="0" smtClean="0"/>
              <a:t> and B. </a:t>
            </a:r>
            <a:r>
              <a:rPr lang="en-US" sz="1600" dirty="0" err="1" smtClean="0"/>
              <a:t>Zorina</a:t>
            </a:r>
            <a:r>
              <a:rPr lang="en-US" sz="1600" dirty="0" smtClean="0"/>
              <a:t> Khan, “The Democratization of Invention during Early Industrialization: Evidence from the United States, 1790-1846,” </a:t>
            </a:r>
            <a:r>
              <a:rPr lang="en-US" sz="1600" i="1" dirty="0" smtClean="0"/>
              <a:t>Journal of Economic History</a:t>
            </a:r>
            <a:r>
              <a:rPr lang="en-US" sz="1600" dirty="0" smtClean="0"/>
              <a:t> 50(2) (1990): 363-378; </a:t>
            </a:r>
          </a:p>
          <a:p>
            <a:pPr lvl="1"/>
            <a:r>
              <a:rPr lang="en-US" sz="1600" dirty="0" smtClean="0"/>
              <a:t>Jacob </a:t>
            </a:r>
            <a:r>
              <a:rPr lang="en-US" sz="1600" dirty="0" err="1" smtClean="0"/>
              <a:t>Schmookler</a:t>
            </a:r>
            <a:r>
              <a:rPr lang="en-US" sz="1600" dirty="0" smtClean="0"/>
              <a:t>, “Inventors Past and Present,” </a:t>
            </a:r>
            <a:r>
              <a:rPr lang="en-US" sz="1600" i="1" dirty="0" smtClean="0"/>
              <a:t>Review of Economics and Statistics</a:t>
            </a:r>
            <a:r>
              <a:rPr lang="en-US" sz="1600" dirty="0" smtClean="0"/>
              <a:t> 39(3) (1957): 321-333.</a:t>
            </a:r>
          </a:p>
          <a:p>
            <a:r>
              <a:rPr lang="en-US" sz="2400" dirty="0" smtClean="0"/>
              <a:t>Presently in terms of lower product defects, higher capacity utilization and efficiency, and R&amp;D quality:</a:t>
            </a:r>
          </a:p>
          <a:p>
            <a:pPr lvl="1"/>
            <a:r>
              <a:rPr lang="en-US" sz="2200" dirty="0" smtClean="0"/>
              <a:t> </a:t>
            </a:r>
            <a:r>
              <a:rPr lang="en-US" sz="1600" dirty="0" smtClean="0"/>
              <a:t>Philip Toner, “Workforce Skills and Innovation: An Overview Of Major Themes In The Literature” (Paris: OECD, 2011)</a:t>
            </a:r>
            <a:endParaRPr lang="en-US" sz="1600" dirty="0"/>
          </a:p>
        </p:txBody>
      </p:sp>
      <p:sp>
        <p:nvSpPr>
          <p:cNvPr id="4" name="Footer Placeholder 3"/>
          <p:cNvSpPr>
            <a:spLocks noGrp="1"/>
          </p:cNvSpPr>
          <p:nvPr>
            <p:ph type="ftr" sz="quarter" idx="11"/>
          </p:nvPr>
        </p:nvSpPr>
        <p:spPr>
          <a:xfrm>
            <a:off x="5257800" y="612648"/>
            <a:ext cx="2362200" cy="457200"/>
          </a:xfrm>
        </p:spPr>
        <p:txBody>
          <a:bodyPr/>
          <a:lstStyle/>
          <a:p>
            <a:r>
              <a:rPr lang="en-US" dirty="0"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18</a:t>
            </a:fld>
            <a:endParaRPr lang="en-US"/>
          </a:p>
        </p:txBody>
      </p:sp>
    </p:spTree>
    <p:extLst>
      <p:ext uri="{BB962C8B-B14F-4D97-AF65-F5344CB8AC3E}">
        <p14:creationId xmlns:p14="http://schemas.microsoft.com/office/powerpoint/2010/main" val="3515400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3581400" cy="457200"/>
          </a:xfrm>
        </p:spPr>
        <p:txBody>
          <a:bodyPr/>
          <a:lstStyle/>
          <a:p>
            <a:r>
              <a:rPr lang="en-US"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19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51070629"/>
              </p:ext>
            </p:extLst>
          </p:nvPr>
        </p:nvGraphicFramePr>
        <p:xfrm>
          <a:off x="457200" y="1066800"/>
          <a:ext cx="7848600" cy="5198625"/>
        </p:xfrm>
        <a:graphic>
          <a:graphicData uri="http://schemas.openxmlformats.org/drawingml/2006/table">
            <a:tbl>
              <a:tblPr/>
              <a:tblGrid>
                <a:gridCol w="5268238"/>
                <a:gridCol w="1290181"/>
                <a:gridCol w="1290181"/>
              </a:tblGrid>
              <a:tr h="542633">
                <a:tc gridSpan="3">
                  <a:txBody>
                    <a:bodyPr/>
                    <a:lstStyle/>
                    <a:p>
                      <a:pPr algn="ctr" fontAlgn="b"/>
                      <a:r>
                        <a:rPr lang="en-US" sz="1600" b="0" i="0" u="none" strike="noStrike" dirty="0" smtClean="0">
                          <a:solidFill>
                            <a:srgbClr val="000000"/>
                          </a:solidFill>
                          <a:latin typeface="+mn-lt"/>
                        </a:rPr>
                        <a:t>Selected Major </a:t>
                      </a:r>
                      <a:r>
                        <a:rPr lang="en-US" sz="1600" b="0" i="0" u="none" strike="noStrike" dirty="0">
                          <a:solidFill>
                            <a:srgbClr val="000000"/>
                          </a:solidFill>
                          <a:latin typeface="+mn-lt"/>
                        </a:rPr>
                        <a:t>Occupational Categories </a:t>
                      </a:r>
                      <a:r>
                        <a:rPr lang="en-US" sz="1600" b="0" i="0" u="none" strike="noStrike" dirty="0" smtClean="0">
                          <a:solidFill>
                            <a:srgbClr val="000000"/>
                          </a:solidFill>
                          <a:latin typeface="+mn-lt"/>
                        </a:rPr>
                        <a:t>Sorted by </a:t>
                      </a:r>
                      <a:r>
                        <a:rPr lang="en-US" sz="1600" b="0" i="0" u="none" strike="noStrike" dirty="0">
                          <a:solidFill>
                            <a:srgbClr val="000000"/>
                          </a:solidFill>
                          <a:latin typeface="+mn-lt"/>
                        </a:rPr>
                        <a:t>STEM </a:t>
                      </a:r>
                      <a:r>
                        <a:rPr lang="en-US" sz="1600" b="0" i="0" u="none" strike="noStrike" dirty="0" smtClean="0">
                          <a:solidFill>
                            <a:srgbClr val="000000"/>
                          </a:solidFill>
                          <a:latin typeface="+mn-lt"/>
                        </a:rPr>
                        <a:t>Score, with Share </a:t>
                      </a:r>
                      <a:r>
                        <a:rPr lang="en-US" sz="1600" b="0" i="0" u="none" strike="noStrike" dirty="0">
                          <a:solidFill>
                            <a:srgbClr val="000000"/>
                          </a:solidFill>
                          <a:latin typeface="+mn-lt"/>
                        </a:rPr>
                        <a:t>of Jobs </a:t>
                      </a:r>
                      <a:r>
                        <a:rPr lang="en-US" sz="1600" b="0" i="0" u="none" strike="noStrike" dirty="0" smtClean="0">
                          <a:solidFill>
                            <a:srgbClr val="000000"/>
                          </a:solidFill>
                          <a:latin typeface="+mn-lt"/>
                        </a:rPr>
                        <a:t>that are </a:t>
                      </a:r>
                      <a:r>
                        <a:rPr lang="en-US" sz="1600" b="0" i="0" u="none" strike="noStrike" dirty="0">
                          <a:solidFill>
                            <a:srgbClr val="000000"/>
                          </a:solidFill>
                          <a:latin typeface="+mn-lt"/>
                        </a:rPr>
                        <a:t>STEM, and Share of U.S. STEM Jobs, 2011</a:t>
                      </a:r>
                    </a:p>
                  </a:txBody>
                  <a:tcPr marL="7231" marR="7231" marT="723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77339">
                <a:tc>
                  <a:txBody>
                    <a:bodyPr/>
                    <a:lstStyle/>
                    <a:p>
                      <a:pPr algn="ctr" fontAlgn="b"/>
                      <a:r>
                        <a:rPr lang="en-US" sz="1600" b="0" i="0" u="none" strike="noStrike" dirty="0">
                          <a:solidFill>
                            <a:srgbClr val="000000"/>
                          </a:solidFill>
                          <a:latin typeface="+mn-lt"/>
                        </a:rPr>
                        <a:t> </a:t>
                      </a:r>
                    </a:p>
                  </a:txBody>
                  <a:tcPr marL="7231" marR="7231" marT="72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mn-lt"/>
                        </a:rPr>
                        <a:t>High-STEM, Percentage of Jobs</a:t>
                      </a:r>
                    </a:p>
                  </a:txBody>
                  <a:tcPr marL="7231" marR="7231" marT="72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mn-lt"/>
                        </a:rPr>
                        <a:t>Share of U.S. High-STEM Jobs</a:t>
                      </a:r>
                    </a:p>
                  </a:txBody>
                  <a:tcPr marL="7231" marR="7231" marT="723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281">
                <a:tc>
                  <a:txBody>
                    <a:bodyPr/>
                    <a:lstStyle/>
                    <a:p>
                      <a:pPr algn="ctr" fontAlgn="b"/>
                      <a:r>
                        <a:rPr lang="en-US" sz="1600" b="1" i="0" u="none" strike="noStrike" dirty="0">
                          <a:solidFill>
                            <a:srgbClr val="000000"/>
                          </a:solidFill>
                          <a:latin typeface="+mn-lt"/>
                        </a:rPr>
                        <a:t>Architecture and engineering</a:t>
                      </a:r>
                    </a:p>
                  </a:txBody>
                  <a:tcPr marL="7231" marR="7231" marT="723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600" b="1" i="0" u="none" strike="noStrike" dirty="0">
                          <a:solidFill>
                            <a:srgbClr val="000000"/>
                          </a:solidFill>
                          <a:latin typeface="+mn-lt"/>
                        </a:rPr>
                        <a:t>100%</a:t>
                      </a:r>
                    </a:p>
                  </a:txBody>
                  <a:tcPr marL="7231" marR="7231" marT="7231"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600" b="1" i="0" u="none" strike="noStrike" dirty="0">
                          <a:solidFill>
                            <a:srgbClr val="000000"/>
                          </a:solidFill>
                          <a:latin typeface="+mn-lt"/>
                        </a:rPr>
                        <a:t>9%</a:t>
                      </a:r>
                    </a:p>
                  </a:txBody>
                  <a:tcPr marL="7231" marR="7231" marT="7231" marB="0" anchor="b">
                    <a:lnL>
                      <a:noFill/>
                    </a:lnL>
                    <a:lnR>
                      <a:noFill/>
                    </a:lnR>
                    <a:lnT w="6350" cap="flat" cmpd="sng" algn="ctr">
                      <a:solidFill>
                        <a:srgbClr val="000000"/>
                      </a:solidFill>
                      <a:prstDash val="solid"/>
                      <a:round/>
                      <a:headEnd type="none" w="med" len="med"/>
                      <a:tailEnd type="none" w="med" len="med"/>
                    </a:lnT>
                    <a:lnB>
                      <a:noFill/>
                    </a:lnB>
                    <a:noFill/>
                  </a:tcPr>
                </a:tc>
              </a:tr>
              <a:tr h="275281">
                <a:tc>
                  <a:txBody>
                    <a:bodyPr/>
                    <a:lstStyle/>
                    <a:p>
                      <a:pPr algn="ctr" fontAlgn="b"/>
                      <a:r>
                        <a:rPr lang="en-US" sz="1600" b="1" i="0" u="none" strike="noStrike" dirty="0">
                          <a:solidFill>
                            <a:srgbClr val="000000"/>
                          </a:solidFill>
                          <a:latin typeface="+mn-lt"/>
                        </a:rPr>
                        <a:t>Life, physical, and social science</a:t>
                      </a:r>
                    </a:p>
                  </a:txBody>
                  <a:tcPr marL="7231" marR="7231" marT="7231" marB="0" anchor="b">
                    <a:lnL>
                      <a:noFill/>
                    </a:lnL>
                    <a:lnR>
                      <a:noFill/>
                    </a:lnR>
                    <a:lnT>
                      <a:noFill/>
                    </a:lnT>
                    <a:lnB>
                      <a:noFill/>
                    </a:lnB>
                    <a:noFill/>
                  </a:tcPr>
                </a:tc>
                <a:tc>
                  <a:txBody>
                    <a:bodyPr/>
                    <a:lstStyle/>
                    <a:p>
                      <a:pPr algn="ctr" fontAlgn="b"/>
                      <a:r>
                        <a:rPr lang="en-US" sz="1600" b="1" i="0" u="none" strike="noStrike" dirty="0">
                          <a:solidFill>
                            <a:srgbClr val="000000"/>
                          </a:solidFill>
                          <a:latin typeface="+mn-lt"/>
                        </a:rPr>
                        <a:t>87%</a:t>
                      </a:r>
                    </a:p>
                  </a:txBody>
                  <a:tcPr marL="7231" marR="7231" marT="7231" marB="0" anchor="b">
                    <a:lnL>
                      <a:noFill/>
                    </a:lnL>
                    <a:lnR>
                      <a:noFill/>
                    </a:lnR>
                    <a:lnT>
                      <a:noFill/>
                    </a:lnT>
                    <a:lnB>
                      <a:noFill/>
                    </a:lnB>
                    <a:noFill/>
                  </a:tcPr>
                </a:tc>
                <a:tc>
                  <a:txBody>
                    <a:bodyPr/>
                    <a:lstStyle/>
                    <a:p>
                      <a:pPr algn="ctr" fontAlgn="b"/>
                      <a:r>
                        <a:rPr lang="en-US" sz="1600" b="1" i="0" u="none" strike="noStrike" dirty="0">
                          <a:solidFill>
                            <a:srgbClr val="000000"/>
                          </a:solidFill>
                          <a:latin typeface="+mn-lt"/>
                        </a:rPr>
                        <a:t>4%</a:t>
                      </a:r>
                    </a:p>
                  </a:txBody>
                  <a:tcPr marL="7231" marR="7231" marT="7231" marB="0" anchor="b">
                    <a:lnL>
                      <a:noFill/>
                    </a:lnL>
                    <a:lnR>
                      <a:noFill/>
                    </a:lnR>
                    <a:lnT>
                      <a:noFill/>
                    </a:lnT>
                    <a:lnB>
                      <a:noFill/>
                    </a:lnB>
                    <a:noFill/>
                  </a:tcPr>
                </a:tc>
              </a:tr>
              <a:tr h="275281">
                <a:tc>
                  <a:txBody>
                    <a:bodyPr/>
                    <a:lstStyle/>
                    <a:p>
                      <a:pPr algn="ctr" fontAlgn="b"/>
                      <a:r>
                        <a:rPr lang="en-US" sz="1600" b="0" i="0" u="none" strike="noStrike" dirty="0">
                          <a:solidFill>
                            <a:srgbClr val="000000"/>
                          </a:solidFill>
                          <a:latin typeface="+mn-lt"/>
                        </a:rPr>
                        <a:t>Healthcare practitioner and technical</a:t>
                      </a:r>
                    </a:p>
                  </a:txBody>
                  <a:tcPr marL="7231" marR="7231" marT="7231" marB="0" anchor="b">
                    <a:lnL>
                      <a:noFill/>
                    </a:lnL>
                    <a:lnR>
                      <a:noFill/>
                    </a:lnR>
                    <a:lnT>
                      <a:noFill/>
                    </a:lnT>
                    <a:lnB>
                      <a:noFill/>
                    </a:lnB>
                  </a:tcPr>
                </a:tc>
                <a:tc>
                  <a:txBody>
                    <a:bodyPr/>
                    <a:lstStyle/>
                    <a:p>
                      <a:pPr algn="ctr" fontAlgn="b"/>
                      <a:r>
                        <a:rPr lang="en-US" sz="1600" b="0" i="0" u="none" strike="noStrike" dirty="0">
                          <a:solidFill>
                            <a:srgbClr val="000000"/>
                          </a:solidFill>
                          <a:latin typeface="+mn-lt"/>
                        </a:rPr>
                        <a:t>76%</a:t>
                      </a:r>
                    </a:p>
                  </a:txBody>
                  <a:tcPr marL="7231" marR="7231" marT="7231" marB="0" anchor="b">
                    <a:lnL>
                      <a:noFill/>
                    </a:lnL>
                    <a:lnR>
                      <a:noFill/>
                    </a:lnR>
                    <a:lnT>
                      <a:noFill/>
                    </a:lnT>
                    <a:lnB>
                      <a:noFill/>
                    </a:lnB>
                  </a:tcPr>
                </a:tc>
                <a:tc>
                  <a:txBody>
                    <a:bodyPr/>
                    <a:lstStyle/>
                    <a:p>
                      <a:pPr algn="ctr" fontAlgn="b"/>
                      <a:r>
                        <a:rPr lang="en-US" sz="1600" b="0" i="0" u="none" strike="noStrike" dirty="0">
                          <a:solidFill>
                            <a:srgbClr val="000000"/>
                          </a:solidFill>
                          <a:latin typeface="+mn-lt"/>
                        </a:rPr>
                        <a:t>22%</a:t>
                      </a:r>
                    </a:p>
                  </a:txBody>
                  <a:tcPr marL="7231" marR="7231" marT="7231" marB="0" anchor="b">
                    <a:lnL>
                      <a:noFill/>
                    </a:lnL>
                    <a:lnR>
                      <a:noFill/>
                    </a:lnR>
                    <a:lnT>
                      <a:noFill/>
                    </a:lnT>
                    <a:lnB>
                      <a:noFill/>
                    </a:lnB>
                  </a:tcPr>
                </a:tc>
              </a:tr>
              <a:tr h="275281">
                <a:tc>
                  <a:txBody>
                    <a:bodyPr/>
                    <a:lstStyle/>
                    <a:p>
                      <a:pPr algn="ctr" fontAlgn="b"/>
                      <a:r>
                        <a:rPr lang="en-US" sz="1600" b="1" i="0" u="none" strike="noStrike" dirty="0">
                          <a:solidFill>
                            <a:srgbClr val="000000"/>
                          </a:solidFill>
                          <a:latin typeface="+mn-lt"/>
                        </a:rPr>
                        <a:t>Computer and mathematical science</a:t>
                      </a:r>
                    </a:p>
                  </a:txBody>
                  <a:tcPr marL="7231" marR="7231" marT="7231" marB="0" anchor="b">
                    <a:lnL>
                      <a:noFill/>
                    </a:lnL>
                    <a:lnR>
                      <a:noFill/>
                    </a:lnR>
                    <a:lnT>
                      <a:noFill/>
                    </a:lnT>
                    <a:lnB>
                      <a:noFill/>
                    </a:lnB>
                    <a:noFill/>
                  </a:tcPr>
                </a:tc>
                <a:tc>
                  <a:txBody>
                    <a:bodyPr/>
                    <a:lstStyle/>
                    <a:p>
                      <a:pPr algn="ctr" fontAlgn="b"/>
                      <a:r>
                        <a:rPr lang="en-US" sz="1600" b="1" i="0" u="none" strike="noStrike" dirty="0">
                          <a:solidFill>
                            <a:srgbClr val="000000"/>
                          </a:solidFill>
                          <a:latin typeface="+mn-lt"/>
                        </a:rPr>
                        <a:t>100%</a:t>
                      </a:r>
                    </a:p>
                  </a:txBody>
                  <a:tcPr marL="7231" marR="7231" marT="7231" marB="0" anchor="b">
                    <a:lnL>
                      <a:noFill/>
                    </a:lnL>
                    <a:lnR>
                      <a:noFill/>
                    </a:lnR>
                    <a:lnT>
                      <a:noFill/>
                    </a:lnT>
                    <a:lnB>
                      <a:noFill/>
                    </a:lnB>
                    <a:noFill/>
                  </a:tcPr>
                </a:tc>
                <a:tc>
                  <a:txBody>
                    <a:bodyPr/>
                    <a:lstStyle/>
                    <a:p>
                      <a:pPr algn="ctr" fontAlgn="b"/>
                      <a:r>
                        <a:rPr lang="en-US" sz="1600" b="1" i="0" u="none" strike="noStrike" dirty="0">
                          <a:solidFill>
                            <a:srgbClr val="000000"/>
                          </a:solidFill>
                          <a:latin typeface="+mn-lt"/>
                        </a:rPr>
                        <a:t>13%</a:t>
                      </a:r>
                    </a:p>
                  </a:txBody>
                  <a:tcPr marL="7231" marR="7231" marT="7231" marB="0" anchor="b">
                    <a:lnL>
                      <a:noFill/>
                    </a:lnL>
                    <a:lnR>
                      <a:noFill/>
                    </a:lnR>
                    <a:lnT>
                      <a:noFill/>
                    </a:lnT>
                    <a:lnB>
                      <a:noFill/>
                    </a:lnB>
                    <a:noFill/>
                  </a:tcPr>
                </a:tc>
              </a:tr>
              <a:tr h="275281">
                <a:tc>
                  <a:txBody>
                    <a:bodyPr/>
                    <a:lstStyle/>
                    <a:p>
                      <a:pPr algn="ctr" fontAlgn="b"/>
                      <a:r>
                        <a:rPr lang="en-US" sz="1600" b="0" i="0" u="none" strike="noStrike" dirty="0">
                          <a:solidFill>
                            <a:srgbClr val="000000"/>
                          </a:solidFill>
                          <a:latin typeface="+mn-lt"/>
                        </a:rPr>
                        <a:t>Installation, maintenance, and repair</a:t>
                      </a:r>
                    </a:p>
                  </a:txBody>
                  <a:tcPr marL="7231" marR="7231" marT="7231" marB="0" anchor="b">
                    <a:lnL>
                      <a:noFill/>
                    </a:lnL>
                    <a:lnR>
                      <a:noFill/>
                    </a:lnR>
                    <a:lnT>
                      <a:noFill/>
                    </a:lnT>
                    <a:lnB>
                      <a:noFill/>
                    </a:lnB>
                  </a:tcPr>
                </a:tc>
                <a:tc>
                  <a:txBody>
                    <a:bodyPr/>
                    <a:lstStyle/>
                    <a:p>
                      <a:pPr algn="ctr" fontAlgn="b"/>
                      <a:r>
                        <a:rPr lang="en-US" sz="1600" b="0" i="0" u="none" strike="noStrike">
                          <a:solidFill>
                            <a:srgbClr val="000000"/>
                          </a:solidFill>
                          <a:latin typeface="+mn-lt"/>
                        </a:rPr>
                        <a:t>53%</a:t>
                      </a:r>
                    </a:p>
                  </a:txBody>
                  <a:tcPr marL="7231" marR="7231" marT="7231" marB="0" anchor="b">
                    <a:lnL>
                      <a:noFill/>
                    </a:lnL>
                    <a:lnR>
                      <a:noFill/>
                    </a:lnR>
                    <a:lnT>
                      <a:noFill/>
                    </a:lnT>
                    <a:lnB>
                      <a:noFill/>
                    </a:lnB>
                  </a:tcPr>
                </a:tc>
                <a:tc>
                  <a:txBody>
                    <a:bodyPr/>
                    <a:lstStyle/>
                    <a:p>
                      <a:pPr algn="ctr" fontAlgn="b"/>
                      <a:r>
                        <a:rPr lang="en-US" sz="1600" b="0" i="0" u="none" strike="noStrike">
                          <a:solidFill>
                            <a:srgbClr val="000000"/>
                          </a:solidFill>
                          <a:latin typeface="+mn-lt"/>
                        </a:rPr>
                        <a:t>10%</a:t>
                      </a:r>
                    </a:p>
                  </a:txBody>
                  <a:tcPr marL="7231" marR="7231" marT="7231" marB="0" anchor="b">
                    <a:lnL>
                      <a:noFill/>
                    </a:lnL>
                    <a:lnR>
                      <a:noFill/>
                    </a:lnR>
                    <a:lnT>
                      <a:noFill/>
                    </a:lnT>
                    <a:lnB>
                      <a:noFill/>
                    </a:lnB>
                  </a:tcPr>
                </a:tc>
              </a:tr>
              <a:tr h="275281">
                <a:tc>
                  <a:txBody>
                    <a:bodyPr/>
                    <a:lstStyle/>
                    <a:p>
                      <a:pPr algn="ctr" fontAlgn="b"/>
                      <a:r>
                        <a:rPr lang="en-US" sz="1600" b="0" i="0" u="none" strike="noStrike" dirty="0">
                          <a:solidFill>
                            <a:srgbClr val="000000"/>
                          </a:solidFill>
                          <a:latin typeface="+mn-lt"/>
                        </a:rPr>
                        <a:t>Management</a:t>
                      </a:r>
                    </a:p>
                  </a:txBody>
                  <a:tcPr marL="7231" marR="7231" marT="7231" marB="0" anchor="b">
                    <a:lnL>
                      <a:noFill/>
                    </a:lnL>
                    <a:lnR>
                      <a:noFill/>
                    </a:lnR>
                    <a:lnT>
                      <a:noFill/>
                    </a:lnT>
                    <a:lnB>
                      <a:noFill/>
                    </a:lnB>
                  </a:tcPr>
                </a:tc>
                <a:tc>
                  <a:txBody>
                    <a:bodyPr/>
                    <a:lstStyle/>
                    <a:p>
                      <a:pPr algn="ctr" fontAlgn="b"/>
                      <a:r>
                        <a:rPr lang="en-US" sz="1600" b="0" i="0" u="none" strike="noStrike">
                          <a:solidFill>
                            <a:srgbClr val="000000"/>
                          </a:solidFill>
                          <a:latin typeface="+mn-lt"/>
                        </a:rPr>
                        <a:t>27%</a:t>
                      </a:r>
                    </a:p>
                  </a:txBody>
                  <a:tcPr marL="7231" marR="7231" marT="7231" marB="0" anchor="b">
                    <a:lnL>
                      <a:noFill/>
                    </a:lnL>
                    <a:lnR>
                      <a:noFill/>
                    </a:lnR>
                    <a:lnT>
                      <a:noFill/>
                    </a:lnT>
                    <a:lnB>
                      <a:noFill/>
                    </a:lnB>
                  </a:tcPr>
                </a:tc>
                <a:tc>
                  <a:txBody>
                    <a:bodyPr/>
                    <a:lstStyle/>
                    <a:p>
                      <a:pPr algn="ctr" fontAlgn="b"/>
                      <a:r>
                        <a:rPr lang="en-US" sz="1600" b="0" i="0" u="none" strike="noStrike" dirty="0">
                          <a:solidFill>
                            <a:srgbClr val="000000"/>
                          </a:solidFill>
                          <a:latin typeface="+mn-lt"/>
                        </a:rPr>
                        <a:t>6%</a:t>
                      </a:r>
                    </a:p>
                  </a:txBody>
                  <a:tcPr marL="7231" marR="7231" marT="7231" marB="0" anchor="b">
                    <a:lnL>
                      <a:noFill/>
                    </a:lnL>
                    <a:lnR>
                      <a:noFill/>
                    </a:lnR>
                    <a:lnT>
                      <a:noFill/>
                    </a:lnT>
                    <a:lnB>
                      <a:noFill/>
                    </a:lnB>
                  </a:tcPr>
                </a:tc>
              </a:tr>
              <a:tr h="275281">
                <a:tc>
                  <a:txBody>
                    <a:bodyPr/>
                    <a:lstStyle/>
                    <a:p>
                      <a:pPr algn="ctr" fontAlgn="b"/>
                      <a:r>
                        <a:rPr lang="en-US" sz="1600" b="0" i="0" u="none" strike="noStrike" dirty="0">
                          <a:solidFill>
                            <a:srgbClr val="000000"/>
                          </a:solidFill>
                          <a:latin typeface="+mn-lt"/>
                        </a:rPr>
                        <a:t>Construction and extraction</a:t>
                      </a:r>
                    </a:p>
                  </a:txBody>
                  <a:tcPr marL="7231" marR="7231" marT="7231" marB="0" anchor="b">
                    <a:lnL>
                      <a:noFill/>
                    </a:lnL>
                    <a:lnR>
                      <a:noFill/>
                    </a:lnR>
                    <a:lnT>
                      <a:noFill/>
                    </a:lnT>
                    <a:lnB>
                      <a:noFill/>
                    </a:lnB>
                  </a:tcPr>
                </a:tc>
                <a:tc>
                  <a:txBody>
                    <a:bodyPr/>
                    <a:lstStyle/>
                    <a:p>
                      <a:pPr algn="ctr" fontAlgn="b"/>
                      <a:r>
                        <a:rPr lang="en-US" sz="1600" b="0" i="0" u="none" strike="noStrike" dirty="0">
                          <a:solidFill>
                            <a:srgbClr val="000000"/>
                          </a:solidFill>
                          <a:latin typeface="+mn-lt"/>
                        </a:rPr>
                        <a:t>40%</a:t>
                      </a:r>
                    </a:p>
                  </a:txBody>
                  <a:tcPr marL="7231" marR="7231" marT="7231" marB="0" anchor="b">
                    <a:lnL>
                      <a:noFill/>
                    </a:lnL>
                    <a:lnR>
                      <a:noFill/>
                    </a:lnR>
                    <a:lnT>
                      <a:noFill/>
                    </a:lnT>
                    <a:lnB>
                      <a:noFill/>
                    </a:lnB>
                  </a:tcPr>
                </a:tc>
                <a:tc>
                  <a:txBody>
                    <a:bodyPr/>
                    <a:lstStyle/>
                    <a:p>
                      <a:pPr algn="ctr" fontAlgn="b"/>
                      <a:r>
                        <a:rPr lang="en-US" sz="1600" b="0" i="0" u="none" strike="noStrike" dirty="0">
                          <a:solidFill>
                            <a:srgbClr val="000000"/>
                          </a:solidFill>
                          <a:latin typeface="+mn-lt"/>
                        </a:rPr>
                        <a:t>8%</a:t>
                      </a:r>
                    </a:p>
                  </a:txBody>
                  <a:tcPr marL="7231" marR="7231" marT="7231" marB="0" anchor="b">
                    <a:lnL>
                      <a:noFill/>
                    </a:lnL>
                    <a:lnR>
                      <a:noFill/>
                    </a:lnR>
                    <a:lnT>
                      <a:noFill/>
                    </a:lnT>
                    <a:lnB>
                      <a:noFill/>
                    </a:lnB>
                  </a:tcPr>
                </a:tc>
              </a:tr>
              <a:tr h="275281">
                <a:tc gridSpan="3">
                  <a:txBody>
                    <a:bodyPr/>
                    <a:lstStyle/>
                    <a:p>
                      <a:pPr algn="ctr" fontAlgn="b"/>
                      <a:r>
                        <a:rPr lang="en-US" sz="1600" b="1" i="0" u="none" strike="noStrike" dirty="0" smtClean="0">
                          <a:solidFill>
                            <a:srgbClr val="000000"/>
                          </a:solidFill>
                          <a:latin typeface="+mn-lt"/>
                        </a:rPr>
                        <a:t>. . .</a:t>
                      </a:r>
                      <a:endParaRPr lang="en-US" sz="1600" b="1" i="0" u="none" strike="noStrike" dirty="0">
                        <a:solidFill>
                          <a:srgbClr val="000000"/>
                        </a:solidFill>
                        <a:latin typeface="+mn-lt"/>
                      </a:endParaRPr>
                    </a:p>
                  </a:txBody>
                  <a:tcPr marL="7231" marR="7231" marT="7231" marB="0" anchor="b">
                    <a:lnL>
                      <a:noFill/>
                    </a:lnL>
                    <a:lnR>
                      <a:noFill/>
                    </a:lnR>
                    <a:lnT>
                      <a:noFill/>
                    </a:lnT>
                    <a:lnB>
                      <a:noFill/>
                    </a:lnB>
                  </a:tcPr>
                </a:tc>
                <a:tc hMerge="1">
                  <a:txBody>
                    <a:bodyPr/>
                    <a:lstStyle/>
                    <a:p>
                      <a:pPr algn="ctr" fontAlgn="b"/>
                      <a:endParaRPr lang="en-US" sz="1200" b="0" i="0" u="none" strike="noStrike" dirty="0">
                        <a:solidFill>
                          <a:srgbClr val="000000"/>
                        </a:solidFill>
                        <a:latin typeface="+mn-lt"/>
                      </a:endParaRPr>
                    </a:p>
                  </a:txBody>
                  <a:tcPr marL="7231" marR="7231" marT="7231" marB="0" anchor="b">
                    <a:lnL>
                      <a:noFill/>
                    </a:lnL>
                    <a:lnR>
                      <a:noFill/>
                    </a:lnR>
                    <a:lnT>
                      <a:noFill/>
                    </a:lnT>
                    <a:lnB>
                      <a:noFill/>
                    </a:lnB>
                  </a:tcPr>
                </a:tc>
                <a:tc hMerge="1">
                  <a:txBody>
                    <a:bodyPr/>
                    <a:lstStyle/>
                    <a:p>
                      <a:pPr algn="ctr" fontAlgn="b"/>
                      <a:endParaRPr lang="en-US" sz="1200" b="0" i="0" u="none" strike="noStrike" dirty="0">
                        <a:solidFill>
                          <a:srgbClr val="000000"/>
                        </a:solidFill>
                        <a:latin typeface="+mn-lt"/>
                      </a:endParaRPr>
                    </a:p>
                  </a:txBody>
                  <a:tcPr marL="7231" marR="7231" marT="7231" marB="0" anchor="b">
                    <a:lnL>
                      <a:noFill/>
                    </a:lnL>
                    <a:lnR>
                      <a:noFill/>
                    </a:lnR>
                    <a:lnT>
                      <a:noFill/>
                    </a:lnT>
                    <a:lnB>
                      <a:noFill/>
                    </a:lnB>
                  </a:tcPr>
                </a:tc>
              </a:tr>
              <a:tr h="275281">
                <a:tc>
                  <a:txBody>
                    <a:bodyPr/>
                    <a:lstStyle/>
                    <a:p>
                      <a:pPr algn="ctr" fontAlgn="b"/>
                      <a:r>
                        <a:rPr lang="en-US" sz="1600" b="0" i="0" u="none" strike="noStrike" dirty="0">
                          <a:solidFill>
                            <a:srgbClr val="000000"/>
                          </a:solidFill>
                          <a:latin typeface="+mn-lt"/>
                        </a:rPr>
                        <a:t>Production</a:t>
                      </a:r>
                    </a:p>
                  </a:txBody>
                  <a:tcPr marL="7231" marR="7231" marT="7231" marB="0" anchor="b">
                    <a:lnL>
                      <a:noFill/>
                    </a:lnL>
                    <a:lnR>
                      <a:noFill/>
                    </a:lnR>
                    <a:lnT>
                      <a:noFill/>
                    </a:lnT>
                    <a:lnB>
                      <a:noFill/>
                    </a:lnB>
                  </a:tcPr>
                </a:tc>
                <a:tc>
                  <a:txBody>
                    <a:bodyPr/>
                    <a:lstStyle/>
                    <a:p>
                      <a:pPr algn="ctr" fontAlgn="b"/>
                      <a:r>
                        <a:rPr lang="en-US" sz="1600" b="0" i="0" u="none" strike="noStrike">
                          <a:solidFill>
                            <a:srgbClr val="000000"/>
                          </a:solidFill>
                          <a:latin typeface="+mn-lt"/>
                        </a:rPr>
                        <a:t>23%</a:t>
                      </a:r>
                    </a:p>
                  </a:txBody>
                  <a:tcPr marL="7231" marR="7231" marT="7231" marB="0" anchor="b">
                    <a:lnL>
                      <a:noFill/>
                    </a:lnL>
                    <a:lnR>
                      <a:noFill/>
                    </a:lnR>
                    <a:lnT>
                      <a:noFill/>
                    </a:lnT>
                    <a:lnB>
                      <a:noFill/>
                    </a:lnB>
                  </a:tcPr>
                </a:tc>
                <a:tc>
                  <a:txBody>
                    <a:bodyPr/>
                    <a:lstStyle/>
                    <a:p>
                      <a:pPr algn="ctr" fontAlgn="b"/>
                      <a:r>
                        <a:rPr lang="en-US" sz="1600" b="0" i="0" u="none" strike="noStrike">
                          <a:solidFill>
                            <a:srgbClr val="000000"/>
                          </a:solidFill>
                          <a:latin typeface="+mn-lt"/>
                        </a:rPr>
                        <a:t>7%</a:t>
                      </a:r>
                    </a:p>
                  </a:txBody>
                  <a:tcPr marL="7231" marR="7231" marT="7231" marB="0" anchor="b">
                    <a:lnL>
                      <a:noFill/>
                    </a:lnL>
                    <a:lnR>
                      <a:noFill/>
                    </a:lnR>
                    <a:lnT>
                      <a:noFill/>
                    </a:lnT>
                    <a:lnB>
                      <a:noFill/>
                    </a:lnB>
                  </a:tcPr>
                </a:tc>
              </a:tr>
              <a:tr h="275281">
                <a:tc gridSpan="3">
                  <a:txBody>
                    <a:bodyPr/>
                    <a:lstStyle/>
                    <a:p>
                      <a:pPr algn="ctr" fontAlgn="b"/>
                      <a:r>
                        <a:rPr lang="en-US" sz="1600" b="1" i="0" u="none" strike="noStrike" dirty="0" smtClean="0">
                          <a:solidFill>
                            <a:srgbClr val="000000"/>
                          </a:solidFill>
                          <a:latin typeface="+mn-lt"/>
                        </a:rPr>
                        <a:t>. . . </a:t>
                      </a:r>
                      <a:endParaRPr lang="en-US" sz="1600" b="1" i="0" u="none" strike="noStrike" dirty="0">
                        <a:solidFill>
                          <a:srgbClr val="000000"/>
                        </a:solidFill>
                        <a:latin typeface="+mn-lt"/>
                      </a:endParaRPr>
                    </a:p>
                  </a:txBody>
                  <a:tcPr marL="7231" marR="7231" marT="7231" marB="0" anchor="b">
                    <a:lnL>
                      <a:noFill/>
                    </a:lnL>
                    <a:lnR>
                      <a:noFill/>
                    </a:lnR>
                    <a:lnT>
                      <a:noFill/>
                    </a:lnT>
                    <a:lnB>
                      <a:noFill/>
                    </a:lnB>
                  </a:tcPr>
                </a:tc>
                <a:tc hMerge="1">
                  <a:txBody>
                    <a:bodyPr/>
                    <a:lstStyle/>
                    <a:p>
                      <a:pPr algn="ctr" fontAlgn="b"/>
                      <a:endParaRPr lang="en-US" sz="1200" b="0" i="0" u="none" strike="noStrike" dirty="0">
                        <a:solidFill>
                          <a:srgbClr val="000000"/>
                        </a:solidFill>
                        <a:latin typeface="+mn-lt"/>
                      </a:endParaRPr>
                    </a:p>
                  </a:txBody>
                  <a:tcPr marL="7231" marR="7231" marT="7231" marB="0" anchor="b">
                    <a:lnL>
                      <a:noFill/>
                    </a:lnL>
                    <a:lnR>
                      <a:noFill/>
                    </a:lnR>
                    <a:lnT>
                      <a:noFill/>
                    </a:lnT>
                    <a:lnB>
                      <a:noFill/>
                    </a:lnB>
                  </a:tcPr>
                </a:tc>
                <a:tc hMerge="1">
                  <a:txBody>
                    <a:bodyPr/>
                    <a:lstStyle/>
                    <a:p>
                      <a:pPr algn="ctr" fontAlgn="b"/>
                      <a:endParaRPr lang="en-US" sz="1200" b="0" i="0" u="none" strike="noStrike" dirty="0">
                        <a:solidFill>
                          <a:srgbClr val="000000"/>
                        </a:solidFill>
                        <a:latin typeface="+mn-lt"/>
                      </a:endParaRPr>
                    </a:p>
                  </a:txBody>
                  <a:tcPr marL="7231" marR="7231" marT="7231" marB="0" anchor="b">
                    <a:lnL>
                      <a:noFill/>
                    </a:lnL>
                    <a:lnR>
                      <a:noFill/>
                    </a:lnR>
                    <a:lnT>
                      <a:noFill/>
                    </a:lnT>
                    <a:lnB>
                      <a:noFill/>
                    </a:lnB>
                  </a:tcPr>
                </a:tc>
              </a:tr>
              <a:tr h="275281">
                <a:tc>
                  <a:txBody>
                    <a:bodyPr/>
                    <a:lstStyle/>
                    <a:p>
                      <a:pPr algn="ctr" fontAlgn="b"/>
                      <a:r>
                        <a:rPr lang="en-US" sz="1600" b="0" i="0" u="none" strike="noStrike" dirty="0">
                          <a:solidFill>
                            <a:srgbClr val="000000"/>
                          </a:solidFill>
                          <a:latin typeface="+mn-lt"/>
                        </a:rPr>
                        <a:t>Food preparation and serving related</a:t>
                      </a:r>
                    </a:p>
                  </a:txBody>
                  <a:tcPr marL="7231" marR="7231" marT="7231" marB="0" anchor="b">
                    <a:lnL>
                      <a:noFill/>
                    </a:lnL>
                    <a:lnR>
                      <a:noFill/>
                    </a:lnR>
                    <a:lnT>
                      <a:noFill/>
                    </a:lnT>
                    <a:lnB>
                      <a:noFill/>
                    </a:lnB>
                  </a:tcPr>
                </a:tc>
                <a:tc>
                  <a:txBody>
                    <a:bodyPr/>
                    <a:lstStyle/>
                    <a:p>
                      <a:pPr algn="ctr" fontAlgn="b"/>
                      <a:r>
                        <a:rPr lang="en-US" sz="1600" b="0" i="0" u="none" strike="noStrike" dirty="0">
                          <a:solidFill>
                            <a:srgbClr val="000000"/>
                          </a:solidFill>
                          <a:latin typeface="+mn-lt"/>
                        </a:rPr>
                        <a:t>0%</a:t>
                      </a:r>
                    </a:p>
                  </a:txBody>
                  <a:tcPr marL="7231" marR="7231" marT="7231" marB="0" anchor="b">
                    <a:lnL>
                      <a:noFill/>
                    </a:lnL>
                    <a:lnR>
                      <a:noFill/>
                    </a:lnR>
                    <a:lnT>
                      <a:noFill/>
                    </a:lnT>
                    <a:lnB>
                      <a:noFill/>
                    </a:lnB>
                  </a:tcPr>
                </a:tc>
                <a:tc>
                  <a:txBody>
                    <a:bodyPr/>
                    <a:lstStyle/>
                    <a:p>
                      <a:pPr algn="ctr" fontAlgn="b"/>
                      <a:r>
                        <a:rPr lang="en-US" sz="1600" b="0" i="0" u="none" strike="noStrike" dirty="0">
                          <a:solidFill>
                            <a:srgbClr val="000000"/>
                          </a:solidFill>
                          <a:latin typeface="+mn-lt"/>
                        </a:rPr>
                        <a:t>0%</a:t>
                      </a:r>
                    </a:p>
                  </a:txBody>
                  <a:tcPr marL="7231" marR="7231" marT="7231" marB="0" anchor="b">
                    <a:lnL>
                      <a:noFill/>
                    </a:lnL>
                    <a:lnR>
                      <a:noFill/>
                    </a:lnR>
                    <a:lnT>
                      <a:noFill/>
                    </a:lnT>
                    <a:lnB>
                      <a:noFill/>
                    </a:lnB>
                  </a:tcPr>
                </a:tc>
              </a:tr>
              <a:tr h="275281">
                <a:tc>
                  <a:txBody>
                    <a:bodyPr/>
                    <a:lstStyle/>
                    <a:p>
                      <a:pPr algn="ctr" fontAlgn="b"/>
                      <a:r>
                        <a:rPr lang="en-US" sz="1600" b="0" i="0" u="none" strike="noStrike" dirty="0">
                          <a:solidFill>
                            <a:srgbClr val="000000"/>
                          </a:solidFill>
                          <a:latin typeface="+mn-lt"/>
                        </a:rPr>
                        <a:t>Healthcare support</a:t>
                      </a:r>
                    </a:p>
                  </a:txBody>
                  <a:tcPr marL="7231" marR="7231" marT="7231" marB="0" anchor="b">
                    <a:lnL>
                      <a:noFill/>
                    </a:lnL>
                    <a:lnR>
                      <a:noFill/>
                    </a:lnR>
                    <a:lnT>
                      <a:noFill/>
                    </a:lnT>
                    <a:lnB>
                      <a:noFill/>
                    </a:lnB>
                  </a:tcPr>
                </a:tc>
                <a:tc>
                  <a:txBody>
                    <a:bodyPr/>
                    <a:lstStyle/>
                    <a:p>
                      <a:pPr algn="ctr" fontAlgn="b"/>
                      <a:r>
                        <a:rPr lang="en-US" sz="1600" b="0" i="0" u="none" strike="noStrike" dirty="0">
                          <a:solidFill>
                            <a:srgbClr val="000000"/>
                          </a:solidFill>
                          <a:latin typeface="+mn-lt"/>
                        </a:rPr>
                        <a:t>5%</a:t>
                      </a:r>
                    </a:p>
                  </a:txBody>
                  <a:tcPr marL="7231" marR="7231" marT="7231" marB="0" anchor="b">
                    <a:lnL>
                      <a:noFill/>
                    </a:lnL>
                    <a:lnR>
                      <a:noFill/>
                    </a:lnR>
                    <a:lnT>
                      <a:noFill/>
                    </a:lnT>
                    <a:lnB>
                      <a:noFill/>
                    </a:lnB>
                  </a:tcPr>
                </a:tc>
                <a:tc>
                  <a:txBody>
                    <a:bodyPr/>
                    <a:lstStyle/>
                    <a:p>
                      <a:pPr algn="ctr" fontAlgn="b"/>
                      <a:r>
                        <a:rPr lang="en-US" sz="1600" b="0" i="0" u="none" strike="noStrike" dirty="0">
                          <a:solidFill>
                            <a:srgbClr val="000000"/>
                          </a:solidFill>
                          <a:latin typeface="+mn-lt"/>
                        </a:rPr>
                        <a:t>1%</a:t>
                      </a:r>
                    </a:p>
                  </a:txBody>
                  <a:tcPr marL="7231" marR="7231" marT="7231" marB="0" anchor="b">
                    <a:lnL>
                      <a:noFill/>
                    </a:lnL>
                    <a:lnR>
                      <a:noFill/>
                    </a:lnR>
                    <a:lnT>
                      <a:noFill/>
                    </a:lnT>
                    <a:lnB>
                      <a:noFill/>
                    </a:lnB>
                  </a:tcPr>
                </a:tc>
              </a:tr>
              <a:tr h="275281">
                <a:tc gridSpan="3">
                  <a:txBody>
                    <a:bodyPr/>
                    <a:lstStyle/>
                    <a:p>
                      <a:pPr algn="ctr" fontAlgn="b"/>
                      <a:endParaRPr lang="en-US" sz="1600" b="0" i="0" u="none" strike="noStrike" dirty="0">
                        <a:solidFill>
                          <a:srgbClr val="000000"/>
                        </a:solidFill>
                        <a:latin typeface="+mn-lt"/>
                      </a:endParaRPr>
                    </a:p>
                  </a:txBody>
                  <a:tcPr marL="7231" marR="7231" marT="7231" marB="0" anchor="b">
                    <a:lnL>
                      <a:noFill/>
                    </a:lnL>
                    <a:lnR>
                      <a:noFill/>
                    </a:lnR>
                    <a:lnT w="6350" cap="flat" cmpd="sng" algn="ctr">
                      <a:no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cxnSp>
        <p:nvCxnSpPr>
          <p:cNvPr id="8" name="Straight Arrow Connector 7"/>
          <p:cNvCxnSpPr/>
          <p:nvPr/>
        </p:nvCxnSpPr>
        <p:spPr>
          <a:xfrm flipV="1">
            <a:off x="664346" y="3505200"/>
            <a:ext cx="478654" cy="457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4343400"/>
            <a:ext cx="1295400" cy="738664"/>
          </a:xfrm>
          <a:prstGeom prst="rect">
            <a:avLst/>
          </a:prstGeom>
          <a:solidFill>
            <a:schemeClr val="bg1"/>
          </a:solidFill>
          <a:ln>
            <a:solidFill>
              <a:schemeClr val="accent1"/>
            </a:solidFill>
          </a:ln>
        </p:spPr>
        <p:txBody>
          <a:bodyPr wrap="square" rtlCol="0">
            <a:spAutoFit/>
          </a:bodyPr>
          <a:lstStyle/>
          <a:p>
            <a:r>
              <a:rPr lang="en-US" sz="1400" dirty="0" smtClean="0"/>
              <a:t>Usually considered 0% STEM</a:t>
            </a:r>
            <a:endParaRPr lang="en-US" sz="1400" dirty="0"/>
          </a:p>
        </p:txBody>
      </p:sp>
      <p:cxnSp>
        <p:nvCxnSpPr>
          <p:cNvPr id="13" name="Straight Arrow Connector 12"/>
          <p:cNvCxnSpPr/>
          <p:nvPr/>
        </p:nvCxnSpPr>
        <p:spPr>
          <a:xfrm flipV="1">
            <a:off x="903673" y="4038600"/>
            <a:ext cx="467927"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371600" y="4648200"/>
            <a:ext cx="457200" cy="2667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162800" y="3276600"/>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135645" y="3276600"/>
            <a:ext cx="990600" cy="646331"/>
          </a:xfrm>
          <a:prstGeom prst="rect">
            <a:avLst/>
          </a:prstGeom>
          <a:solidFill>
            <a:schemeClr val="bg1"/>
          </a:solidFill>
          <a:ln>
            <a:solidFill>
              <a:schemeClr val="accent1">
                <a:shade val="50000"/>
              </a:schemeClr>
            </a:solidFill>
          </a:ln>
        </p:spPr>
        <p:txBody>
          <a:bodyPr wrap="square" rtlCol="0">
            <a:spAutoFit/>
          </a:bodyPr>
          <a:lstStyle/>
          <a:p>
            <a:r>
              <a:rPr lang="en-US" sz="1200" dirty="0" smtClean="0"/>
              <a:t>Large source of STEM jobs</a:t>
            </a:r>
            <a:endParaRPr lang="en-US" sz="1200" dirty="0"/>
          </a:p>
        </p:txBody>
      </p:sp>
    </p:spTree>
    <p:extLst>
      <p:ext uri="{BB962C8B-B14F-4D97-AF65-F5344CB8AC3E}">
        <p14:creationId xmlns:p14="http://schemas.microsoft.com/office/powerpoint/2010/main" val="2288207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624078" indent="-514350">
              <a:buFont typeface="+mj-lt"/>
              <a:buAutoNum type="arabicPeriod"/>
            </a:pPr>
            <a:r>
              <a:rPr lang="en-US" dirty="0" smtClean="0"/>
              <a:t>STEM: The Conventional View</a:t>
            </a:r>
          </a:p>
          <a:p>
            <a:pPr marL="624078" indent="-514350">
              <a:buFont typeface="+mj-lt"/>
              <a:buAutoNum type="arabicPeriod"/>
            </a:pPr>
            <a:r>
              <a:rPr lang="en-US" dirty="0" smtClean="0"/>
              <a:t>Redefining the STEM Workforce</a:t>
            </a:r>
          </a:p>
          <a:p>
            <a:pPr marL="624078" indent="-514350">
              <a:buFont typeface="+mj-lt"/>
              <a:buAutoNum type="arabicPeriod"/>
            </a:pPr>
            <a:r>
              <a:rPr lang="en-US" dirty="0" smtClean="0"/>
              <a:t>The “hidden” </a:t>
            </a:r>
            <a:r>
              <a:rPr lang="en-US" smtClean="0"/>
              <a:t>STEM economy</a:t>
            </a:r>
          </a:p>
          <a:p>
            <a:pPr marL="624078" indent="-514350">
              <a:buFont typeface="+mj-lt"/>
              <a:buAutoNum type="arabicPeriod"/>
            </a:pPr>
            <a:r>
              <a:rPr lang="en-US" smtClean="0"/>
              <a:t>The </a:t>
            </a:r>
            <a:r>
              <a:rPr lang="en-US" dirty="0" smtClean="0"/>
              <a:t>Las Vegas STEM Economy</a:t>
            </a:r>
          </a:p>
          <a:p>
            <a:pPr marL="624078" indent="-514350">
              <a:buFont typeface="+mj-lt"/>
              <a:buAutoNum type="arabicPeriod"/>
            </a:pPr>
            <a:r>
              <a:rPr lang="en-US" dirty="0" smtClean="0"/>
              <a:t>Policies to boost STEM Demand and Supply</a:t>
            </a:r>
          </a:p>
        </p:txBody>
      </p:sp>
      <p:sp>
        <p:nvSpPr>
          <p:cNvPr id="4" name="Footer Placeholder 3"/>
          <p:cNvSpPr>
            <a:spLocks noGrp="1"/>
          </p:cNvSpPr>
          <p:nvPr>
            <p:ph type="ftr" sz="quarter" idx="11"/>
          </p:nvPr>
        </p:nvSpPr>
        <p:spPr>
          <a:xfrm>
            <a:off x="5257800" y="612648"/>
            <a:ext cx="1828800" cy="457200"/>
          </a:xfrm>
        </p:spPr>
        <p:txBody>
          <a:bodyPr/>
          <a:lstStyle/>
          <a:p>
            <a:r>
              <a:rPr lang="en-US" dirty="0"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1676400" cy="457200"/>
          </a:xfrm>
        </p:spPr>
        <p:txBody>
          <a:bodyPr/>
          <a:lstStyle/>
          <a:p>
            <a:r>
              <a:rPr lang="en-US" dirty="0"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20</a:t>
            </a:fld>
            <a:endParaRPr lang="en-US"/>
          </a:p>
        </p:txBody>
      </p:sp>
      <p:graphicFrame>
        <p:nvGraphicFramePr>
          <p:cNvPr id="4" name="Chart 3"/>
          <p:cNvGraphicFramePr/>
          <p:nvPr/>
        </p:nvGraphicFramePr>
        <p:xfrm>
          <a:off x="381000" y="1905000"/>
          <a:ext cx="6248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 y="1295400"/>
            <a:ext cx="7239000" cy="646331"/>
          </a:xfrm>
          <a:prstGeom prst="rect">
            <a:avLst/>
          </a:prstGeom>
          <a:noFill/>
        </p:spPr>
        <p:txBody>
          <a:bodyPr wrap="square" rtlCol="0">
            <a:spAutoFit/>
          </a:bodyPr>
          <a:lstStyle/>
          <a:p>
            <a:r>
              <a:rPr lang="en-US" dirty="0" smtClean="0"/>
              <a:t>Both STEM Groups Enjoy a Substantial Skill Premium Beyond Education</a:t>
            </a:r>
            <a:endParaRPr lang="en-US" dirty="0"/>
          </a:p>
        </p:txBody>
      </p:sp>
      <p:sp>
        <p:nvSpPr>
          <p:cNvPr id="6" name="TextBox 5"/>
          <p:cNvSpPr txBox="1"/>
          <p:nvPr/>
        </p:nvSpPr>
        <p:spPr>
          <a:xfrm>
            <a:off x="5334000" y="2895600"/>
            <a:ext cx="3429000" cy="738664"/>
          </a:xfrm>
          <a:prstGeom prst="rect">
            <a:avLst/>
          </a:prstGeom>
          <a:noFill/>
        </p:spPr>
        <p:txBody>
          <a:bodyPr wrap="square" rtlCol="0">
            <a:spAutoFit/>
          </a:bodyPr>
          <a:lstStyle/>
          <a:p>
            <a:r>
              <a:rPr lang="en-US" sz="1400" dirty="0" smtClean="0"/>
              <a:t>Note: Mean Sub-BA STEM Wage is $53,000, vs. $33,000 for those non-STEM sub-BA workers</a:t>
            </a:r>
            <a:endParaRPr lang="en-US" sz="1400" dirty="0"/>
          </a:p>
        </p:txBody>
      </p:sp>
      <p:sp>
        <p:nvSpPr>
          <p:cNvPr id="7" name="TextBox 6"/>
          <p:cNvSpPr txBox="1"/>
          <p:nvPr/>
        </p:nvSpPr>
        <p:spPr>
          <a:xfrm>
            <a:off x="5334000" y="6096000"/>
            <a:ext cx="3505200" cy="461665"/>
          </a:xfrm>
          <a:prstGeom prst="rect">
            <a:avLst/>
          </a:prstGeom>
          <a:noFill/>
        </p:spPr>
        <p:txBody>
          <a:bodyPr wrap="square" rtlCol="0">
            <a:spAutoFit/>
          </a:bodyPr>
          <a:lstStyle/>
          <a:p>
            <a:r>
              <a:rPr lang="en-US" sz="1200" dirty="0" smtClean="0"/>
              <a:t>Source: Brookings analysis of 2011 BLS OES and O*NET</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066800"/>
          </a:xfrm>
        </p:spPr>
        <p:txBody>
          <a:bodyPr>
            <a:normAutofit/>
          </a:bodyPr>
          <a:lstStyle/>
          <a:p>
            <a:r>
              <a:rPr lang="en-US" sz="3200" dirty="0" smtClean="0"/>
              <a:t>Sub-BA STEM jobs are hard-to-fill</a:t>
            </a:r>
            <a:endParaRPr lang="en-US" sz="3200" dirty="0"/>
          </a:p>
        </p:txBody>
      </p:sp>
      <p:sp>
        <p:nvSpPr>
          <p:cNvPr id="4" name="Footer Placeholder 3"/>
          <p:cNvSpPr>
            <a:spLocks noGrp="1"/>
          </p:cNvSpPr>
          <p:nvPr>
            <p:ph type="ftr" sz="quarter" idx="11"/>
          </p:nvPr>
        </p:nvSpPr>
        <p:spPr>
          <a:xfrm>
            <a:off x="5257800" y="612648"/>
            <a:ext cx="2057400" cy="457200"/>
          </a:xfrm>
        </p:spPr>
        <p:txBody>
          <a:bodyPr/>
          <a:lstStyle/>
          <a:p>
            <a:r>
              <a:rPr lang="en-US"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21</a:t>
            </a:fld>
            <a:endParaRPr lang="en-US"/>
          </a:p>
        </p:txBody>
      </p:sp>
      <p:graphicFrame>
        <p:nvGraphicFramePr>
          <p:cNvPr id="6" name="Content Placeholder 5"/>
          <p:cNvGraphicFramePr>
            <a:graphicFrameLocks noGrp="1"/>
          </p:cNvGraphicFramePr>
          <p:nvPr>
            <p:ph idx="1"/>
          </p:nvPr>
        </p:nvGraphicFramePr>
        <p:xfrm>
          <a:off x="457200" y="2133600"/>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114800" y="6477000"/>
            <a:ext cx="4876800" cy="246221"/>
          </a:xfrm>
          <a:prstGeom prst="rect">
            <a:avLst/>
          </a:prstGeom>
          <a:noFill/>
        </p:spPr>
        <p:txBody>
          <a:bodyPr wrap="square" rtlCol="0">
            <a:spAutoFit/>
          </a:bodyPr>
          <a:lstStyle/>
          <a:p>
            <a:r>
              <a:rPr lang="en-US" sz="1000" dirty="0" smtClean="0"/>
              <a:t>Brookings analysis of Conference Board Help Wanted On-Line and O*NET</a:t>
            </a:r>
            <a:endParaRPr lang="en-US" sz="1000" dirty="0"/>
          </a:p>
        </p:txBody>
      </p:sp>
      <p:sp>
        <p:nvSpPr>
          <p:cNvPr id="8" name="TextBox 7"/>
          <p:cNvSpPr txBox="1"/>
          <p:nvPr/>
        </p:nvSpPr>
        <p:spPr>
          <a:xfrm>
            <a:off x="533400" y="1447800"/>
            <a:ext cx="7696200" cy="646331"/>
          </a:xfrm>
          <a:prstGeom prst="rect">
            <a:avLst/>
          </a:prstGeom>
          <a:solidFill>
            <a:schemeClr val="bg1"/>
          </a:solidFill>
          <a:ln>
            <a:solidFill>
              <a:schemeClr val="tx2">
                <a:lumMod val="75000"/>
              </a:schemeClr>
            </a:solidFill>
          </a:ln>
        </p:spPr>
        <p:txBody>
          <a:bodyPr wrap="square" rtlCol="0">
            <a:spAutoFit/>
          </a:bodyPr>
          <a:lstStyle/>
          <a:p>
            <a:pPr algn="ctr"/>
            <a:r>
              <a:rPr lang="en-US" dirty="0" smtClean="0"/>
              <a:t>Share of 2011 job openings re-posted after 30 days in 100 largest metropolitan areas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2133600" cy="457200"/>
          </a:xfrm>
        </p:spPr>
        <p:txBody>
          <a:bodyPr/>
          <a:lstStyle/>
          <a:p>
            <a:r>
              <a:rPr lang="en-US" dirty="0"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22</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832576100"/>
              </p:ext>
            </p:extLst>
          </p:nvPr>
        </p:nvGraphicFramePr>
        <p:xfrm>
          <a:off x="381000" y="838200"/>
          <a:ext cx="85344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3927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it happens, STEM metros are:</a:t>
            </a:r>
            <a:endParaRPr lang="en-US" dirty="0"/>
          </a:p>
        </p:txBody>
      </p:sp>
      <p:sp>
        <p:nvSpPr>
          <p:cNvPr id="3" name="Content Placeholder 2"/>
          <p:cNvSpPr>
            <a:spLocks noGrp="1"/>
          </p:cNvSpPr>
          <p:nvPr>
            <p:ph idx="1"/>
          </p:nvPr>
        </p:nvSpPr>
        <p:spPr/>
        <p:txBody>
          <a:bodyPr/>
          <a:lstStyle/>
          <a:p>
            <a:r>
              <a:rPr lang="en-US" dirty="0" smtClean="0"/>
              <a:t>Richer</a:t>
            </a:r>
          </a:p>
          <a:p>
            <a:r>
              <a:rPr lang="en-US" dirty="0" smtClean="0"/>
              <a:t>More innovative</a:t>
            </a:r>
          </a:p>
          <a:p>
            <a:r>
              <a:rPr lang="en-US" dirty="0" smtClean="0"/>
              <a:t>More export-oriented</a:t>
            </a:r>
          </a:p>
          <a:p>
            <a:r>
              <a:rPr lang="en-US" dirty="0" smtClean="0"/>
              <a:t>More resilient to economic downturn</a:t>
            </a:r>
          </a:p>
          <a:p>
            <a:r>
              <a:rPr lang="en-US" dirty="0" smtClean="0"/>
              <a:t>Employ a larger share of their workers</a:t>
            </a:r>
            <a:endParaRPr lang="en-US" dirty="0"/>
          </a:p>
        </p:txBody>
      </p:sp>
      <p:sp>
        <p:nvSpPr>
          <p:cNvPr id="4" name="Footer Placeholder 3"/>
          <p:cNvSpPr>
            <a:spLocks noGrp="1"/>
          </p:cNvSpPr>
          <p:nvPr>
            <p:ph type="ftr" sz="quarter" idx="11"/>
          </p:nvPr>
        </p:nvSpPr>
        <p:spPr>
          <a:xfrm>
            <a:off x="5257800" y="612648"/>
            <a:ext cx="1600200" cy="457200"/>
          </a:xfrm>
        </p:spPr>
        <p:txBody>
          <a:bodyPr/>
          <a:lstStyle/>
          <a:p>
            <a:r>
              <a:rPr lang="en-US" dirty="0"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23</a:t>
            </a:fld>
            <a:endParaRPr lang="en-US"/>
          </a:p>
        </p:txBody>
      </p:sp>
    </p:spTree>
    <p:extLst>
      <p:ext uri="{BB962C8B-B14F-4D97-AF65-F5344CB8AC3E}">
        <p14:creationId xmlns:p14="http://schemas.microsoft.com/office/powerpoint/2010/main" val="674886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069848"/>
          </a:xfrm>
        </p:spPr>
        <p:txBody>
          <a:bodyPr>
            <a:normAutofit fontScale="90000"/>
          </a:bodyPr>
          <a:lstStyle/>
          <a:p>
            <a:r>
              <a:rPr lang="en-US" dirty="0" smtClean="0"/>
              <a:t>5. Where Does Las Vegas Fit In?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Footer Placeholder 2"/>
          <p:cNvSpPr>
            <a:spLocks noGrp="1"/>
          </p:cNvSpPr>
          <p:nvPr>
            <p:ph type="ftr" sz="quarter" idx="11"/>
          </p:nvPr>
        </p:nvSpPr>
        <p:spPr>
          <a:xfrm>
            <a:off x="5257800" y="612648"/>
            <a:ext cx="1905000" cy="457200"/>
          </a:xfrm>
        </p:spPr>
        <p:txBody>
          <a:bodyPr/>
          <a:lstStyle/>
          <a:p>
            <a:r>
              <a:rPr lang="en-US" dirty="0" smtClean="0"/>
              <a:t>UNLV | September 18, 2013 </a:t>
            </a:r>
            <a:endParaRPr lang="en-US" dirty="0"/>
          </a:p>
        </p:txBody>
      </p:sp>
      <p:sp>
        <p:nvSpPr>
          <p:cNvPr id="4" name="Slide Number Placeholder 3"/>
          <p:cNvSpPr>
            <a:spLocks noGrp="1"/>
          </p:cNvSpPr>
          <p:nvPr>
            <p:ph type="sldNum" sz="quarter" idx="12"/>
          </p:nvPr>
        </p:nvSpPr>
        <p:spPr/>
        <p:txBody>
          <a:bodyPr/>
          <a:lstStyle/>
          <a:p>
            <a:fld id="{5CC2149E-A038-4C63-A4D2-6686DE1CDF31}"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2133600" cy="457200"/>
          </a:xfrm>
        </p:spPr>
        <p:txBody>
          <a:bodyPr/>
          <a:lstStyle/>
          <a:p>
            <a:r>
              <a:rPr lang="en-US" dirty="0"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05653863"/>
              </p:ext>
            </p:extLst>
          </p:nvPr>
        </p:nvGraphicFramePr>
        <p:xfrm>
          <a:off x="762000" y="1295400"/>
          <a:ext cx="7543800" cy="4910023"/>
        </p:xfrm>
        <a:graphic>
          <a:graphicData uri="http://schemas.openxmlformats.org/drawingml/2006/table">
            <a:tbl>
              <a:tblPr/>
              <a:tblGrid>
                <a:gridCol w="4973936"/>
                <a:gridCol w="2569864"/>
              </a:tblGrid>
              <a:tr h="496926">
                <a:tc gridSpan="2">
                  <a:txBody>
                    <a:bodyPr/>
                    <a:lstStyle/>
                    <a:p>
                      <a:pPr algn="ctr" fontAlgn="b"/>
                      <a:r>
                        <a:rPr lang="en-US" sz="1800" b="1" i="0" u="none" strike="noStrike" dirty="0">
                          <a:solidFill>
                            <a:srgbClr val="000000"/>
                          </a:solidFill>
                          <a:effectLst/>
                          <a:latin typeface="+mn-lt"/>
                        </a:rPr>
                        <a:t>Las </a:t>
                      </a:r>
                      <a:r>
                        <a:rPr lang="en-US" sz="1800" b="1" i="0" u="none" strike="noStrike" dirty="0" smtClean="0">
                          <a:solidFill>
                            <a:srgbClr val="000000"/>
                          </a:solidFill>
                          <a:effectLst/>
                          <a:latin typeface="+mn-lt"/>
                        </a:rPr>
                        <a:t>Vegas MSA’s </a:t>
                      </a:r>
                      <a:r>
                        <a:rPr lang="en-US" sz="1800" b="1" i="0" u="none" strike="noStrike" dirty="0">
                          <a:solidFill>
                            <a:srgbClr val="000000"/>
                          </a:solidFill>
                          <a:effectLst/>
                          <a:latin typeface="+mn-lt"/>
                        </a:rPr>
                        <a:t>Ranking on Key STEM Metrics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722274">
                <a:tc>
                  <a:txBody>
                    <a:bodyPr/>
                    <a:lstStyle/>
                    <a:p>
                      <a:pPr algn="ctr" fontAlgn="b"/>
                      <a:r>
                        <a:rPr lang="en-US" sz="1800" b="0" i="0" u="none" strike="noStrike" dirty="0">
                          <a:solidFill>
                            <a:srgbClr val="000000"/>
                          </a:solidFill>
                          <a:effectLst/>
                          <a:latin typeface="+mn-lt"/>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mn-lt"/>
                        </a:rPr>
                        <a:t>Rank out of 356-358 Metro Areas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6926">
                <a:tc>
                  <a:txBody>
                    <a:bodyPr/>
                    <a:lstStyle/>
                    <a:p>
                      <a:pPr algn="ctr" fontAlgn="b"/>
                      <a:r>
                        <a:rPr lang="en-US" sz="1800" b="0" i="0" u="none" strike="noStrike">
                          <a:solidFill>
                            <a:srgbClr val="000000"/>
                          </a:solidFill>
                          <a:effectLst/>
                          <a:latin typeface="+mn-lt"/>
                        </a:rPr>
                        <a:t>Patents per worker, 2007-2011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effectLst/>
                          <a:latin typeface="+mn-lt"/>
                        </a:rPr>
                        <a:t>215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96926">
                <a:tc>
                  <a:txBody>
                    <a:bodyPr/>
                    <a:lstStyle/>
                    <a:p>
                      <a:pPr algn="ctr" fontAlgn="b"/>
                      <a:r>
                        <a:rPr lang="en-US" sz="1800" b="0" i="0" u="none" strike="noStrike">
                          <a:solidFill>
                            <a:srgbClr val="000000"/>
                          </a:solidFill>
                          <a:effectLst/>
                          <a:latin typeface="+mn-lt"/>
                        </a:rPr>
                        <a:t>Growth rate in productivity, 1980-2010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mn-lt"/>
                        </a:rPr>
                        <a:t>237</a:t>
                      </a:r>
                    </a:p>
                  </a:txBody>
                  <a:tcPr marL="9525" marR="9525" marT="9525" marB="0" anchor="b">
                    <a:lnL>
                      <a:noFill/>
                    </a:lnL>
                    <a:lnR>
                      <a:noFill/>
                    </a:lnR>
                    <a:lnT>
                      <a:noFill/>
                    </a:lnT>
                    <a:lnB>
                      <a:noFill/>
                    </a:lnB>
                  </a:tcPr>
                </a:tc>
              </a:tr>
              <a:tr h="629998">
                <a:tc>
                  <a:txBody>
                    <a:bodyPr/>
                    <a:lstStyle/>
                    <a:p>
                      <a:pPr algn="ctr" fontAlgn="b"/>
                      <a:r>
                        <a:rPr lang="en-US" sz="1800" b="0" i="0" u="none" strike="noStrike">
                          <a:solidFill>
                            <a:srgbClr val="000000"/>
                          </a:solidFill>
                          <a:effectLst/>
                          <a:latin typeface="+mn-lt"/>
                        </a:rPr>
                        <a:t>STEM Bachelor's degree attainment rate, 2011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mn-lt"/>
                        </a:rPr>
                        <a:t>247</a:t>
                      </a:r>
                    </a:p>
                  </a:txBody>
                  <a:tcPr marL="9525" marR="9525" marT="9525" marB="0" anchor="b">
                    <a:lnL>
                      <a:noFill/>
                    </a:lnL>
                    <a:lnR>
                      <a:noFill/>
                    </a:lnR>
                    <a:lnT>
                      <a:noFill/>
                    </a:lnT>
                    <a:lnB>
                      <a:noFill/>
                    </a:lnB>
                  </a:tcPr>
                </a:tc>
              </a:tr>
              <a:tr h="496926">
                <a:tc>
                  <a:txBody>
                    <a:bodyPr/>
                    <a:lstStyle/>
                    <a:p>
                      <a:pPr algn="ctr" fontAlgn="b"/>
                      <a:r>
                        <a:rPr lang="en-US" sz="1800" b="0" i="0" u="none" strike="noStrike">
                          <a:solidFill>
                            <a:srgbClr val="000000"/>
                          </a:solidFill>
                          <a:effectLst/>
                          <a:latin typeface="+mn-lt"/>
                        </a:rPr>
                        <a:t>Average unemployment rate, 1990-2010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mn-lt"/>
                        </a:rPr>
                        <a:t>244</a:t>
                      </a:r>
                    </a:p>
                  </a:txBody>
                  <a:tcPr marL="9525" marR="9525" marT="9525" marB="0" anchor="b">
                    <a:lnL>
                      <a:noFill/>
                    </a:lnL>
                    <a:lnR>
                      <a:noFill/>
                    </a:lnR>
                    <a:lnT>
                      <a:noFill/>
                    </a:lnT>
                    <a:lnB>
                      <a:noFill/>
                    </a:lnB>
                  </a:tcPr>
                </a:tc>
              </a:tr>
              <a:tr h="496926">
                <a:tc>
                  <a:txBody>
                    <a:bodyPr/>
                    <a:lstStyle/>
                    <a:p>
                      <a:pPr algn="ctr" fontAlgn="b"/>
                      <a:r>
                        <a:rPr lang="en-US" sz="1800" b="0" i="0" u="none" strike="noStrike">
                          <a:solidFill>
                            <a:srgbClr val="000000"/>
                          </a:solidFill>
                          <a:effectLst/>
                          <a:latin typeface="+mn-lt"/>
                        </a:rPr>
                        <a:t>STEM knowledge of average occupation</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mn-lt"/>
                        </a:rPr>
                        <a:t>355</a:t>
                      </a:r>
                    </a:p>
                  </a:txBody>
                  <a:tcPr marL="9525" marR="9525" marT="9525" marB="0" anchor="b">
                    <a:lnL>
                      <a:noFill/>
                    </a:lnL>
                    <a:lnR>
                      <a:noFill/>
                    </a:lnR>
                    <a:lnT>
                      <a:noFill/>
                    </a:lnT>
                    <a:lnB>
                      <a:noFill/>
                    </a:lnB>
                  </a:tcPr>
                </a:tc>
              </a:tr>
              <a:tr h="496926">
                <a:tc>
                  <a:txBody>
                    <a:bodyPr/>
                    <a:lstStyle/>
                    <a:p>
                      <a:pPr algn="ctr" fontAlgn="b"/>
                      <a:r>
                        <a:rPr lang="en-US" sz="1800" b="0" i="0" u="none" strike="noStrike">
                          <a:solidFill>
                            <a:srgbClr val="000000"/>
                          </a:solidFill>
                          <a:effectLst/>
                          <a:latin typeface="+mn-lt"/>
                        </a:rPr>
                        <a:t>STEM Share of Employment</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n-lt"/>
                        </a:rPr>
                        <a:t>328</a:t>
                      </a:r>
                    </a:p>
                  </a:txBody>
                  <a:tcPr marL="9525" marR="9525" marT="9525" marB="0" anchor="b">
                    <a:lnL>
                      <a:noFill/>
                    </a:lnL>
                    <a:lnR>
                      <a:noFill/>
                    </a:lnR>
                    <a:lnT>
                      <a:noFill/>
                    </a:lnT>
                    <a:lnB w="6350" cap="flat" cmpd="sng" algn="ctr">
                      <a:noFill/>
                      <a:prstDash val="solid"/>
                      <a:round/>
                      <a:headEnd type="none" w="med" len="med"/>
                      <a:tailEnd type="none" w="med" len="med"/>
                    </a:lnB>
                  </a:tcPr>
                </a:tc>
              </a:tr>
              <a:tr h="576195">
                <a:tc>
                  <a:txBody>
                    <a:bodyPr/>
                    <a:lstStyle/>
                    <a:p>
                      <a:pPr algn="ctr" fontAlgn="b"/>
                      <a:r>
                        <a:rPr lang="en-US" sz="1800" b="0" i="0" u="none" strike="noStrike" dirty="0" smtClean="0">
                          <a:solidFill>
                            <a:srgbClr val="000000"/>
                          </a:solidFill>
                          <a:effectLst/>
                          <a:latin typeface="+mn-lt"/>
                        </a:rPr>
                        <a:t>Change in STEM Share of Employment, 2007-2011</a:t>
                      </a:r>
                      <a:endParaRPr lang="en-US" sz="18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mn-lt"/>
                        </a:rPr>
                        <a:t>333</a:t>
                      </a:r>
                      <a:endParaRPr lang="en-US" sz="18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19715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UNLV | September 18, 2013 </a:t>
            </a:r>
            <a:endParaRPr lang="en-US"/>
          </a:p>
        </p:txBody>
      </p:sp>
      <p:sp>
        <p:nvSpPr>
          <p:cNvPr id="3" name="Slide Number Placeholder 2"/>
          <p:cNvSpPr>
            <a:spLocks noGrp="1"/>
          </p:cNvSpPr>
          <p:nvPr>
            <p:ph type="sldNum" sz="quarter" idx="12"/>
          </p:nvPr>
        </p:nvSpPr>
        <p:spPr/>
        <p:txBody>
          <a:bodyPr/>
          <a:lstStyle/>
          <a:p>
            <a:fld id="{5CC2149E-A038-4C63-A4D2-6686DE1CDF31}" type="slidenum">
              <a:rPr lang="en-US" smtClean="0"/>
              <a:pPr/>
              <a:t>26</a:t>
            </a:fld>
            <a:endParaRPr lang="en-US"/>
          </a:p>
        </p:txBody>
      </p:sp>
      <p:pic>
        <p:nvPicPr>
          <p:cNvPr id="4" name="Picture 3"/>
          <p:cNvPicPr>
            <a:picLocks noChangeAspect="1"/>
          </p:cNvPicPr>
          <p:nvPr/>
        </p:nvPicPr>
        <p:blipFill rotWithShape="1">
          <a:blip r:embed="rId2"/>
          <a:srcRect l="18110" t="8975" r="18589" b="10769"/>
          <a:stretch/>
        </p:blipFill>
        <p:spPr bwMode="auto">
          <a:xfrm>
            <a:off x="707994" y="594064"/>
            <a:ext cx="7597070" cy="6019952"/>
          </a:xfrm>
          <a:prstGeom prst="rect">
            <a:avLst/>
          </a:prstGeom>
          <a:ln>
            <a:noFill/>
          </a:ln>
          <a:extLst>
            <a:ext uri="{53640926-AAD7-44D8-BBD7-CCE9431645EC}">
              <a14:shadowObscured xmlns:a14="http://schemas.microsoft.com/office/drawing/2010/main"/>
            </a:ext>
          </a:extLst>
        </p:spPr>
      </p:pic>
      <p:sp>
        <p:nvSpPr>
          <p:cNvPr id="5" name="Oval 4"/>
          <p:cNvSpPr/>
          <p:nvPr/>
        </p:nvSpPr>
        <p:spPr>
          <a:xfrm>
            <a:off x="5638800" y="1524000"/>
            <a:ext cx="21336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 y="1524000"/>
            <a:ext cx="24384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5934670"/>
            <a:ext cx="4869402" cy="923330"/>
          </a:xfrm>
          <a:prstGeom prst="rect">
            <a:avLst/>
          </a:prstGeom>
          <a:solidFill>
            <a:schemeClr val="bg1"/>
          </a:solidFill>
          <a:ln>
            <a:solidFill>
              <a:schemeClr val="accent1">
                <a:shade val="50000"/>
              </a:schemeClr>
            </a:solidFill>
          </a:ln>
        </p:spPr>
        <p:txBody>
          <a:bodyPr wrap="square" rtlCol="0">
            <a:spAutoFit/>
          </a:bodyPr>
          <a:lstStyle/>
          <a:p>
            <a:r>
              <a:rPr lang="en-US" sz="1200" b="1" dirty="0" smtClean="0">
                <a:effectLst>
                  <a:glow rad="127000">
                    <a:schemeClr val="bg1"/>
                  </a:glow>
                </a:effectLst>
              </a:rPr>
              <a:t>Profile on Brookings website: http</a:t>
            </a:r>
            <a:r>
              <a:rPr lang="en-US" sz="1200" b="1" dirty="0">
                <a:effectLst>
                  <a:glow rad="127000">
                    <a:schemeClr val="bg1"/>
                  </a:glow>
                </a:effectLst>
              </a:rPr>
              <a:t>://</a:t>
            </a:r>
            <a:r>
              <a:rPr lang="en-US" sz="1200" b="1" dirty="0" smtClean="0">
                <a:effectLst>
                  <a:glow rad="127000">
                    <a:schemeClr val="bg1"/>
                  </a:glow>
                </a:effectLst>
              </a:rPr>
              <a:t>www.brookings.edu/research/reports/2013/06/10-stem-economy-rothwell/profiles</a:t>
            </a:r>
          </a:p>
          <a:p>
            <a:endParaRPr lang="en-US" dirty="0"/>
          </a:p>
        </p:txBody>
      </p:sp>
    </p:spTree>
    <p:extLst>
      <p:ext uri="{BB962C8B-B14F-4D97-AF65-F5344CB8AC3E}">
        <p14:creationId xmlns:p14="http://schemas.microsoft.com/office/powerpoint/2010/main" val="2256409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UNLV | September 18, 2013 </a:t>
            </a:r>
            <a:endParaRPr lang="en-US"/>
          </a:p>
        </p:txBody>
      </p:sp>
      <p:sp>
        <p:nvSpPr>
          <p:cNvPr id="3" name="Slide Number Placeholder 2"/>
          <p:cNvSpPr>
            <a:spLocks noGrp="1"/>
          </p:cNvSpPr>
          <p:nvPr>
            <p:ph type="sldNum" sz="quarter" idx="12"/>
          </p:nvPr>
        </p:nvSpPr>
        <p:spPr/>
        <p:txBody>
          <a:bodyPr/>
          <a:lstStyle/>
          <a:p>
            <a:fld id="{5CC2149E-A038-4C63-A4D2-6686DE1CDF31}" type="slidenum">
              <a:rPr lang="en-US" smtClean="0"/>
              <a:pPr/>
              <a:t>27</a:t>
            </a:fld>
            <a:endParaRPr lang="en-US"/>
          </a:p>
        </p:txBody>
      </p:sp>
      <p:graphicFrame>
        <p:nvGraphicFramePr>
          <p:cNvPr id="4" name="Chart 3"/>
          <p:cNvGraphicFramePr>
            <a:graphicFrameLocks/>
          </p:cNvGraphicFramePr>
          <p:nvPr>
            <p:extLst>
              <p:ext uri="{D42A27DB-BD31-4B8C-83A1-F6EECF244321}">
                <p14:modId xmlns:p14="http://schemas.microsoft.com/office/powerpoint/2010/main" val="1182800326"/>
              </p:ext>
            </p:extLst>
          </p:nvPr>
        </p:nvGraphicFramePr>
        <p:xfrm>
          <a:off x="762000" y="1143000"/>
          <a:ext cx="5915025"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324600" y="2209800"/>
            <a:ext cx="2438400" cy="738664"/>
          </a:xfrm>
          <a:prstGeom prst="rect">
            <a:avLst/>
          </a:prstGeom>
          <a:noFill/>
        </p:spPr>
        <p:txBody>
          <a:bodyPr wrap="square" rtlCol="0">
            <a:spAutoFit/>
          </a:bodyPr>
          <a:lstStyle/>
          <a:p>
            <a:r>
              <a:rPr lang="en-US" sz="1400" dirty="0" smtClean="0"/>
              <a:t>Las Vegas STEM Premium = 5</a:t>
            </a:r>
            <a:r>
              <a:rPr lang="en-US" sz="1400" baseline="30000" dirty="0" smtClean="0"/>
              <a:t>th</a:t>
            </a:r>
            <a:r>
              <a:rPr lang="en-US" sz="1400" dirty="0" smtClean="0"/>
              <a:t> highest in largest 100 metros; 22</a:t>
            </a:r>
            <a:r>
              <a:rPr lang="en-US" sz="1400" baseline="30000" dirty="0" smtClean="0"/>
              <a:t>nd</a:t>
            </a:r>
            <a:r>
              <a:rPr lang="en-US" sz="1400" dirty="0" smtClean="0"/>
              <a:t> of 348</a:t>
            </a:r>
            <a:endParaRPr lang="en-US" sz="1400" dirty="0"/>
          </a:p>
        </p:txBody>
      </p:sp>
    </p:spTree>
    <p:extLst>
      <p:ext uri="{BB962C8B-B14F-4D97-AF65-F5344CB8AC3E}">
        <p14:creationId xmlns:p14="http://schemas.microsoft.com/office/powerpoint/2010/main" val="28789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UNLV | September 18, 2013 </a:t>
            </a:r>
            <a:endParaRPr lang="en-US"/>
          </a:p>
        </p:txBody>
      </p:sp>
      <p:sp>
        <p:nvSpPr>
          <p:cNvPr id="3" name="Slide Number Placeholder 2"/>
          <p:cNvSpPr>
            <a:spLocks noGrp="1"/>
          </p:cNvSpPr>
          <p:nvPr>
            <p:ph type="sldNum" sz="quarter" idx="12"/>
          </p:nvPr>
        </p:nvSpPr>
        <p:spPr/>
        <p:txBody>
          <a:bodyPr/>
          <a:lstStyle/>
          <a:p>
            <a:fld id="{5CC2149E-A038-4C63-A4D2-6686DE1CDF31}" type="slidenum">
              <a:rPr lang="en-US" smtClean="0"/>
              <a:pPr/>
              <a:t>28</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754531615"/>
              </p:ext>
            </p:extLst>
          </p:nvPr>
        </p:nvGraphicFramePr>
        <p:xfrm>
          <a:off x="838200" y="1066800"/>
          <a:ext cx="7239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356099"/>
            <a:ext cx="7239000" cy="461665"/>
          </a:xfrm>
          <a:prstGeom prst="rect">
            <a:avLst/>
          </a:prstGeom>
          <a:noFill/>
        </p:spPr>
        <p:txBody>
          <a:bodyPr wrap="square" rtlCol="0">
            <a:spAutoFit/>
          </a:bodyPr>
          <a:lstStyle/>
          <a:p>
            <a:r>
              <a:rPr lang="en-US" sz="1200" dirty="0" smtClean="0"/>
              <a:t>Source: BLS OES. Groups are sorted by LQ (MSA Share/USA Share). Only occupations with location quotient greater than 1.2 or less than 0.8 are shown.</a:t>
            </a:r>
            <a:endParaRPr lang="en-US" sz="1200" dirty="0"/>
          </a:p>
        </p:txBody>
      </p:sp>
    </p:spTree>
    <p:extLst>
      <p:ext uri="{BB962C8B-B14F-4D97-AF65-F5344CB8AC3E}">
        <p14:creationId xmlns:p14="http://schemas.microsoft.com/office/powerpoint/2010/main" val="429313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1752600" cy="457200"/>
          </a:xfrm>
        </p:spPr>
        <p:txBody>
          <a:bodyPr/>
          <a:lstStyle/>
          <a:p>
            <a:r>
              <a:rPr lang="en-US" dirty="0" smtClean="0">
                <a:solidFill>
                  <a:srgbClr val="009DD9"/>
                </a:solidFill>
              </a:rPr>
              <a:t>UNLV | September 18, 2013 </a:t>
            </a:r>
            <a:endParaRPr lang="en-US" dirty="0">
              <a:solidFill>
                <a:srgbClr val="009DD9"/>
              </a:solidFill>
            </a:endParaRPr>
          </a:p>
        </p:txBody>
      </p:sp>
      <p:sp>
        <p:nvSpPr>
          <p:cNvPr id="3" name="Slide Number Placeholder 2"/>
          <p:cNvSpPr>
            <a:spLocks noGrp="1"/>
          </p:cNvSpPr>
          <p:nvPr>
            <p:ph type="sldNum" sz="quarter" idx="12"/>
          </p:nvPr>
        </p:nvSpPr>
        <p:spPr/>
        <p:txBody>
          <a:bodyPr/>
          <a:lstStyle/>
          <a:p>
            <a:fld id="{5CC2149E-A038-4C63-A4D2-6686DE1CDF31}" type="slidenum">
              <a:rPr lang="en-US" smtClean="0"/>
              <a:pPr/>
              <a:t>29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43381246"/>
              </p:ext>
            </p:extLst>
          </p:nvPr>
        </p:nvGraphicFramePr>
        <p:xfrm>
          <a:off x="152400" y="1447800"/>
          <a:ext cx="8686800" cy="4724401"/>
        </p:xfrm>
        <a:graphic>
          <a:graphicData uri="http://schemas.openxmlformats.org/drawingml/2006/table">
            <a:tbl>
              <a:tblPr/>
              <a:tblGrid>
                <a:gridCol w="3787758"/>
                <a:gridCol w="829551"/>
                <a:gridCol w="1486929"/>
                <a:gridCol w="954764"/>
                <a:gridCol w="1627798"/>
              </a:tblGrid>
              <a:tr h="492141">
                <a:tc gridSpan="5">
                  <a:txBody>
                    <a:bodyPr/>
                    <a:lstStyle/>
                    <a:p>
                      <a:pPr algn="ctr" fontAlgn="b"/>
                      <a:r>
                        <a:rPr lang="en-US" sz="1800" b="0" i="0" u="none" strike="noStrike" dirty="0" smtClean="0">
                          <a:solidFill>
                            <a:srgbClr val="000000"/>
                          </a:solidFill>
                          <a:effectLst/>
                          <a:latin typeface="Georgia"/>
                        </a:rPr>
                        <a:t>Industries </a:t>
                      </a:r>
                      <a:r>
                        <a:rPr lang="en-US" sz="1800" b="0" i="0" u="none" strike="noStrike" dirty="0">
                          <a:solidFill>
                            <a:srgbClr val="000000"/>
                          </a:solidFill>
                          <a:effectLst/>
                          <a:latin typeface="Georgia"/>
                        </a:rPr>
                        <a:t>in Las Vegas with Highest Number of STEM </a:t>
                      </a:r>
                      <a:r>
                        <a:rPr lang="en-US" sz="1800" b="0" i="0" u="none" strike="noStrike" dirty="0" smtClean="0">
                          <a:solidFill>
                            <a:srgbClr val="000000"/>
                          </a:solidFill>
                          <a:effectLst/>
                          <a:latin typeface="Georgia"/>
                        </a:rPr>
                        <a:t>Jobs in 2011</a:t>
                      </a:r>
                      <a:endParaRPr lang="en-US" sz="1800" b="0" i="0" u="none" strike="noStrike" dirty="0">
                        <a:solidFill>
                          <a:srgbClr val="000000"/>
                        </a:solidFill>
                        <a:effectLst/>
                        <a:latin typeface="Georgia"/>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8397">
                <a:tc>
                  <a:txBody>
                    <a:bodyPr/>
                    <a:lstStyle/>
                    <a:p>
                      <a:pPr algn="ctr" fontAlgn="b"/>
                      <a:r>
                        <a:rPr lang="en-US" sz="1400" b="1" i="0" u="none" strike="noStrike" dirty="0">
                          <a:solidFill>
                            <a:srgbClr val="000000"/>
                          </a:solidFill>
                          <a:effectLst/>
                          <a:latin typeface="Georgia"/>
                        </a:rPr>
                        <a:t>Industry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eorgia"/>
                        </a:rPr>
                        <a:t>Jobs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Georgia"/>
                        </a:rPr>
                        <a:t>Percentage of Workers in STEM Occupation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eorgia"/>
                        </a:rPr>
                        <a:t>Average Salary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Georgia"/>
                        </a:rPr>
                        <a:t>Share of STEM Workers with Less than Bachelor's Degree</a:t>
                      </a:r>
                      <a:endParaRPr lang="en-US" sz="1400" b="1" i="0" u="none" strike="noStrike" dirty="0">
                        <a:solidFill>
                          <a:srgbClr val="000000"/>
                        </a:solidFill>
                        <a:effectLst/>
                        <a:latin typeface="Georgia"/>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2141">
                <a:tc>
                  <a:txBody>
                    <a:bodyPr/>
                    <a:lstStyle/>
                    <a:p>
                      <a:pPr algn="ctr" fontAlgn="b"/>
                      <a:r>
                        <a:rPr lang="en-US" sz="1400" b="0" i="0" u="none" strike="noStrike" dirty="0">
                          <a:solidFill>
                            <a:srgbClr val="000000"/>
                          </a:solidFill>
                          <a:effectLst/>
                          <a:latin typeface="Georgia"/>
                        </a:rPr>
                        <a:t>Construction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Georgia"/>
                        </a:rPr>
                        <a:t>81,220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Georgia"/>
                        </a:rPr>
                        <a:t>42%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Georgia"/>
                        </a:rPr>
                        <a:t>$27,072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Georgia"/>
                        </a:rPr>
                        <a:t>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92141">
                <a:tc>
                  <a:txBody>
                    <a:bodyPr/>
                    <a:lstStyle/>
                    <a:p>
                      <a:pPr algn="ctr" fontAlgn="b"/>
                      <a:r>
                        <a:rPr lang="en-US" sz="1400" b="0" i="0" u="none" strike="noStrike" dirty="0">
                          <a:solidFill>
                            <a:srgbClr val="000000"/>
                          </a:solidFill>
                          <a:effectLst/>
                          <a:latin typeface="Georgia"/>
                        </a:rPr>
                        <a:t>Hospitals</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27,198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62%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$55,355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33%</a:t>
                      </a:r>
                    </a:p>
                  </a:txBody>
                  <a:tcPr marL="9525" marR="9525" marT="9525" marB="0" anchor="b">
                    <a:lnL>
                      <a:noFill/>
                    </a:lnL>
                    <a:lnR>
                      <a:noFill/>
                    </a:lnR>
                    <a:lnT>
                      <a:noFill/>
                    </a:lnT>
                    <a:lnB>
                      <a:noFill/>
                    </a:lnB>
                  </a:tcPr>
                </a:tc>
              </a:tr>
              <a:tr h="593158">
                <a:tc>
                  <a:txBody>
                    <a:bodyPr/>
                    <a:lstStyle/>
                    <a:p>
                      <a:pPr algn="ctr" fontAlgn="b"/>
                      <a:r>
                        <a:rPr lang="en-US" sz="1400" b="0" i="0" u="none" strike="noStrike" dirty="0">
                          <a:solidFill>
                            <a:srgbClr val="000000"/>
                          </a:solidFill>
                          <a:effectLst/>
                          <a:latin typeface="Georgia"/>
                        </a:rPr>
                        <a:t>Professional, Scientific, and Technical Services</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56,867</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29%</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$44,893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44%</a:t>
                      </a:r>
                    </a:p>
                  </a:txBody>
                  <a:tcPr marL="9525" marR="9525" marT="9525" marB="0" anchor="b">
                    <a:lnL>
                      <a:noFill/>
                    </a:lnL>
                    <a:lnR>
                      <a:noFill/>
                    </a:lnR>
                    <a:lnT>
                      <a:noFill/>
                    </a:lnT>
                    <a:lnB>
                      <a:noFill/>
                    </a:lnB>
                  </a:tcPr>
                </a:tc>
              </a:tr>
              <a:tr h="492141">
                <a:tc>
                  <a:txBody>
                    <a:bodyPr/>
                    <a:lstStyle/>
                    <a:p>
                      <a:pPr algn="ctr" fontAlgn="b"/>
                      <a:r>
                        <a:rPr lang="en-US" sz="1400" b="0" i="0" u="none" strike="noStrike" dirty="0">
                          <a:solidFill>
                            <a:srgbClr val="000000"/>
                          </a:solidFill>
                          <a:effectLst/>
                          <a:latin typeface="Georgia"/>
                        </a:rPr>
                        <a:t>Ambulatory Health Care Services</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39,015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27%</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$40,233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Georgia"/>
                        </a:rPr>
                        <a:t>30%</a:t>
                      </a:r>
                    </a:p>
                  </a:txBody>
                  <a:tcPr marL="9525" marR="9525" marT="9525" marB="0" anchor="b">
                    <a:lnL>
                      <a:noFill/>
                    </a:lnL>
                    <a:lnR>
                      <a:noFill/>
                    </a:lnR>
                    <a:lnT>
                      <a:noFill/>
                    </a:lnT>
                    <a:lnB>
                      <a:noFill/>
                    </a:lnB>
                  </a:tcPr>
                </a:tc>
              </a:tr>
              <a:tr h="492141">
                <a:tc>
                  <a:txBody>
                    <a:bodyPr/>
                    <a:lstStyle/>
                    <a:p>
                      <a:pPr algn="ctr" fontAlgn="b"/>
                      <a:r>
                        <a:rPr lang="en-US" sz="1400" b="0" i="0" u="none" strike="noStrike" dirty="0">
                          <a:solidFill>
                            <a:srgbClr val="000000"/>
                          </a:solidFill>
                          <a:effectLst/>
                          <a:latin typeface="Georgia"/>
                        </a:rPr>
                        <a:t>Repair and Maintenance</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Georgia"/>
                        </a:rPr>
                        <a:t>16,326</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Georgia"/>
                        </a:rPr>
                        <a:t>54%</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Georgia"/>
                        </a:rPr>
                        <a:t>$22,304</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Georgia"/>
                        </a:rPr>
                        <a:t>95%</a:t>
                      </a:r>
                    </a:p>
                  </a:txBody>
                  <a:tcPr marL="9525" marR="9525" marT="9525" marB="0" anchor="b">
                    <a:lnL>
                      <a:noFill/>
                    </a:lnL>
                    <a:lnR>
                      <a:noFill/>
                    </a:lnR>
                    <a:lnT>
                      <a:noFill/>
                    </a:lnT>
                    <a:lnB>
                      <a:noFill/>
                    </a:lnB>
                  </a:tcPr>
                </a:tc>
              </a:tr>
              <a:tr h="492141">
                <a:tc>
                  <a:txBody>
                    <a:bodyPr/>
                    <a:lstStyle/>
                    <a:p>
                      <a:pPr algn="ctr" fontAlgn="b"/>
                      <a:r>
                        <a:rPr lang="en-US" sz="1400" b="1" i="0" u="none" strike="noStrike" dirty="0">
                          <a:solidFill>
                            <a:srgbClr val="000000"/>
                          </a:solidFill>
                          <a:effectLst/>
                          <a:latin typeface="Georgia"/>
                        </a:rPr>
                        <a:t>Las Vegas Metropolitan Area</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eorgia"/>
                        </a:rPr>
                        <a:t>1,135,137</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eorgia"/>
                        </a:rPr>
                        <a:t>15%</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eorgia"/>
                        </a:rPr>
                        <a:t>$30,422</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Georgia"/>
                        </a:rPr>
                        <a:t>65%</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0985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069848"/>
          </a:xfrm>
        </p:spPr>
        <p:txBody>
          <a:bodyPr>
            <a:normAutofit fontScale="90000"/>
          </a:bodyPr>
          <a:lstStyle/>
          <a:p>
            <a:r>
              <a:rPr lang="en-US" dirty="0" smtClean="0"/>
              <a:t>1. STEM: The Conventional View</a:t>
            </a:r>
            <a:br>
              <a:rPr lang="en-US" dirty="0" smtClean="0"/>
            </a:br>
            <a:endParaRPr lang="en-US" dirty="0"/>
          </a:p>
        </p:txBody>
      </p:sp>
      <p:sp>
        <p:nvSpPr>
          <p:cNvPr id="3" name="Footer Placeholder 2"/>
          <p:cNvSpPr>
            <a:spLocks noGrp="1"/>
          </p:cNvSpPr>
          <p:nvPr>
            <p:ph type="ftr" sz="quarter" idx="11"/>
          </p:nvPr>
        </p:nvSpPr>
        <p:spPr>
          <a:xfrm>
            <a:off x="5257800" y="612648"/>
            <a:ext cx="1981200" cy="457200"/>
          </a:xfrm>
        </p:spPr>
        <p:txBody>
          <a:bodyPr/>
          <a:lstStyle/>
          <a:p>
            <a:r>
              <a:rPr lang="en-US" dirty="0" smtClean="0"/>
              <a:t>UNLV | September 18, 2013 </a:t>
            </a:r>
            <a:endParaRPr lang="en-US" dirty="0"/>
          </a:p>
        </p:txBody>
      </p:sp>
      <p:sp>
        <p:nvSpPr>
          <p:cNvPr id="4" name="Slide Number Placeholder 3"/>
          <p:cNvSpPr>
            <a:spLocks noGrp="1"/>
          </p:cNvSpPr>
          <p:nvPr>
            <p:ph type="sldNum" sz="quarter" idx="12"/>
          </p:nvPr>
        </p:nvSpPr>
        <p:spPr/>
        <p:txBody>
          <a:bodyPr/>
          <a:lstStyle/>
          <a:p>
            <a:fld id="{5CC2149E-A038-4C63-A4D2-6686DE1CDF31}" type="slidenum">
              <a:rPr lang="en-US" smtClean="0"/>
              <a:pPr/>
              <a:t>3</a:t>
            </a:fld>
            <a:endParaRPr lang="en-US"/>
          </a:p>
        </p:txBody>
      </p:sp>
      <p:sp>
        <p:nvSpPr>
          <p:cNvPr id="5" name="TextBox 4"/>
          <p:cNvSpPr txBox="1"/>
          <p:nvPr/>
        </p:nvSpPr>
        <p:spPr>
          <a:xfrm>
            <a:off x="914400" y="3810000"/>
            <a:ext cx="6781800" cy="2862322"/>
          </a:xfrm>
          <a:prstGeom prst="rect">
            <a:avLst/>
          </a:prstGeom>
          <a:noFill/>
        </p:spPr>
        <p:txBody>
          <a:bodyPr wrap="square" rtlCol="0">
            <a:spAutoFit/>
          </a:bodyPr>
          <a:lstStyle/>
          <a:p>
            <a:r>
              <a:rPr lang="en-US" i="1" dirty="0"/>
              <a:t>“There must be a stream of new scientific knowledge to turn the wheels of private and public enterprise. There must be plenty of men and women trained in science and technology for upon them depend both the creation of new knowledge and its application to practical purposes</a:t>
            </a:r>
            <a:r>
              <a:rPr lang="en-US" i="1" dirty="0" smtClean="0"/>
              <a:t>.”</a:t>
            </a:r>
          </a:p>
          <a:p>
            <a:r>
              <a:rPr lang="en-US" i="1" dirty="0" smtClean="0"/>
              <a:t>-</a:t>
            </a:r>
            <a:r>
              <a:rPr lang="en-US" dirty="0" err="1" smtClean="0"/>
              <a:t>Vannevar</a:t>
            </a:r>
            <a:r>
              <a:rPr lang="en-US" dirty="0" smtClean="0"/>
              <a:t> </a:t>
            </a:r>
            <a:r>
              <a:rPr lang="en-US" dirty="0"/>
              <a:t>Bush, </a:t>
            </a:r>
            <a:r>
              <a:rPr lang="en-US" dirty="0" smtClean="0"/>
              <a:t>1945</a:t>
            </a:r>
          </a:p>
          <a:p>
            <a:endParaRPr lang="en-US" dirty="0" smtClean="0"/>
          </a:p>
          <a:p>
            <a:r>
              <a:rPr lang="en-US" dirty="0" smtClean="0"/>
              <a:t>From “Science</a:t>
            </a:r>
            <a:r>
              <a:rPr lang="en-US" dirty="0"/>
              <a:t>, the Endless Frontier: A Report to the President” (Washington: U.S. Government Printing Office, 1945).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2286000" cy="457200"/>
          </a:xfrm>
        </p:spPr>
        <p:txBody>
          <a:bodyPr/>
          <a:lstStyle/>
          <a:p>
            <a:r>
              <a:rPr lang="en-US" dirty="0" smtClean="0">
                <a:solidFill>
                  <a:srgbClr val="009DD9"/>
                </a:solidFill>
              </a:rPr>
              <a:t>UNLV | September 18, 2013 </a:t>
            </a:r>
            <a:endParaRPr lang="en-US" dirty="0">
              <a:solidFill>
                <a:srgbClr val="009DD9"/>
              </a:solidFill>
            </a:endParaRPr>
          </a:p>
        </p:txBody>
      </p:sp>
      <p:sp>
        <p:nvSpPr>
          <p:cNvPr id="3" name="Slide Number Placeholder 2"/>
          <p:cNvSpPr>
            <a:spLocks noGrp="1"/>
          </p:cNvSpPr>
          <p:nvPr>
            <p:ph type="sldNum" sz="quarter" idx="12"/>
          </p:nvPr>
        </p:nvSpPr>
        <p:spPr/>
        <p:txBody>
          <a:bodyPr/>
          <a:lstStyle/>
          <a:p>
            <a:fld id="{5CC2149E-A038-4C63-A4D2-6686DE1CDF31}" type="slidenum">
              <a:rPr lang="en-US" smtClean="0"/>
              <a:pPr/>
              <a:t>30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15123877"/>
              </p:ext>
            </p:extLst>
          </p:nvPr>
        </p:nvGraphicFramePr>
        <p:xfrm>
          <a:off x="304800" y="990600"/>
          <a:ext cx="8305799" cy="5287355"/>
        </p:xfrm>
        <a:graphic>
          <a:graphicData uri="http://schemas.openxmlformats.org/drawingml/2006/table">
            <a:tbl>
              <a:tblPr/>
              <a:tblGrid>
                <a:gridCol w="3639663"/>
                <a:gridCol w="755756"/>
                <a:gridCol w="1428793"/>
                <a:gridCol w="917435"/>
                <a:gridCol w="1564152"/>
              </a:tblGrid>
              <a:tr h="713387">
                <a:tc gridSpan="5">
                  <a:txBody>
                    <a:bodyPr/>
                    <a:lstStyle/>
                    <a:p>
                      <a:pPr algn="ctr" fontAlgn="b"/>
                      <a:r>
                        <a:rPr lang="en-US" sz="1400" b="0" i="0" u="none" strike="noStrike" dirty="0" smtClean="0">
                          <a:solidFill>
                            <a:srgbClr val="000000"/>
                          </a:solidFill>
                          <a:effectLst/>
                          <a:latin typeface="+mn-lt"/>
                        </a:rPr>
                        <a:t>Industries with at least</a:t>
                      </a:r>
                      <a:r>
                        <a:rPr lang="en-US" sz="1400" b="0" i="0" u="none" strike="noStrike" baseline="0" dirty="0" smtClean="0">
                          <a:solidFill>
                            <a:srgbClr val="000000"/>
                          </a:solidFill>
                          <a:effectLst/>
                          <a:latin typeface="+mn-lt"/>
                        </a:rPr>
                        <a:t> 500 Jobs </a:t>
                      </a:r>
                      <a:r>
                        <a:rPr lang="en-US" sz="1400" b="0" i="0" u="none" strike="noStrike" dirty="0" smtClean="0">
                          <a:solidFill>
                            <a:srgbClr val="000000"/>
                          </a:solidFill>
                          <a:effectLst/>
                          <a:latin typeface="+mn-lt"/>
                        </a:rPr>
                        <a:t>in </a:t>
                      </a:r>
                      <a:r>
                        <a:rPr lang="en-US" sz="1400" b="0" i="0" u="none" strike="noStrike" dirty="0">
                          <a:solidFill>
                            <a:srgbClr val="000000"/>
                          </a:solidFill>
                          <a:effectLst/>
                          <a:latin typeface="+mn-lt"/>
                        </a:rPr>
                        <a:t>Las Vegas with Highest STEM Knowledge per </a:t>
                      </a:r>
                      <a:r>
                        <a:rPr lang="en-US" sz="1400" b="0" i="0" u="none" strike="noStrike" dirty="0" smtClean="0">
                          <a:solidFill>
                            <a:srgbClr val="000000"/>
                          </a:solidFill>
                          <a:effectLst/>
                          <a:latin typeface="+mn-lt"/>
                        </a:rPr>
                        <a:t>Worker in 2011</a:t>
                      </a:r>
                      <a:endParaRPr lang="en-US" sz="1400" b="0" i="0" u="none" strike="noStrike" dirty="0">
                        <a:solidFill>
                          <a:srgbClr val="000000"/>
                        </a:solidFill>
                        <a:effectLst/>
                        <a:latin typeface="+mn-lt"/>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2222">
                <a:tc>
                  <a:txBody>
                    <a:bodyPr/>
                    <a:lstStyle/>
                    <a:p>
                      <a:pPr algn="ctr" fontAlgn="b"/>
                      <a:r>
                        <a:rPr lang="en-US" sz="1400" b="1" i="0" u="none" strike="noStrike" dirty="0">
                          <a:solidFill>
                            <a:srgbClr val="000000"/>
                          </a:solidFill>
                          <a:effectLst/>
                          <a:latin typeface="+mn-lt"/>
                        </a:rPr>
                        <a:t>Industry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Jobs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mn-lt"/>
                        </a:rPr>
                        <a:t>Percentage of Workers in STEM Occupation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mn-lt"/>
                        </a:rPr>
                        <a:t>Average Salary</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mn-lt"/>
                        </a:rPr>
                        <a:t>Share of STEM Workers with Less than Bachelor's Degree</a:t>
                      </a:r>
                      <a:endParaRPr lang="en-US" sz="1400" b="1"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192">
                <a:tc>
                  <a:txBody>
                    <a:bodyPr/>
                    <a:lstStyle/>
                    <a:p>
                      <a:pPr algn="ctr" fontAlgn="b"/>
                      <a:r>
                        <a:rPr lang="en-US" sz="1400" b="0" i="0" u="none" strike="noStrike" dirty="0">
                          <a:solidFill>
                            <a:srgbClr val="000000"/>
                          </a:solidFill>
                          <a:effectLst/>
                          <a:latin typeface="+mn-lt"/>
                        </a:rPr>
                        <a:t>Data Processing, Hosting and Related Services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mn-lt"/>
                        </a:rPr>
                        <a:t>701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mn-lt"/>
                        </a:rPr>
                        <a:t>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mn-lt"/>
                        </a:rPr>
                        <a:t>$75,000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mn-lt"/>
                        </a:rPr>
                        <a:t>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18759">
                <a:tc>
                  <a:txBody>
                    <a:bodyPr/>
                    <a:lstStyle/>
                    <a:p>
                      <a:pPr algn="ctr" fontAlgn="b"/>
                      <a:r>
                        <a:rPr lang="en-US" sz="1400" b="0" i="0" u="none" strike="noStrike" dirty="0">
                          <a:solidFill>
                            <a:srgbClr val="000000"/>
                          </a:solidFill>
                          <a:effectLst/>
                          <a:latin typeface="+mn-lt"/>
                        </a:rPr>
                        <a:t>Mining (except Oil and Gas)</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2,116</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33%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$67,100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67%</a:t>
                      </a:r>
                    </a:p>
                  </a:txBody>
                  <a:tcPr marL="9525" marR="9525" marT="9525" marB="0" anchor="b">
                    <a:lnL>
                      <a:noFill/>
                    </a:lnL>
                    <a:lnR>
                      <a:noFill/>
                    </a:lnR>
                    <a:lnT>
                      <a:noFill/>
                    </a:lnT>
                    <a:lnB>
                      <a:noFill/>
                    </a:lnB>
                  </a:tcPr>
                </a:tc>
              </a:tr>
              <a:tr h="418759">
                <a:tc>
                  <a:txBody>
                    <a:bodyPr/>
                    <a:lstStyle/>
                    <a:p>
                      <a:pPr algn="ctr" fontAlgn="b"/>
                      <a:r>
                        <a:rPr lang="en-US" sz="1400" b="0" i="0" u="none" strike="noStrike" dirty="0">
                          <a:solidFill>
                            <a:srgbClr val="000000"/>
                          </a:solidFill>
                          <a:effectLst/>
                          <a:latin typeface="+mn-lt"/>
                        </a:rPr>
                        <a:t>Utilities</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6,573</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37%</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$76,155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52%</a:t>
                      </a:r>
                    </a:p>
                  </a:txBody>
                  <a:tcPr marL="9525" marR="9525" marT="9525" marB="0" anchor="b">
                    <a:lnL>
                      <a:noFill/>
                    </a:lnL>
                    <a:lnR>
                      <a:noFill/>
                    </a:lnR>
                    <a:lnT>
                      <a:noFill/>
                    </a:lnT>
                    <a:lnB>
                      <a:noFill/>
                    </a:lnB>
                  </a:tcPr>
                </a:tc>
              </a:tr>
              <a:tr h="418759">
                <a:tc>
                  <a:txBody>
                    <a:bodyPr/>
                    <a:lstStyle/>
                    <a:p>
                      <a:pPr algn="ctr" fontAlgn="b"/>
                      <a:r>
                        <a:rPr lang="en-US" sz="1400" b="0" i="0" u="none" strike="noStrike" dirty="0">
                          <a:solidFill>
                            <a:srgbClr val="000000"/>
                          </a:solidFill>
                          <a:effectLst/>
                          <a:latin typeface="+mn-lt"/>
                        </a:rPr>
                        <a:t>Transportation Equipment Manufacturing</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2,559</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52%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$63,470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72%</a:t>
                      </a:r>
                    </a:p>
                  </a:txBody>
                  <a:tcPr marL="9525" marR="9525" marT="9525" marB="0" anchor="b">
                    <a:lnL>
                      <a:noFill/>
                    </a:lnL>
                    <a:lnR>
                      <a:noFill/>
                    </a:lnR>
                    <a:lnT>
                      <a:noFill/>
                    </a:lnT>
                    <a:lnB>
                      <a:noFill/>
                    </a:lnB>
                  </a:tcPr>
                </a:tc>
              </a:tr>
              <a:tr h="418759">
                <a:tc>
                  <a:txBody>
                    <a:bodyPr/>
                    <a:lstStyle/>
                    <a:p>
                      <a:pPr algn="ctr" fontAlgn="b"/>
                      <a:r>
                        <a:rPr lang="en-US" sz="1400" b="0" i="0" u="none" strike="noStrike" dirty="0">
                          <a:solidFill>
                            <a:srgbClr val="000000"/>
                          </a:solidFill>
                          <a:effectLst/>
                          <a:latin typeface="+mn-lt"/>
                        </a:rPr>
                        <a:t>Repair and Maintenance</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16,326</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54%</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$22,304</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95%</a:t>
                      </a:r>
                    </a:p>
                  </a:txBody>
                  <a:tcPr marL="9525" marR="9525" marT="9525" marB="0" anchor="b">
                    <a:lnL>
                      <a:noFill/>
                    </a:lnL>
                    <a:lnR>
                      <a:noFill/>
                    </a:lnR>
                    <a:lnT>
                      <a:noFill/>
                    </a:lnT>
                    <a:lnB>
                      <a:noFill/>
                    </a:lnB>
                  </a:tcPr>
                </a:tc>
              </a:tr>
              <a:tr h="418759">
                <a:tc>
                  <a:txBody>
                    <a:bodyPr/>
                    <a:lstStyle/>
                    <a:p>
                      <a:pPr algn="ctr" fontAlgn="b"/>
                      <a:r>
                        <a:rPr lang="en-US" sz="1400" b="0" i="0" u="none" strike="noStrike">
                          <a:solidFill>
                            <a:srgbClr val="000000"/>
                          </a:solidFill>
                          <a:effectLst/>
                          <a:latin typeface="+mn-lt"/>
                        </a:rPr>
                        <a:t>Construction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81,220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$27,072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418759">
                <a:tc>
                  <a:txBody>
                    <a:bodyPr/>
                    <a:lstStyle/>
                    <a:p>
                      <a:pPr algn="ctr" fontAlgn="b"/>
                      <a:r>
                        <a:rPr lang="en-US" sz="1400" b="0" i="0" u="none" strike="noStrike">
                          <a:solidFill>
                            <a:srgbClr val="000000"/>
                          </a:solidFill>
                          <a:effectLst/>
                          <a:latin typeface="+mn-lt"/>
                        </a:rPr>
                        <a:t>Las Vegas Metropolitan Area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1,135,137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$30,422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65%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364202" y="6488668"/>
            <a:ext cx="6789198" cy="276999"/>
          </a:xfrm>
          <a:prstGeom prst="rect">
            <a:avLst/>
          </a:prstGeom>
          <a:noFill/>
        </p:spPr>
        <p:txBody>
          <a:bodyPr wrap="square" rtlCol="0">
            <a:spAutoFit/>
          </a:bodyPr>
          <a:lstStyle/>
          <a:p>
            <a:r>
              <a:rPr lang="en-US" sz="1200" dirty="0" smtClean="0"/>
              <a:t>Source: O*NET and American Community Survey, 2011 via IPUMS</a:t>
            </a:r>
            <a:endParaRPr lang="en-US" sz="1200" dirty="0"/>
          </a:p>
        </p:txBody>
      </p:sp>
    </p:spTree>
    <p:extLst>
      <p:ext uri="{BB962C8B-B14F-4D97-AF65-F5344CB8AC3E}">
        <p14:creationId xmlns:p14="http://schemas.microsoft.com/office/powerpoint/2010/main" val="4137984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069848"/>
          </a:xfrm>
        </p:spPr>
        <p:txBody>
          <a:bodyPr>
            <a:normAutofit fontScale="90000"/>
          </a:bodyPr>
          <a:lstStyle/>
          <a:p>
            <a:r>
              <a:rPr lang="en-US" dirty="0" smtClean="0"/>
              <a:t>5. Policies to boost STEM knowledge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Footer Placeholder 2"/>
          <p:cNvSpPr>
            <a:spLocks noGrp="1"/>
          </p:cNvSpPr>
          <p:nvPr>
            <p:ph type="ftr" sz="quarter" idx="11"/>
          </p:nvPr>
        </p:nvSpPr>
        <p:spPr>
          <a:xfrm>
            <a:off x="5257800" y="612648"/>
            <a:ext cx="1752600" cy="457200"/>
          </a:xfrm>
        </p:spPr>
        <p:txBody>
          <a:bodyPr/>
          <a:lstStyle/>
          <a:p>
            <a:r>
              <a:rPr lang="en-US" dirty="0" smtClean="0"/>
              <a:t>UNLV | September 18, 2013 </a:t>
            </a:r>
            <a:endParaRPr lang="en-US" dirty="0"/>
          </a:p>
        </p:txBody>
      </p:sp>
      <p:sp>
        <p:nvSpPr>
          <p:cNvPr id="4" name="Slide Number Placeholder 3"/>
          <p:cNvSpPr>
            <a:spLocks noGrp="1"/>
          </p:cNvSpPr>
          <p:nvPr>
            <p:ph type="sldNum" sz="quarter" idx="12"/>
          </p:nvPr>
        </p:nvSpPr>
        <p:spPr/>
        <p:txBody>
          <a:bodyPr/>
          <a:lstStyle/>
          <a:p>
            <a:fld id="{5CC2149E-A038-4C63-A4D2-6686DE1CDF31}" type="slidenum">
              <a:rPr lang="en-US" smtClean="0"/>
              <a:pPr/>
              <a:t>31</a:t>
            </a:fld>
            <a:endParaRPr lang="en-US"/>
          </a:p>
        </p:txBody>
      </p:sp>
    </p:spTree>
    <p:extLst>
      <p:ext uri="{BB962C8B-B14F-4D97-AF65-F5344CB8AC3E}">
        <p14:creationId xmlns:p14="http://schemas.microsoft.com/office/powerpoint/2010/main" val="1803458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boost demand for STEM</a:t>
            </a:r>
            <a:endParaRPr lang="en-US" dirty="0"/>
          </a:p>
        </p:txBody>
      </p:sp>
      <p:sp>
        <p:nvSpPr>
          <p:cNvPr id="3" name="Content Placeholder 2"/>
          <p:cNvSpPr>
            <a:spLocks noGrp="1"/>
          </p:cNvSpPr>
          <p:nvPr>
            <p:ph idx="1"/>
          </p:nvPr>
        </p:nvSpPr>
        <p:spPr/>
        <p:txBody>
          <a:bodyPr>
            <a:normAutofit lnSpcReduction="10000"/>
          </a:bodyPr>
          <a:lstStyle/>
          <a:p>
            <a:r>
              <a:rPr lang="en-US" dirty="0" smtClean="0"/>
              <a:t>Adopt cluster </a:t>
            </a:r>
            <a:r>
              <a:rPr lang="en-US" dirty="0"/>
              <a:t>focus on growing STEM </a:t>
            </a:r>
            <a:r>
              <a:rPr lang="en-US" dirty="0" smtClean="0"/>
              <a:t>industries</a:t>
            </a:r>
          </a:p>
          <a:p>
            <a:pPr lvl="1"/>
            <a:r>
              <a:rPr lang="en-US" dirty="0" smtClean="0"/>
              <a:t>Skills, finance, infrastructure</a:t>
            </a:r>
            <a:endParaRPr lang="en-US" dirty="0"/>
          </a:p>
          <a:p>
            <a:r>
              <a:rPr lang="en-US" dirty="0" smtClean="0"/>
              <a:t>Foster entrepreneurship</a:t>
            </a:r>
          </a:p>
          <a:p>
            <a:pPr lvl="1"/>
            <a:r>
              <a:rPr lang="en-US" dirty="0" smtClean="0"/>
              <a:t>E.g. non-profit incubators</a:t>
            </a:r>
            <a:endParaRPr lang="en-US" dirty="0"/>
          </a:p>
          <a:p>
            <a:r>
              <a:rPr lang="en-US" dirty="0" smtClean="0"/>
              <a:t>Attract FDI </a:t>
            </a:r>
          </a:p>
          <a:p>
            <a:pPr lvl="1"/>
            <a:r>
              <a:rPr lang="en-US" dirty="0" smtClean="0"/>
              <a:t>Tax policy, marketing</a:t>
            </a:r>
          </a:p>
          <a:p>
            <a:r>
              <a:rPr lang="en-US" dirty="0" smtClean="0"/>
              <a:t>Research Universities</a:t>
            </a:r>
          </a:p>
          <a:p>
            <a:pPr lvl="1"/>
            <a:r>
              <a:rPr lang="en-US" dirty="0" smtClean="0"/>
              <a:t>R&amp;D budget, SBIR, partnerships with industry</a:t>
            </a:r>
            <a:endParaRPr lang="en-US" dirty="0"/>
          </a:p>
          <a:p>
            <a:r>
              <a:rPr lang="en-US" dirty="0" smtClean="0"/>
              <a:t>State Fiscal Incentives </a:t>
            </a:r>
          </a:p>
          <a:p>
            <a:pPr lvl="1"/>
            <a:r>
              <a:rPr lang="en-US" dirty="0" smtClean="0"/>
              <a:t>R&amp;D tax credits, investment funds</a:t>
            </a:r>
          </a:p>
          <a:p>
            <a:pPr marL="411480" lvl="1" indent="0">
              <a:buNone/>
            </a:pPr>
            <a:endParaRPr lang="en-US" dirty="0" smtClean="0"/>
          </a:p>
        </p:txBody>
      </p:sp>
      <p:sp>
        <p:nvSpPr>
          <p:cNvPr id="4" name="Footer Placeholder 3"/>
          <p:cNvSpPr>
            <a:spLocks noGrp="1"/>
          </p:cNvSpPr>
          <p:nvPr>
            <p:ph type="ftr" sz="quarter" idx="11"/>
          </p:nvPr>
        </p:nvSpPr>
        <p:spPr>
          <a:xfrm>
            <a:off x="5257800" y="612648"/>
            <a:ext cx="2209800" cy="457200"/>
          </a:xfrm>
        </p:spPr>
        <p:txBody>
          <a:bodyPr/>
          <a:lstStyle/>
          <a:p>
            <a:r>
              <a:rPr lang="en-US" dirty="0"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32</a:t>
            </a:fld>
            <a:endParaRPr lang="en-US"/>
          </a:p>
        </p:txBody>
      </p:sp>
    </p:spTree>
    <p:extLst>
      <p:ext uri="{BB962C8B-B14F-4D97-AF65-F5344CB8AC3E}">
        <p14:creationId xmlns:p14="http://schemas.microsoft.com/office/powerpoint/2010/main" val="3248151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boost the Supply of 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Improve K-12 Quality</a:t>
            </a:r>
          </a:p>
          <a:p>
            <a:pPr lvl="1"/>
            <a:r>
              <a:rPr lang="en-US" dirty="0" smtClean="0"/>
              <a:t>STEM targeted magnet schools (NYC, Chicago) or high school curriculum (Virginia Beach) or non-profit programs (MESA in California)</a:t>
            </a:r>
          </a:p>
          <a:p>
            <a:r>
              <a:rPr lang="en-US" dirty="0" smtClean="0"/>
              <a:t>Expand capacity of universities and community colleges</a:t>
            </a:r>
          </a:p>
          <a:p>
            <a:pPr lvl="1"/>
            <a:r>
              <a:rPr lang="en-US" dirty="0" smtClean="0"/>
              <a:t>Adopt best practices in recruitment &amp; retention</a:t>
            </a:r>
          </a:p>
          <a:p>
            <a:r>
              <a:rPr lang="en-US" dirty="0" smtClean="0"/>
              <a:t>Attract STEM-oriented establishments and their workers</a:t>
            </a:r>
          </a:p>
          <a:p>
            <a:r>
              <a:rPr lang="en-US" dirty="0" smtClean="0"/>
              <a:t>Improve workforce development </a:t>
            </a:r>
          </a:p>
          <a:p>
            <a:pPr lvl="1"/>
            <a:r>
              <a:rPr lang="en-US" dirty="0" smtClean="0"/>
              <a:t>Intermediation</a:t>
            </a:r>
          </a:p>
          <a:p>
            <a:pPr lvl="1"/>
            <a:r>
              <a:rPr lang="en-US" dirty="0" smtClean="0"/>
              <a:t>Public (WIBs) or private training (apprenticeships)</a:t>
            </a:r>
            <a:endParaRPr lang="en-US" dirty="0"/>
          </a:p>
        </p:txBody>
      </p:sp>
      <p:sp>
        <p:nvSpPr>
          <p:cNvPr id="4" name="Footer Placeholder 3"/>
          <p:cNvSpPr>
            <a:spLocks noGrp="1"/>
          </p:cNvSpPr>
          <p:nvPr>
            <p:ph type="ftr" sz="quarter" idx="11"/>
          </p:nvPr>
        </p:nvSpPr>
        <p:spPr>
          <a:xfrm>
            <a:off x="5257800" y="612648"/>
            <a:ext cx="1905000" cy="457200"/>
          </a:xfrm>
        </p:spPr>
        <p:txBody>
          <a:bodyPr/>
          <a:lstStyle/>
          <a:p>
            <a:r>
              <a:rPr lang="en-US" dirty="0"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33</a:t>
            </a:fld>
            <a:endParaRPr lang="en-US"/>
          </a:p>
        </p:txBody>
      </p:sp>
    </p:spTree>
    <p:extLst>
      <p:ext uri="{BB962C8B-B14F-4D97-AF65-F5344CB8AC3E}">
        <p14:creationId xmlns:p14="http://schemas.microsoft.com/office/powerpoint/2010/main" val="1559832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lstStyle/>
          <a:p>
            <a:r>
              <a:rPr lang="en-US" dirty="0" smtClean="0"/>
              <a:t>More for information</a:t>
            </a:r>
            <a:endParaRPr lang="en-US" dirty="0"/>
          </a:p>
        </p:txBody>
      </p:sp>
      <p:sp>
        <p:nvSpPr>
          <p:cNvPr id="3" name="Content Placeholder 2"/>
          <p:cNvSpPr>
            <a:spLocks noGrp="1"/>
          </p:cNvSpPr>
          <p:nvPr>
            <p:ph idx="1"/>
          </p:nvPr>
        </p:nvSpPr>
        <p:spPr>
          <a:xfrm>
            <a:off x="457200" y="1981200"/>
            <a:ext cx="8229600" cy="4325112"/>
          </a:xfrm>
          <a:ln>
            <a:solidFill>
              <a:schemeClr val="accent1"/>
            </a:solidFill>
          </a:ln>
        </p:spPr>
        <p:txBody>
          <a:bodyPr>
            <a:normAutofit fontScale="77500" lnSpcReduction="20000"/>
          </a:bodyPr>
          <a:lstStyle/>
          <a:p>
            <a:pPr>
              <a:buNone/>
            </a:pPr>
            <a:r>
              <a:rPr lang="en-US" dirty="0" smtClean="0"/>
              <a:t>Email:</a:t>
            </a:r>
          </a:p>
          <a:p>
            <a:pPr lvl="1">
              <a:buNone/>
            </a:pPr>
            <a:r>
              <a:rPr lang="en-US" dirty="0" smtClean="0"/>
              <a:t>Jonathan Rothwell </a:t>
            </a:r>
          </a:p>
          <a:p>
            <a:pPr lvl="1">
              <a:buNone/>
            </a:pPr>
            <a:r>
              <a:rPr lang="en-US" dirty="0" smtClean="0">
                <a:solidFill>
                  <a:schemeClr val="accent1">
                    <a:lumMod val="75000"/>
                  </a:schemeClr>
                </a:solidFill>
              </a:rPr>
              <a:t>jrothwell@brookings.edu</a:t>
            </a:r>
          </a:p>
          <a:p>
            <a:pPr>
              <a:buNone/>
            </a:pPr>
            <a:endParaRPr lang="en-US" dirty="0" smtClean="0">
              <a:solidFill>
                <a:schemeClr val="accent1">
                  <a:lumMod val="75000"/>
                </a:schemeClr>
              </a:solidFill>
            </a:endParaRPr>
          </a:p>
          <a:p>
            <a:pPr>
              <a:buNone/>
            </a:pPr>
            <a:r>
              <a:rPr lang="en-US" dirty="0" smtClean="0"/>
              <a:t>Tweet: </a:t>
            </a:r>
          </a:p>
          <a:p>
            <a:pPr lvl="1">
              <a:buNone/>
            </a:pPr>
            <a:r>
              <a:rPr lang="en-US" dirty="0" smtClean="0">
                <a:solidFill>
                  <a:schemeClr val="accent1">
                    <a:lumMod val="75000"/>
                  </a:schemeClr>
                </a:solidFill>
              </a:rPr>
              <a:t>@</a:t>
            </a:r>
            <a:r>
              <a:rPr lang="en-US" dirty="0" err="1" smtClean="0">
                <a:solidFill>
                  <a:schemeClr val="accent1">
                    <a:lumMod val="75000"/>
                  </a:schemeClr>
                </a:solidFill>
              </a:rPr>
              <a:t>jtrothwell</a:t>
            </a:r>
            <a:endParaRPr lang="en-US" dirty="0" smtClean="0">
              <a:solidFill>
                <a:schemeClr val="accent1">
                  <a:lumMod val="75000"/>
                </a:schemeClr>
              </a:solidFill>
            </a:endParaRPr>
          </a:p>
          <a:p>
            <a:pPr>
              <a:buNone/>
            </a:pPr>
            <a:endParaRPr lang="en-US" dirty="0" smtClean="0">
              <a:solidFill>
                <a:schemeClr val="accent1">
                  <a:lumMod val="75000"/>
                </a:schemeClr>
              </a:solidFill>
            </a:endParaRPr>
          </a:p>
          <a:p>
            <a:pPr>
              <a:buNone/>
            </a:pPr>
            <a:r>
              <a:rPr lang="en-US" dirty="0" smtClean="0"/>
              <a:t>Visit:</a:t>
            </a:r>
          </a:p>
          <a:p>
            <a:pPr lvl="1">
              <a:buNone/>
            </a:pPr>
            <a:r>
              <a:rPr lang="en-US" dirty="0" smtClean="0"/>
              <a:t>Brookings homepage:</a:t>
            </a:r>
          </a:p>
          <a:p>
            <a:pPr lvl="1">
              <a:buNone/>
            </a:pPr>
            <a:r>
              <a:rPr lang="en-US" dirty="0" smtClean="0">
                <a:solidFill>
                  <a:schemeClr val="accent1">
                    <a:lumMod val="75000"/>
                  </a:schemeClr>
                </a:solidFill>
              </a:rPr>
              <a:t>www.brookings.edu</a:t>
            </a:r>
          </a:p>
          <a:p>
            <a:pPr>
              <a:buNone/>
            </a:pPr>
            <a:endParaRPr lang="en-US" dirty="0" smtClean="0">
              <a:solidFill>
                <a:schemeClr val="accent1">
                  <a:lumMod val="75000"/>
                </a:schemeClr>
              </a:solidFill>
            </a:endParaRPr>
          </a:p>
          <a:p>
            <a:pPr lvl="1">
              <a:buNone/>
            </a:pPr>
            <a:r>
              <a:rPr lang="en-US" dirty="0" smtClean="0"/>
              <a:t>Hidden STEM Economy report page:</a:t>
            </a:r>
          </a:p>
          <a:p>
            <a:pPr lvl="1">
              <a:buNone/>
            </a:pPr>
            <a:r>
              <a:rPr lang="en-US" dirty="0" smtClean="0">
                <a:solidFill>
                  <a:schemeClr val="accent1">
                    <a:lumMod val="75000"/>
                  </a:schemeClr>
                </a:solidFill>
              </a:rPr>
              <a:t>http://www.brookings.edu/research/reports/2013/06/10-stem-economy-rothwell</a:t>
            </a:r>
          </a:p>
          <a:p>
            <a:pPr>
              <a:buNone/>
            </a:pPr>
            <a:endParaRPr lang="en-US" dirty="0"/>
          </a:p>
        </p:txBody>
      </p:sp>
      <p:sp>
        <p:nvSpPr>
          <p:cNvPr id="4" name="Footer Placeholder 3"/>
          <p:cNvSpPr>
            <a:spLocks noGrp="1"/>
          </p:cNvSpPr>
          <p:nvPr>
            <p:ph type="ftr" sz="quarter" idx="11"/>
          </p:nvPr>
        </p:nvSpPr>
        <p:spPr>
          <a:xfrm>
            <a:off x="4267200" y="6400800"/>
            <a:ext cx="3581400" cy="457200"/>
          </a:xfrm>
        </p:spPr>
        <p:txBody>
          <a:bodyPr/>
          <a:lstStyle/>
          <a:p>
            <a:r>
              <a:rPr lang="en-US"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data</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UNLV | September 18, 2013 </a:t>
            </a:r>
            <a:endParaRPr lang="en-US"/>
          </a:p>
        </p:txBody>
      </p:sp>
      <p:sp>
        <p:nvSpPr>
          <p:cNvPr id="5" name="Slide Number Placeholder 4"/>
          <p:cNvSpPr>
            <a:spLocks noGrp="1"/>
          </p:cNvSpPr>
          <p:nvPr>
            <p:ph type="sldNum" sz="quarter" idx="12"/>
          </p:nvPr>
        </p:nvSpPr>
        <p:spPr/>
        <p:txBody>
          <a:bodyPr/>
          <a:lstStyle/>
          <a:p>
            <a:fld id="{5CC2149E-A038-4C63-A4D2-6686DE1CDF31}" type="slidenum">
              <a:rPr lang="en-US" smtClean="0"/>
              <a:pPr/>
              <a:t>35</a:t>
            </a:fld>
            <a:endParaRPr lang="en-US"/>
          </a:p>
        </p:txBody>
      </p:sp>
    </p:spTree>
    <p:extLst>
      <p:ext uri="{BB962C8B-B14F-4D97-AF65-F5344CB8AC3E}">
        <p14:creationId xmlns:p14="http://schemas.microsoft.com/office/powerpoint/2010/main" val="1551785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257800" y="612648"/>
            <a:ext cx="2971800" cy="457200"/>
          </a:xfrm>
        </p:spPr>
        <p:txBody>
          <a:bodyPr/>
          <a:lstStyle/>
          <a:p>
            <a:r>
              <a:rPr lang="en-US" smtClean="0"/>
              <a:t>UNLV | September 18, 2013 </a:t>
            </a:r>
            <a:endParaRPr lang="en-US" dirty="0"/>
          </a:p>
        </p:txBody>
      </p:sp>
      <p:sp>
        <p:nvSpPr>
          <p:cNvPr id="4" name="Slide Number Placeholder 3"/>
          <p:cNvSpPr>
            <a:spLocks noGrp="1"/>
          </p:cNvSpPr>
          <p:nvPr>
            <p:ph type="sldNum" sz="quarter" idx="12"/>
          </p:nvPr>
        </p:nvSpPr>
        <p:spPr/>
        <p:txBody>
          <a:bodyPr/>
          <a:lstStyle/>
          <a:p>
            <a:fld id="{5CC2149E-A038-4C63-A4D2-6686DE1CDF31}" type="slidenum">
              <a:rPr lang="en-US" smtClean="0"/>
              <a:pPr/>
              <a:t>36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46281290"/>
              </p:ext>
            </p:extLst>
          </p:nvPr>
        </p:nvGraphicFramePr>
        <p:xfrm>
          <a:off x="609599" y="1066800"/>
          <a:ext cx="7391400" cy="5486397"/>
        </p:xfrm>
        <a:graphic>
          <a:graphicData uri="http://schemas.openxmlformats.org/drawingml/2006/table">
            <a:tbl>
              <a:tblPr/>
              <a:tblGrid>
                <a:gridCol w="5200196"/>
                <a:gridCol w="1095602"/>
                <a:gridCol w="1095602"/>
              </a:tblGrid>
              <a:tr h="528119">
                <a:tc gridSpan="3">
                  <a:txBody>
                    <a:bodyPr/>
                    <a:lstStyle/>
                    <a:p>
                      <a:pPr algn="ctr" fontAlgn="b"/>
                      <a:r>
                        <a:rPr lang="en-US" sz="1400" b="1" i="0" u="none" strike="noStrike" dirty="0">
                          <a:solidFill>
                            <a:srgbClr val="000000"/>
                          </a:solidFill>
                          <a:latin typeface="Times New Roman"/>
                        </a:rPr>
                        <a:t>Federal Government funding for STEM Education-related Programs by Primary Objective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96894">
                <a:tc>
                  <a:txBody>
                    <a:bodyPr/>
                    <a:lstStyle/>
                    <a:p>
                      <a:pPr algn="ctr" fontAlgn="b"/>
                      <a:r>
                        <a:rPr lang="en-US" sz="1400" b="1" i="0" u="none" strike="noStrike" dirty="0">
                          <a:solidFill>
                            <a:srgbClr val="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Millions of Dollars, approximate</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Share of Total</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298">
                <a:tc>
                  <a:txBody>
                    <a:bodyPr/>
                    <a:lstStyle/>
                    <a:p>
                      <a:pPr algn="ctr" fontAlgn="b"/>
                      <a:r>
                        <a:rPr lang="en-US" sz="1400" b="0" i="0" u="none" strike="noStrike" dirty="0">
                          <a:solidFill>
                            <a:srgbClr val="000000"/>
                          </a:solidFill>
                          <a:latin typeface="Times New Roman"/>
                        </a:rPr>
                        <a:t>Bachelor's degree or higher STEM Education</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Times New Roman"/>
                        </a:rPr>
                        <a:t>$1,942</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Times New Roman"/>
                        </a:rPr>
                        <a:t>45%</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r h="332298">
                <a:tc>
                  <a:txBody>
                    <a:bodyPr/>
                    <a:lstStyle/>
                    <a:p>
                      <a:pPr algn="ctr" fontAlgn="b"/>
                      <a:r>
                        <a:rPr lang="en-US" sz="1400" b="0" i="0" u="none" strike="noStrike" dirty="0">
                          <a:solidFill>
                            <a:srgbClr val="000000"/>
                          </a:solidFill>
                          <a:latin typeface="Times New Roman"/>
                        </a:rPr>
                        <a:t>Training or sub-bachelor's level degree education (upper limit*)</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Times New Roman"/>
                        </a:rPr>
                        <a:t>$940</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Times New Roman"/>
                        </a:rPr>
                        <a:t>22%</a:t>
                      </a:r>
                    </a:p>
                  </a:txBody>
                  <a:tcPr marL="9525" marR="9525" marT="9525" marB="0" anchor="b">
                    <a:lnL>
                      <a:noFill/>
                    </a:lnL>
                    <a:lnR>
                      <a:noFill/>
                    </a:lnR>
                    <a:lnT>
                      <a:noFill/>
                    </a:lnT>
                    <a:lnB>
                      <a:noFill/>
                    </a:lnB>
                  </a:tcPr>
                </a:tc>
              </a:tr>
              <a:tr h="332298">
                <a:tc>
                  <a:txBody>
                    <a:bodyPr/>
                    <a:lstStyle/>
                    <a:p>
                      <a:pPr algn="ctr" fontAlgn="b"/>
                      <a:r>
                        <a:rPr lang="en-US" sz="1400" b="0" i="0" u="none" strike="noStrike">
                          <a:solidFill>
                            <a:srgbClr val="000000"/>
                          </a:solidFill>
                          <a:latin typeface="Times New Roman"/>
                        </a:rPr>
                        <a:t>Education Research and Development</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$519</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12%</a:t>
                      </a:r>
                    </a:p>
                  </a:txBody>
                  <a:tcPr marL="9525" marR="9525" marT="9525" marB="0" anchor="b">
                    <a:lnL>
                      <a:noFill/>
                    </a:lnL>
                    <a:lnR>
                      <a:noFill/>
                    </a:lnR>
                    <a:lnT>
                      <a:noFill/>
                    </a:lnT>
                    <a:lnB>
                      <a:noFill/>
                    </a:lnB>
                  </a:tcPr>
                </a:tc>
              </a:tr>
              <a:tr h="332298">
                <a:tc>
                  <a:txBody>
                    <a:bodyPr/>
                    <a:lstStyle/>
                    <a:p>
                      <a:pPr algn="ctr" fontAlgn="b"/>
                      <a:r>
                        <a:rPr lang="en-US" sz="1400" b="0" i="0" u="none" strike="noStrike">
                          <a:solidFill>
                            <a:srgbClr val="000000"/>
                          </a:solidFill>
                          <a:latin typeface="Times New Roman"/>
                        </a:rPr>
                        <a:t>Pre- and In-Service Educators</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$312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7%</a:t>
                      </a:r>
                    </a:p>
                  </a:txBody>
                  <a:tcPr marL="9525" marR="9525" marT="9525" marB="0" anchor="b">
                    <a:lnL>
                      <a:noFill/>
                    </a:lnL>
                    <a:lnR>
                      <a:noFill/>
                    </a:lnR>
                    <a:lnT>
                      <a:noFill/>
                    </a:lnT>
                    <a:lnB>
                      <a:noFill/>
                    </a:lnB>
                  </a:tcPr>
                </a:tc>
              </a:tr>
              <a:tr h="332298">
                <a:tc>
                  <a:txBody>
                    <a:bodyPr/>
                    <a:lstStyle/>
                    <a:p>
                      <a:pPr algn="ctr" fontAlgn="b"/>
                      <a:r>
                        <a:rPr lang="en-US" sz="1400" b="0" i="0" u="none" strike="noStrike">
                          <a:solidFill>
                            <a:srgbClr val="000000"/>
                          </a:solidFill>
                          <a:latin typeface="Times New Roman"/>
                        </a:rPr>
                        <a:t>Public Learning</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$296</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7%</a:t>
                      </a:r>
                    </a:p>
                  </a:txBody>
                  <a:tcPr marL="9525" marR="9525" marT="9525" marB="0" anchor="b">
                    <a:lnL>
                      <a:noFill/>
                    </a:lnL>
                    <a:lnR>
                      <a:noFill/>
                    </a:lnR>
                    <a:lnT>
                      <a:noFill/>
                    </a:lnT>
                    <a:lnB>
                      <a:noFill/>
                    </a:lnB>
                  </a:tcPr>
                </a:tc>
              </a:tr>
              <a:tr h="332298">
                <a:tc>
                  <a:txBody>
                    <a:bodyPr/>
                    <a:lstStyle/>
                    <a:p>
                      <a:pPr algn="ctr" fontAlgn="b"/>
                      <a:r>
                        <a:rPr lang="en-US" sz="1400" b="0" i="0" u="none" strike="noStrike">
                          <a:solidFill>
                            <a:srgbClr val="000000"/>
                          </a:solidFill>
                          <a:latin typeface="Times New Roman"/>
                        </a:rPr>
                        <a:t>Engagement of Children</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$162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4%</a:t>
                      </a:r>
                    </a:p>
                  </a:txBody>
                  <a:tcPr marL="9525" marR="9525" marT="9525" marB="0" anchor="b">
                    <a:lnL>
                      <a:noFill/>
                    </a:lnL>
                    <a:lnR>
                      <a:noFill/>
                    </a:lnR>
                    <a:lnT>
                      <a:noFill/>
                    </a:lnT>
                    <a:lnB>
                      <a:noFill/>
                    </a:lnB>
                  </a:tcPr>
                </a:tc>
              </a:tr>
              <a:tr h="332298">
                <a:tc>
                  <a:txBody>
                    <a:bodyPr/>
                    <a:lstStyle/>
                    <a:p>
                      <a:pPr algn="ctr" fontAlgn="b"/>
                      <a:r>
                        <a:rPr lang="en-US" sz="1400" b="0" i="0" u="none" strike="noStrike">
                          <a:solidFill>
                            <a:srgbClr val="000000"/>
                          </a:solidFill>
                          <a:latin typeface="Times New Roman"/>
                        </a:rPr>
                        <a:t>Institutional Capacity</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$137</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Times New Roman"/>
                        </a:rPr>
                        <a:t>3%</a:t>
                      </a:r>
                    </a:p>
                  </a:txBody>
                  <a:tcPr marL="9525" marR="9525" marT="9525" marB="0" anchor="b">
                    <a:lnL>
                      <a:noFill/>
                    </a:lnL>
                    <a:lnR>
                      <a:noFill/>
                    </a:lnR>
                    <a:lnT>
                      <a:noFill/>
                    </a:lnT>
                    <a:lnB>
                      <a:noFill/>
                    </a:lnB>
                  </a:tcPr>
                </a:tc>
              </a:tr>
              <a:tr h="332298">
                <a:tc>
                  <a:txBody>
                    <a:bodyPr/>
                    <a:lstStyle/>
                    <a:p>
                      <a:pPr algn="ctr" fontAlgn="b"/>
                      <a:r>
                        <a:rPr lang="en-US" sz="1400" b="1" i="0" u="none" strike="noStrike">
                          <a:solidFill>
                            <a:srgbClr val="000000"/>
                          </a:solidFill>
                          <a:latin typeface="Times New Roman"/>
                        </a:rPr>
                        <a:t>Total federal funding for STEM training or education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Times New Roman"/>
                        </a:rPr>
                        <a:t>$4,308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303000">
                <a:tc gridSpan="3">
                  <a:txBody>
                    <a:bodyPr/>
                    <a:lstStyle/>
                    <a:p>
                      <a:pPr algn="ctr" fontAlgn="b"/>
                      <a:r>
                        <a:rPr lang="en-US" sz="1400" b="0" i="0" u="none" strike="noStrike" dirty="0">
                          <a:solidFill>
                            <a:srgbClr val="000000"/>
                          </a:solidFill>
                          <a:latin typeface="Times New Roman"/>
                        </a:rPr>
                        <a:t>Data is for fiscal year 2010, except the training and sub-bachelor's level degree funded, which is for 2012.Sources: National Science and Technology Council, Department of Labor's Trade Adjustment Assistance Community College and Career Training Grant and H1B Technical Skills Training Grants.  *These funds are not exclusively dedicated to STEM degrees or careers.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000468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3429000" cy="457200"/>
          </a:xfrm>
        </p:spPr>
        <p:txBody>
          <a:bodyPr/>
          <a:lstStyle/>
          <a:p>
            <a:r>
              <a:rPr lang="en-US"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37</a:t>
            </a:fld>
            <a:endParaRPr lang="en-US"/>
          </a:p>
        </p:txBody>
      </p:sp>
      <p:graphicFrame>
        <p:nvGraphicFramePr>
          <p:cNvPr id="4" name="Table 3"/>
          <p:cNvGraphicFramePr>
            <a:graphicFrameLocks noGrp="1"/>
          </p:cNvGraphicFramePr>
          <p:nvPr/>
        </p:nvGraphicFramePr>
        <p:xfrm>
          <a:off x="533400" y="1143000"/>
          <a:ext cx="7543800" cy="5401032"/>
        </p:xfrm>
        <a:graphic>
          <a:graphicData uri="http://schemas.openxmlformats.org/drawingml/2006/table">
            <a:tbl>
              <a:tblPr/>
              <a:tblGrid>
                <a:gridCol w="4841254"/>
                <a:gridCol w="1477651"/>
                <a:gridCol w="1224895"/>
              </a:tblGrid>
              <a:tr h="363708">
                <a:tc gridSpan="3">
                  <a:txBody>
                    <a:bodyPr/>
                    <a:lstStyle/>
                    <a:p>
                      <a:pPr algn="ctr" fontAlgn="b"/>
                      <a:r>
                        <a:rPr lang="en-US" sz="1200" b="0" i="0" u="none" strike="noStrike" dirty="0">
                          <a:solidFill>
                            <a:srgbClr val="000000"/>
                          </a:solidFill>
                          <a:latin typeface="+mn-lt"/>
                        </a:rPr>
                        <a:t>Manufacturing Industries Ranked by STEM Score, by STEM Share of Jobs and Share of STEM Jobs held by those with bachelor's degree or higher</a:t>
                      </a:r>
                    </a:p>
                  </a:txBody>
                  <a:tcPr marL="6817" marR="6817" marT="681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65424">
                <a:tc>
                  <a:txBody>
                    <a:bodyPr/>
                    <a:lstStyle/>
                    <a:p>
                      <a:pPr algn="ctr" fontAlgn="b"/>
                      <a:r>
                        <a:rPr lang="en-US" sz="1200" b="0" i="0" u="none" strike="noStrike">
                          <a:solidFill>
                            <a:srgbClr val="000000"/>
                          </a:solidFill>
                          <a:latin typeface="+mn-lt"/>
                        </a:rPr>
                        <a:t> </a:t>
                      </a:r>
                    </a:p>
                  </a:txBody>
                  <a:tcPr marL="6817" marR="6817" marT="6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mn-lt"/>
                        </a:rPr>
                        <a:t>STEM Share of Jobs</a:t>
                      </a:r>
                    </a:p>
                  </a:txBody>
                  <a:tcPr marL="6817" marR="6817" marT="6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mn-lt"/>
                        </a:rPr>
                        <a:t>Share of STEM workers with BA or higher</a:t>
                      </a:r>
                    </a:p>
                  </a:txBody>
                  <a:tcPr marL="6817" marR="6817" marT="681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182">
                <a:tc>
                  <a:txBody>
                    <a:bodyPr/>
                    <a:lstStyle/>
                    <a:p>
                      <a:pPr algn="ctr" fontAlgn="b"/>
                      <a:r>
                        <a:rPr lang="en-US" sz="1200" b="1" i="0" u="none" strike="noStrike">
                          <a:solidFill>
                            <a:srgbClr val="000000"/>
                          </a:solidFill>
                          <a:latin typeface="+mn-lt"/>
                        </a:rPr>
                        <a:t>Computer and Electronic Product</a:t>
                      </a:r>
                    </a:p>
                  </a:txBody>
                  <a:tcPr marL="6817" marR="6817" marT="68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latin typeface="+mn-lt"/>
                        </a:rPr>
                        <a:t>46%</a:t>
                      </a:r>
                    </a:p>
                  </a:txBody>
                  <a:tcPr marL="6817" marR="6817" marT="681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000000"/>
                          </a:solidFill>
                          <a:latin typeface="+mn-lt"/>
                        </a:rPr>
                        <a:t>60%</a:t>
                      </a:r>
                    </a:p>
                  </a:txBody>
                  <a:tcPr marL="6817" marR="6817" marT="6817" marB="0" anchor="b">
                    <a:lnL>
                      <a:noFill/>
                    </a:lnL>
                    <a:lnR>
                      <a:noFill/>
                    </a:lnR>
                    <a:lnT w="6350" cap="flat" cmpd="sng" algn="ctr">
                      <a:solidFill>
                        <a:srgbClr val="000000"/>
                      </a:solidFill>
                      <a:prstDash val="solid"/>
                      <a:round/>
                      <a:headEnd type="none" w="med" len="med"/>
                      <a:tailEnd type="none" w="med" len="med"/>
                    </a:lnT>
                    <a:lnB>
                      <a:noFill/>
                    </a:lnB>
                  </a:tcPr>
                </a:tc>
              </a:tr>
              <a:tr h="185182">
                <a:tc>
                  <a:txBody>
                    <a:bodyPr/>
                    <a:lstStyle/>
                    <a:p>
                      <a:pPr algn="ctr" fontAlgn="b"/>
                      <a:r>
                        <a:rPr lang="en-US" sz="1200" b="0" i="0" u="none" strike="noStrike">
                          <a:solidFill>
                            <a:srgbClr val="000000"/>
                          </a:solidFill>
                          <a:latin typeface="+mn-lt"/>
                        </a:rPr>
                        <a:t>Petroleum and Coal Products</a:t>
                      </a:r>
                    </a:p>
                  </a:txBody>
                  <a:tcPr marL="6817" marR="6817" marT="6817" marB="0" anchor="b">
                    <a:lnL>
                      <a:noFill/>
                    </a:lnL>
                    <a:lnR>
                      <a:noFill/>
                    </a:lnR>
                    <a:lnT>
                      <a:noFill/>
                    </a:lnT>
                    <a:lnB>
                      <a:noFill/>
                    </a:lnB>
                  </a:tcPr>
                </a:tc>
                <a:tc>
                  <a:txBody>
                    <a:bodyPr/>
                    <a:lstStyle/>
                    <a:p>
                      <a:pPr algn="ctr" fontAlgn="b"/>
                      <a:r>
                        <a:rPr lang="en-US" sz="1200" b="0" i="0" u="none" strike="noStrike" dirty="0">
                          <a:solidFill>
                            <a:srgbClr val="000000"/>
                          </a:solidFill>
                          <a:latin typeface="+mn-lt"/>
                        </a:rPr>
                        <a:t>46%</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34%</a:t>
                      </a:r>
                    </a:p>
                  </a:txBody>
                  <a:tcPr marL="6817" marR="6817" marT="6817" marB="0" anchor="b">
                    <a:lnL>
                      <a:noFill/>
                    </a:lnL>
                    <a:lnR>
                      <a:noFill/>
                    </a:lnR>
                    <a:lnT>
                      <a:noFill/>
                    </a:lnT>
                    <a:lnB>
                      <a:noFill/>
                    </a:lnB>
                  </a:tcPr>
                </a:tc>
              </a:tr>
              <a:tr h="185182">
                <a:tc>
                  <a:txBody>
                    <a:bodyPr/>
                    <a:lstStyle/>
                    <a:p>
                      <a:pPr algn="ctr" fontAlgn="b"/>
                      <a:r>
                        <a:rPr lang="en-US" sz="1200" b="1" i="0" u="none" strike="noStrike">
                          <a:solidFill>
                            <a:srgbClr val="000000"/>
                          </a:solidFill>
                          <a:latin typeface="+mn-lt"/>
                        </a:rPr>
                        <a:t>Chemical</a:t>
                      </a:r>
                    </a:p>
                  </a:txBody>
                  <a:tcPr marL="6817" marR="6817" marT="6817" marB="0" anchor="b">
                    <a:lnL>
                      <a:noFill/>
                    </a:lnL>
                    <a:lnR>
                      <a:noFill/>
                    </a:lnR>
                    <a:lnT>
                      <a:noFill/>
                    </a:lnT>
                    <a:lnB>
                      <a:noFill/>
                    </a:lnB>
                  </a:tcPr>
                </a:tc>
                <a:tc>
                  <a:txBody>
                    <a:bodyPr/>
                    <a:lstStyle/>
                    <a:p>
                      <a:pPr algn="ctr" fontAlgn="b"/>
                      <a:r>
                        <a:rPr lang="en-US" sz="1200" b="1" i="0" u="none" strike="noStrike">
                          <a:solidFill>
                            <a:srgbClr val="000000"/>
                          </a:solidFill>
                          <a:latin typeface="+mn-lt"/>
                        </a:rPr>
                        <a:t>35%</a:t>
                      </a:r>
                    </a:p>
                  </a:txBody>
                  <a:tcPr marL="6817" marR="6817" marT="6817" marB="0" anchor="b">
                    <a:lnL>
                      <a:noFill/>
                    </a:lnL>
                    <a:lnR>
                      <a:noFill/>
                    </a:lnR>
                    <a:lnT>
                      <a:noFill/>
                    </a:lnT>
                    <a:lnB>
                      <a:noFill/>
                    </a:lnB>
                  </a:tcPr>
                </a:tc>
                <a:tc>
                  <a:txBody>
                    <a:bodyPr/>
                    <a:lstStyle/>
                    <a:p>
                      <a:pPr algn="ctr" fontAlgn="b"/>
                      <a:r>
                        <a:rPr lang="en-US" sz="1200" b="1" i="0" u="none" strike="noStrike">
                          <a:solidFill>
                            <a:srgbClr val="000000"/>
                          </a:solidFill>
                          <a:latin typeface="+mn-lt"/>
                        </a:rPr>
                        <a:t>54%</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Transportation Equipment</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41%</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41%</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Machinery</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40%</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26%</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Fabricated Metal Product</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41%</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12%</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Electrical Equipment, Appliance, and Component</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31%</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39%</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Primary Metal</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31%</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20%</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FF0000"/>
                          </a:solidFill>
                          <a:latin typeface="+mn-lt"/>
                        </a:rPr>
                        <a:t>ALL</a:t>
                      </a:r>
                    </a:p>
                  </a:txBody>
                  <a:tcPr marL="6817" marR="6817" marT="6817" marB="0" anchor="b">
                    <a:lnL>
                      <a:noFill/>
                    </a:lnL>
                    <a:lnR>
                      <a:noFill/>
                    </a:lnR>
                    <a:lnT>
                      <a:noFill/>
                    </a:lnT>
                    <a:lnB>
                      <a:noFill/>
                    </a:lnB>
                  </a:tcPr>
                </a:tc>
                <a:tc>
                  <a:txBody>
                    <a:bodyPr/>
                    <a:lstStyle/>
                    <a:p>
                      <a:pPr algn="ctr" fontAlgn="b"/>
                      <a:r>
                        <a:rPr lang="en-US" sz="1200" b="0" i="0" u="none" strike="noStrike">
                          <a:solidFill>
                            <a:srgbClr val="FF0000"/>
                          </a:solidFill>
                          <a:latin typeface="+mn-lt"/>
                        </a:rPr>
                        <a:t>35%</a:t>
                      </a:r>
                    </a:p>
                  </a:txBody>
                  <a:tcPr marL="6817" marR="6817" marT="6817" marB="0" anchor="b">
                    <a:lnL>
                      <a:noFill/>
                    </a:lnL>
                    <a:lnR>
                      <a:noFill/>
                    </a:lnR>
                    <a:lnT>
                      <a:noFill/>
                    </a:lnT>
                    <a:lnB>
                      <a:noFill/>
                    </a:lnB>
                  </a:tcPr>
                </a:tc>
                <a:tc>
                  <a:txBody>
                    <a:bodyPr/>
                    <a:lstStyle/>
                    <a:p>
                      <a:pPr algn="ctr" fontAlgn="b"/>
                      <a:r>
                        <a:rPr lang="en-US" sz="1200" b="0" i="0" u="none" strike="noStrike">
                          <a:solidFill>
                            <a:srgbClr val="FF0000"/>
                          </a:solidFill>
                          <a:latin typeface="+mn-lt"/>
                        </a:rPr>
                        <a:t>9%</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Plastics and Rubber Products</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21%</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23%</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Miscellaneous</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24%</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37%</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Paper</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24%</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29%</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Beverage and Tobacco Product</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20%</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36%</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Nonmetallic Mineral Product</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22%</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24%</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Wood Product</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19%</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12%</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Food</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15%</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24%</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Printing and Related Support Activities</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16%</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27%</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Furniture and Related Product</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18%</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19%</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Leather and Allied Product</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13%</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30%</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Textile Mills</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18%</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19%</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Textile Product Mills</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12%</a:t>
                      </a:r>
                    </a:p>
                  </a:txBody>
                  <a:tcPr marL="6817" marR="6817" marT="6817" marB="0" anchor="b">
                    <a:lnL>
                      <a:noFill/>
                    </a:lnL>
                    <a:lnR>
                      <a:noFill/>
                    </a:lnR>
                    <a:lnT>
                      <a:noFill/>
                    </a:lnT>
                    <a:lnB>
                      <a:noFill/>
                    </a:lnB>
                  </a:tcPr>
                </a:tc>
                <a:tc>
                  <a:txBody>
                    <a:bodyPr/>
                    <a:lstStyle/>
                    <a:p>
                      <a:pPr algn="ctr" fontAlgn="b"/>
                      <a:r>
                        <a:rPr lang="en-US" sz="1200" b="0" i="0" u="none" strike="noStrike">
                          <a:solidFill>
                            <a:srgbClr val="000000"/>
                          </a:solidFill>
                          <a:latin typeface="+mn-lt"/>
                        </a:rPr>
                        <a:t>18%</a:t>
                      </a:r>
                    </a:p>
                  </a:txBody>
                  <a:tcPr marL="6817" marR="6817" marT="6817" marB="0" anchor="b">
                    <a:lnL>
                      <a:noFill/>
                    </a:lnL>
                    <a:lnR>
                      <a:noFill/>
                    </a:lnR>
                    <a:lnT>
                      <a:noFill/>
                    </a:lnT>
                    <a:lnB>
                      <a:noFill/>
                    </a:lnB>
                  </a:tcPr>
                </a:tc>
              </a:tr>
              <a:tr h="185182">
                <a:tc>
                  <a:txBody>
                    <a:bodyPr/>
                    <a:lstStyle/>
                    <a:p>
                      <a:pPr algn="ctr" fontAlgn="b"/>
                      <a:r>
                        <a:rPr lang="en-US" sz="1200" b="0" i="0" u="none" strike="noStrike">
                          <a:solidFill>
                            <a:srgbClr val="000000"/>
                          </a:solidFill>
                          <a:latin typeface="+mn-lt"/>
                        </a:rPr>
                        <a:t>Apparel</a:t>
                      </a:r>
                    </a:p>
                  </a:txBody>
                  <a:tcPr marL="6817" marR="6817" marT="68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mn-lt"/>
                        </a:rPr>
                        <a:t>8%</a:t>
                      </a:r>
                    </a:p>
                  </a:txBody>
                  <a:tcPr marL="6817" marR="6817" marT="681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mn-lt"/>
                        </a:rPr>
                        <a:t>27%</a:t>
                      </a:r>
                    </a:p>
                  </a:txBody>
                  <a:tcPr marL="6817" marR="6817" marT="6817" marB="0" anchor="b">
                    <a:lnL>
                      <a:noFill/>
                    </a:lnL>
                    <a:lnR>
                      <a:noFill/>
                    </a:lnR>
                    <a:lnT>
                      <a:noFill/>
                    </a:lnT>
                    <a:lnB w="6350" cap="flat" cmpd="sng" algn="ctr">
                      <a:solidFill>
                        <a:srgbClr val="000000"/>
                      </a:solidFill>
                      <a:prstDash val="solid"/>
                      <a:round/>
                      <a:headEnd type="none" w="med" len="med"/>
                      <a:tailEnd type="none" w="med" len="med"/>
                    </a:lnB>
                  </a:tcPr>
                </a:tc>
              </a:tr>
              <a:tr h="185182">
                <a:tc gridSpan="3">
                  <a:txBody>
                    <a:bodyPr/>
                    <a:lstStyle/>
                    <a:p>
                      <a:pPr algn="ctr" fontAlgn="b"/>
                      <a:r>
                        <a:rPr lang="en-US" sz="1200" b="0" i="0" u="none" strike="noStrike" dirty="0">
                          <a:solidFill>
                            <a:srgbClr val="000000"/>
                          </a:solidFill>
                          <a:latin typeface="+mn-lt"/>
                        </a:rPr>
                        <a:t>Brookings analysis of O*NET and American Community Survey via IPUMS.</a:t>
                      </a:r>
                    </a:p>
                  </a:txBody>
                  <a:tcPr marL="6817" marR="6817" marT="6817"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069848"/>
          </a:xfrm>
        </p:spPr>
        <p:txBody>
          <a:bodyPr>
            <a:normAutofit fontScale="90000"/>
          </a:bodyPr>
          <a:lstStyle/>
          <a:p>
            <a:r>
              <a:rPr lang="en-US" sz="3200" dirty="0" smtClean="0"/>
              <a:t>STEM degree holders are the most likely to be working in jobs related to their field of study</a:t>
            </a:r>
            <a:endParaRPr lang="en-US" sz="3200" dirty="0"/>
          </a:p>
        </p:txBody>
      </p:sp>
      <p:sp>
        <p:nvSpPr>
          <p:cNvPr id="3" name="Footer Placeholder 2"/>
          <p:cNvSpPr>
            <a:spLocks noGrp="1"/>
          </p:cNvSpPr>
          <p:nvPr>
            <p:ph type="ftr" sz="quarter" idx="11"/>
          </p:nvPr>
        </p:nvSpPr>
        <p:spPr>
          <a:xfrm>
            <a:off x="2057400" y="6356350"/>
            <a:ext cx="5029200" cy="365125"/>
          </a:xfrm>
        </p:spPr>
        <p:txBody>
          <a:bodyPr/>
          <a:lstStyle/>
          <a:p>
            <a:r>
              <a:rPr lang="en-US" smtClean="0"/>
              <a:t>UNLV | September 18, 2013 </a:t>
            </a:r>
            <a:endParaRPr lang="en-US" dirty="0"/>
          </a:p>
        </p:txBody>
      </p:sp>
      <p:sp>
        <p:nvSpPr>
          <p:cNvPr id="9" name="Slide Number Placeholder 8"/>
          <p:cNvSpPr>
            <a:spLocks noGrp="1"/>
          </p:cNvSpPr>
          <p:nvPr>
            <p:ph type="sldNum" sz="quarter" idx="12"/>
          </p:nvPr>
        </p:nvSpPr>
        <p:spPr/>
        <p:txBody>
          <a:bodyPr/>
          <a:lstStyle/>
          <a:p>
            <a:fld id="{5CC2149E-A038-4C63-A4D2-6686DE1CDF31}" type="slidenum">
              <a:rPr lang="en-US" smtClean="0"/>
              <a:pPr/>
              <a:t>38</a:t>
            </a:fld>
            <a:endParaRPr lang="en-US"/>
          </a:p>
        </p:txBody>
      </p:sp>
      <p:sp>
        <p:nvSpPr>
          <p:cNvPr id="6" name="TextBox 5"/>
          <p:cNvSpPr txBox="1"/>
          <p:nvPr/>
        </p:nvSpPr>
        <p:spPr>
          <a:xfrm>
            <a:off x="6248400" y="5486400"/>
            <a:ext cx="2438400" cy="738664"/>
          </a:xfrm>
          <a:prstGeom prst="rect">
            <a:avLst/>
          </a:prstGeom>
          <a:noFill/>
        </p:spPr>
        <p:txBody>
          <a:bodyPr wrap="square" rtlCol="0">
            <a:spAutoFit/>
          </a:bodyPr>
          <a:lstStyle/>
          <a:p>
            <a:r>
              <a:rPr lang="en-US" sz="1400" dirty="0" smtClean="0"/>
              <a:t>Source: Brookings analysis of 2010 National Survey of College Graduates</a:t>
            </a:r>
            <a:endParaRPr lang="en-US" sz="1400" dirty="0"/>
          </a:p>
        </p:txBody>
      </p:sp>
      <p:graphicFrame>
        <p:nvGraphicFramePr>
          <p:cNvPr id="8" name="Chart 7"/>
          <p:cNvGraphicFramePr/>
          <p:nvPr/>
        </p:nvGraphicFramePr>
        <p:xfrm>
          <a:off x="457200" y="1447800"/>
          <a:ext cx="5353050" cy="4762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57200" y="1447800"/>
          <a:ext cx="57150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1069848"/>
          </a:xfrm>
        </p:spPr>
        <p:txBody>
          <a:bodyPr>
            <a:normAutofit fontScale="90000"/>
          </a:bodyPr>
          <a:lstStyle/>
          <a:p>
            <a:r>
              <a:rPr lang="en-US" dirty="0" smtClean="0"/>
              <a:t>STEM occupations earn high and growing wages</a:t>
            </a:r>
            <a:endParaRPr lang="en-US" dirty="0"/>
          </a:p>
        </p:txBody>
      </p:sp>
      <p:sp>
        <p:nvSpPr>
          <p:cNvPr id="3" name="Footer Placeholder 2"/>
          <p:cNvSpPr>
            <a:spLocks noGrp="1"/>
          </p:cNvSpPr>
          <p:nvPr>
            <p:ph type="ftr" sz="quarter" idx="11"/>
          </p:nvPr>
        </p:nvSpPr>
        <p:spPr>
          <a:xfrm>
            <a:off x="2057400" y="6356350"/>
            <a:ext cx="5181600" cy="365125"/>
          </a:xfrm>
        </p:spPr>
        <p:txBody>
          <a:bodyPr/>
          <a:lstStyle/>
          <a:p>
            <a:r>
              <a:rPr lang="en-US"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39</a:t>
            </a:fld>
            <a:endParaRPr lang="en-US"/>
          </a:p>
        </p:txBody>
      </p:sp>
      <p:graphicFrame>
        <p:nvGraphicFramePr>
          <p:cNvPr id="4" name="Chart 3"/>
          <p:cNvGraphicFramePr/>
          <p:nvPr/>
        </p:nvGraphicFramePr>
        <p:xfrm>
          <a:off x="533400" y="1752600"/>
          <a:ext cx="6553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29200" y="5715000"/>
            <a:ext cx="4114800" cy="523220"/>
          </a:xfrm>
          <a:prstGeom prst="rect">
            <a:avLst/>
          </a:prstGeom>
          <a:noFill/>
        </p:spPr>
        <p:txBody>
          <a:bodyPr wrap="square" rtlCol="0">
            <a:spAutoFit/>
          </a:bodyPr>
          <a:lstStyle/>
          <a:p>
            <a:r>
              <a:rPr lang="en-US" sz="1400" dirty="0" smtClean="0"/>
              <a:t>Source: Bureau of Labor Statistics Current Population Survey and Consumer Price Index</a:t>
            </a:r>
            <a:endParaRPr lang="en-US" sz="1400" dirty="0"/>
          </a:p>
        </p:txBody>
      </p:sp>
      <p:cxnSp>
        <p:nvCxnSpPr>
          <p:cNvPr id="14" name="Straight Arrow Connector 13"/>
          <p:cNvCxnSpPr/>
          <p:nvPr/>
        </p:nvCxnSpPr>
        <p:spPr>
          <a:xfrm flipH="1">
            <a:off x="4419600" y="2514600"/>
            <a:ext cx="304800" cy="15240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24400" y="2362200"/>
            <a:ext cx="3124200" cy="276999"/>
          </a:xfrm>
          <a:prstGeom prst="rect">
            <a:avLst/>
          </a:prstGeom>
          <a:noFill/>
        </p:spPr>
        <p:txBody>
          <a:bodyPr wrap="square" rtlCol="0">
            <a:spAutoFit/>
          </a:bodyPr>
          <a:lstStyle/>
          <a:p>
            <a:r>
              <a:rPr lang="en-US" sz="1200" b="1" dirty="0" smtClean="0"/>
              <a:t>8% growth for Computer/Math Occupations</a:t>
            </a:r>
            <a:endParaRPr lang="en-US"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2362200" cy="457200"/>
          </a:xfrm>
        </p:spPr>
        <p:txBody>
          <a:bodyPr/>
          <a:lstStyle/>
          <a:p>
            <a:r>
              <a:rPr lang="en-US"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4</a:t>
            </a:fld>
            <a:endParaRPr lang="en-US"/>
          </a:p>
        </p:txBody>
      </p:sp>
      <p:graphicFrame>
        <p:nvGraphicFramePr>
          <p:cNvPr id="4" name="Chart 3"/>
          <p:cNvGraphicFramePr/>
          <p:nvPr/>
        </p:nvGraphicFramePr>
        <p:xfrm>
          <a:off x="990600" y="20574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600" y="1066800"/>
            <a:ext cx="5867400" cy="830997"/>
          </a:xfrm>
          <a:prstGeom prst="rect">
            <a:avLst/>
          </a:prstGeom>
          <a:noFill/>
        </p:spPr>
        <p:txBody>
          <a:bodyPr wrap="square" rtlCol="0">
            <a:spAutoFit/>
          </a:bodyPr>
          <a:lstStyle/>
          <a:p>
            <a:r>
              <a:rPr lang="en-US" sz="2400" dirty="0" smtClean="0"/>
              <a:t>Innovative High-Patenting Industries are Driving even Measured GDP Growth</a:t>
            </a:r>
            <a:endParaRPr lang="en-US" sz="2400" dirty="0"/>
          </a:p>
        </p:txBody>
      </p:sp>
      <p:sp>
        <p:nvSpPr>
          <p:cNvPr id="6" name="TextBox 5"/>
          <p:cNvSpPr txBox="1"/>
          <p:nvPr/>
        </p:nvSpPr>
        <p:spPr>
          <a:xfrm>
            <a:off x="5867400" y="6324600"/>
            <a:ext cx="2362200" cy="276999"/>
          </a:xfrm>
          <a:prstGeom prst="rect">
            <a:avLst/>
          </a:prstGeom>
          <a:noFill/>
        </p:spPr>
        <p:txBody>
          <a:bodyPr wrap="square" rtlCol="0">
            <a:spAutoFit/>
          </a:bodyPr>
          <a:lstStyle/>
          <a:p>
            <a:r>
              <a:rPr lang="en-US" sz="1200" dirty="0" smtClean="0"/>
              <a:t>Source: Moody’s Analytics/BEA</a:t>
            </a:r>
            <a:endParaRPr lang="en-US" sz="1200" dirty="0"/>
          </a:p>
        </p:txBody>
      </p:sp>
      <p:sp>
        <p:nvSpPr>
          <p:cNvPr id="7" name="TextBox 6"/>
          <p:cNvSpPr txBox="1"/>
          <p:nvPr/>
        </p:nvSpPr>
        <p:spPr>
          <a:xfrm>
            <a:off x="7010400" y="1828800"/>
            <a:ext cx="1905000" cy="830997"/>
          </a:xfrm>
          <a:prstGeom prst="rect">
            <a:avLst/>
          </a:prstGeom>
          <a:noFill/>
        </p:spPr>
        <p:txBody>
          <a:bodyPr wrap="square" rtlCol="0">
            <a:spAutoFit/>
          </a:bodyPr>
          <a:lstStyle/>
          <a:p>
            <a:pPr algn="ctr"/>
            <a:r>
              <a:rPr lang="en-US" sz="1600" u="sng" dirty="0" smtClean="0"/>
              <a:t>Tech share of GDP </a:t>
            </a:r>
            <a:r>
              <a:rPr lang="en-US" sz="1600" dirty="0" smtClean="0"/>
              <a:t>1980 = 4% </a:t>
            </a:r>
          </a:p>
          <a:p>
            <a:pPr algn="ctr"/>
            <a:r>
              <a:rPr lang="en-US" sz="1600" dirty="0" smtClean="0"/>
              <a:t>2012 =10%</a:t>
            </a:r>
            <a:endParaRPr 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066800"/>
          </a:xfrm>
        </p:spPr>
        <p:txBody>
          <a:bodyPr>
            <a:normAutofit fontScale="90000"/>
          </a:bodyPr>
          <a:lstStyle/>
          <a:p>
            <a:r>
              <a:rPr lang="en-US" dirty="0" smtClean="0"/>
              <a:t>Students drop out of STEM majors at higher rates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lphaUcPeriod"/>
            </a:pPr>
            <a:r>
              <a:rPr lang="en-US" dirty="0" smtClean="0"/>
              <a:t>National longitudinal survey data show </a:t>
            </a:r>
            <a:r>
              <a:rPr lang="en-US" u="sng" dirty="0" smtClean="0"/>
              <a:t>36% </a:t>
            </a:r>
            <a:r>
              <a:rPr lang="en-US" dirty="0" smtClean="0"/>
              <a:t>of students who start as STEM majors switch to other fields</a:t>
            </a:r>
          </a:p>
          <a:p>
            <a:pPr marL="514350" indent="-514350">
              <a:buFont typeface="+mj-lt"/>
              <a:buAutoNum type="alphaUcPeriod"/>
            </a:pPr>
            <a:r>
              <a:rPr lang="en-US" dirty="0" smtClean="0"/>
              <a:t>Data from Ohio Board of Regents show </a:t>
            </a:r>
            <a:r>
              <a:rPr lang="en-US" u="sng" dirty="0" smtClean="0"/>
              <a:t>57% </a:t>
            </a:r>
            <a:r>
              <a:rPr lang="en-US" dirty="0" smtClean="0"/>
              <a:t>of students who select a STEM major when taking the ACT </a:t>
            </a:r>
            <a:r>
              <a:rPr lang="en-US" u="sng" dirty="0" smtClean="0"/>
              <a:t>do not </a:t>
            </a:r>
            <a:r>
              <a:rPr lang="en-US" dirty="0" smtClean="0"/>
              <a:t>finish as STEM majors</a:t>
            </a:r>
          </a:p>
          <a:p>
            <a:pPr marL="514350" indent="-514350">
              <a:buFont typeface="+mj-lt"/>
              <a:buAutoNum type="alphaUcPeriod"/>
            </a:pPr>
            <a:r>
              <a:rPr lang="en-US" dirty="0" smtClean="0"/>
              <a:t>One explanation is that </a:t>
            </a:r>
            <a:r>
              <a:rPr lang="en-US" u="sng" dirty="0" smtClean="0"/>
              <a:t>grades are lower</a:t>
            </a:r>
            <a:r>
              <a:rPr lang="en-US" dirty="0" smtClean="0"/>
              <a:t> than expected</a:t>
            </a:r>
          </a:p>
          <a:p>
            <a:endParaRPr lang="en-US" sz="1400" dirty="0" smtClean="0"/>
          </a:p>
          <a:p>
            <a:r>
              <a:rPr lang="en-US" sz="1400" dirty="0" smtClean="0"/>
              <a:t>References: </a:t>
            </a:r>
            <a:r>
              <a:rPr lang="en-US" sz="1400" dirty="0" err="1" smtClean="0"/>
              <a:t>Xianglei</a:t>
            </a:r>
            <a:r>
              <a:rPr lang="en-US" sz="1400" dirty="0" smtClean="0"/>
              <a:t> Chen and Thomas </a:t>
            </a:r>
            <a:r>
              <a:rPr lang="en-US" sz="1400" dirty="0" err="1" smtClean="0"/>
              <a:t>Weko</a:t>
            </a:r>
            <a:r>
              <a:rPr lang="en-US" sz="1400" dirty="0" smtClean="0"/>
              <a:t>, “Students Who Study Science, Technology, Engineering, and Mathematics (STEM) in Postsecondary Education” (National Center for Education Statistics, 2009); Eric </a:t>
            </a:r>
            <a:r>
              <a:rPr lang="en-US" sz="1400" dirty="0" err="1" smtClean="0"/>
              <a:t>Bettinger</a:t>
            </a:r>
            <a:r>
              <a:rPr lang="en-US" sz="1400" dirty="0" smtClean="0"/>
              <a:t>, “To Be or Not to Be: Major Choices in Budding Scientists” In Charles T. </a:t>
            </a:r>
            <a:r>
              <a:rPr lang="en-US" sz="1400" dirty="0" err="1" smtClean="0"/>
              <a:t>Clotfelter</a:t>
            </a:r>
            <a:r>
              <a:rPr lang="en-US" sz="1400" dirty="0" smtClean="0"/>
              <a:t>, ed., </a:t>
            </a:r>
            <a:r>
              <a:rPr lang="en-US" sz="1400" i="1" dirty="0" smtClean="0"/>
              <a:t>American Universities in a Global Market, </a:t>
            </a:r>
            <a:r>
              <a:rPr lang="en-US" sz="1400" dirty="0" smtClean="0"/>
              <a:t>Chapter 2 (Chicago: University of Chicago Press, 2010); Todd </a:t>
            </a:r>
            <a:r>
              <a:rPr lang="en-US" sz="1400" dirty="0" err="1" smtClean="0"/>
              <a:t>Stinebrickner</a:t>
            </a:r>
            <a:r>
              <a:rPr lang="en-US" sz="1400" dirty="0" smtClean="0"/>
              <a:t> and Ralph </a:t>
            </a:r>
            <a:r>
              <a:rPr lang="en-US" sz="1400" dirty="0" err="1" smtClean="0"/>
              <a:t>Stinebrickner</a:t>
            </a:r>
            <a:r>
              <a:rPr lang="en-US" sz="1400" dirty="0" smtClean="0"/>
              <a:t>, “Math or Science? Using Longitudinal Expectations Data to Examine the Process of Choosing a College Major,” Working Paper (The University of Western Ontario, 2012). </a:t>
            </a:r>
          </a:p>
          <a:p>
            <a:endParaRPr lang="en-US" dirty="0"/>
          </a:p>
        </p:txBody>
      </p:sp>
      <p:sp>
        <p:nvSpPr>
          <p:cNvPr id="4" name="Footer Placeholder 3"/>
          <p:cNvSpPr>
            <a:spLocks noGrp="1"/>
          </p:cNvSpPr>
          <p:nvPr>
            <p:ph type="ftr" sz="quarter" idx="11"/>
          </p:nvPr>
        </p:nvSpPr>
        <p:spPr>
          <a:xfrm>
            <a:off x="457200" y="6356350"/>
            <a:ext cx="7848600" cy="365125"/>
          </a:xfrm>
        </p:spPr>
        <p:txBody>
          <a:bodyPr/>
          <a:lstStyle/>
          <a:p>
            <a:r>
              <a:rPr lang="en-US" smtClean="0"/>
              <a:t>UNLV | September 18, 2013 </a:t>
            </a:r>
            <a:endParaRPr lang="en-US" dirty="0"/>
          </a:p>
        </p:txBody>
      </p:sp>
      <p:sp>
        <p:nvSpPr>
          <p:cNvPr id="5" name="Slide Number Placeholder 4"/>
          <p:cNvSpPr>
            <a:spLocks noGrp="1"/>
          </p:cNvSpPr>
          <p:nvPr>
            <p:ph type="sldNum" sz="quarter" idx="12"/>
          </p:nvPr>
        </p:nvSpPr>
        <p:spPr/>
        <p:txBody>
          <a:bodyPr/>
          <a:lstStyle/>
          <a:p>
            <a:fld id="{5CC2149E-A038-4C63-A4D2-6686DE1CDF31}"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UNLV | September 18, 2013 </a:t>
            </a:r>
            <a:endParaRPr lang="en-US"/>
          </a:p>
        </p:txBody>
      </p:sp>
      <p:sp>
        <p:nvSpPr>
          <p:cNvPr id="3" name="Slide Number Placeholder 2"/>
          <p:cNvSpPr>
            <a:spLocks noGrp="1"/>
          </p:cNvSpPr>
          <p:nvPr>
            <p:ph type="sldNum" sz="quarter" idx="12"/>
          </p:nvPr>
        </p:nvSpPr>
        <p:spPr/>
        <p:txBody>
          <a:bodyPr/>
          <a:lstStyle/>
          <a:p>
            <a:fld id="{5CC2149E-A038-4C63-A4D2-6686DE1CDF31}" type="slidenum">
              <a:rPr lang="en-US" smtClean="0"/>
              <a:pPr/>
              <a:t>41</a:t>
            </a:fld>
            <a:endParaRPr lang="en-US"/>
          </a:p>
        </p:txBody>
      </p:sp>
      <p:graphicFrame>
        <p:nvGraphicFramePr>
          <p:cNvPr id="4" name="Chart 3"/>
          <p:cNvGraphicFramePr>
            <a:graphicFrameLocks/>
          </p:cNvGraphicFramePr>
          <p:nvPr>
            <p:extLst>
              <p:ext uri="{D42A27DB-BD31-4B8C-83A1-F6EECF244321}">
                <p14:modId xmlns:p14="http://schemas.microsoft.com/office/powerpoint/2010/main" val="429998743"/>
              </p:ext>
            </p:extLst>
          </p:nvPr>
        </p:nvGraphicFramePr>
        <p:xfrm>
          <a:off x="1676400" y="1371600"/>
          <a:ext cx="5776913" cy="4845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662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9848"/>
          </a:xfrm>
        </p:spPr>
        <p:txBody>
          <a:bodyPr>
            <a:normAutofit/>
          </a:bodyPr>
          <a:lstStyle/>
          <a:p>
            <a:r>
              <a:rPr lang="en-US" dirty="0" smtClean="0"/>
              <a:t>STEM-knowledge drives innovation</a:t>
            </a:r>
            <a:endParaRPr lang="en-US" dirty="0"/>
          </a:p>
        </p:txBody>
      </p:sp>
      <p:sp>
        <p:nvSpPr>
          <p:cNvPr id="3" name="Footer Placeholder 2"/>
          <p:cNvSpPr>
            <a:spLocks noGrp="1"/>
          </p:cNvSpPr>
          <p:nvPr>
            <p:ph type="ftr" sz="quarter" idx="11"/>
          </p:nvPr>
        </p:nvSpPr>
        <p:spPr>
          <a:xfrm>
            <a:off x="1981200" y="6356350"/>
            <a:ext cx="5029200" cy="365125"/>
          </a:xfrm>
        </p:spPr>
        <p:txBody>
          <a:bodyPr/>
          <a:lstStyle/>
          <a:p>
            <a:r>
              <a:rPr lang="en-US" smtClean="0"/>
              <a:t>UNLV | September 18, 2013 </a:t>
            </a:r>
            <a:endParaRPr lang="en-US" dirty="0"/>
          </a:p>
        </p:txBody>
      </p:sp>
      <p:sp>
        <p:nvSpPr>
          <p:cNvPr id="6" name="Slide Number Placeholder 5"/>
          <p:cNvSpPr>
            <a:spLocks noGrp="1"/>
          </p:cNvSpPr>
          <p:nvPr>
            <p:ph type="sldNum" sz="quarter" idx="12"/>
          </p:nvPr>
        </p:nvSpPr>
        <p:spPr/>
        <p:txBody>
          <a:bodyPr/>
          <a:lstStyle/>
          <a:p>
            <a:fld id="{5CC2149E-A038-4C63-A4D2-6686DE1CDF31}" type="slidenum">
              <a:rPr lang="en-US" smtClean="0"/>
              <a:pPr/>
              <a:t>5</a:t>
            </a:fld>
            <a:endParaRPr lang="en-US"/>
          </a:p>
        </p:txBody>
      </p:sp>
      <p:sp>
        <p:nvSpPr>
          <p:cNvPr id="5" name="TextBox 4"/>
          <p:cNvSpPr txBox="1"/>
          <p:nvPr/>
        </p:nvSpPr>
        <p:spPr>
          <a:xfrm>
            <a:off x="609600" y="5638800"/>
            <a:ext cx="8229600" cy="461665"/>
          </a:xfrm>
          <a:prstGeom prst="rect">
            <a:avLst/>
          </a:prstGeom>
          <a:noFill/>
        </p:spPr>
        <p:txBody>
          <a:bodyPr wrap="square" rtlCol="0">
            <a:spAutoFit/>
          </a:bodyPr>
          <a:lstStyle/>
          <a:p>
            <a:r>
              <a:rPr lang="en-US" sz="1200" dirty="0" smtClean="0"/>
              <a:t>Source: Brookings analysis of Georgia Tech Inventor Survey, Kauffman Foundation survey, and 2011 American Community Survey </a:t>
            </a:r>
            <a:endParaRPr lang="en-US" sz="1200" dirty="0"/>
          </a:p>
        </p:txBody>
      </p:sp>
      <p:graphicFrame>
        <p:nvGraphicFramePr>
          <p:cNvPr id="8" name="Chart 7"/>
          <p:cNvGraphicFramePr/>
          <p:nvPr>
            <p:extLst>
              <p:ext uri="{D42A27DB-BD31-4B8C-83A1-F6EECF244321}">
                <p14:modId xmlns:p14="http://schemas.microsoft.com/office/powerpoint/2010/main" val="3950724853"/>
              </p:ext>
            </p:extLst>
          </p:nvPr>
        </p:nvGraphicFramePr>
        <p:xfrm>
          <a:off x="762000" y="1295400"/>
          <a:ext cx="7086600" cy="43352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1981200" cy="457200"/>
          </a:xfrm>
        </p:spPr>
        <p:txBody>
          <a:bodyPr/>
          <a:lstStyle/>
          <a:p>
            <a:r>
              <a:rPr lang="en-US" dirty="0"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6</a:t>
            </a:fld>
            <a:endParaRPr lang="en-US"/>
          </a:p>
        </p:txBody>
      </p:sp>
      <p:sp>
        <p:nvSpPr>
          <p:cNvPr id="5" name="TextBox 4"/>
          <p:cNvSpPr txBox="1"/>
          <p:nvPr/>
        </p:nvSpPr>
        <p:spPr>
          <a:xfrm>
            <a:off x="609600" y="914400"/>
            <a:ext cx="7073283" cy="954107"/>
          </a:xfrm>
          <a:prstGeom prst="rect">
            <a:avLst/>
          </a:prstGeom>
          <a:noFill/>
        </p:spPr>
        <p:txBody>
          <a:bodyPr wrap="square" rtlCol="0">
            <a:spAutoFit/>
          </a:bodyPr>
          <a:lstStyle/>
          <a:p>
            <a:r>
              <a:rPr lang="en-US" sz="2800" dirty="0" smtClean="0"/>
              <a:t>The Returns to Skill Are Increasing</a:t>
            </a:r>
          </a:p>
          <a:p>
            <a:r>
              <a:rPr lang="en-US" sz="1400" dirty="0" smtClean="0"/>
              <a:t>Salary Premium for Bachelor’s Degree vs. High School Diploma compared to Premium for Working in STEM Occupation, 1950-2010</a:t>
            </a:r>
            <a:endParaRPr lang="en-US" sz="1400" dirty="0"/>
          </a:p>
        </p:txBody>
      </p:sp>
      <p:sp>
        <p:nvSpPr>
          <p:cNvPr id="6" name="TextBox 5"/>
          <p:cNvSpPr txBox="1"/>
          <p:nvPr/>
        </p:nvSpPr>
        <p:spPr>
          <a:xfrm>
            <a:off x="824883" y="6211669"/>
            <a:ext cx="8077200" cy="646331"/>
          </a:xfrm>
          <a:prstGeom prst="rect">
            <a:avLst/>
          </a:prstGeom>
          <a:noFill/>
        </p:spPr>
        <p:txBody>
          <a:bodyPr wrap="square" rtlCol="0">
            <a:spAutoFit/>
          </a:bodyPr>
          <a:lstStyle/>
          <a:p>
            <a:r>
              <a:rPr lang="en-US" sz="1200" dirty="0" smtClean="0"/>
              <a:t>Source: U.S. Census </a:t>
            </a:r>
            <a:r>
              <a:rPr lang="en-US" sz="1200" dirty="0" err="1" smtClean="0"/>
              <a:t>microdata</a:t>
            </a:r>
            <a:r>
              <a:rPr lang="en-US" sz="1200" dirty="0" smtClean="0"/>
              <a:t> from IPUMS. Regression of </a:t>
            </a:r>
            <a:r>
              <a:rPr lang="en-US" sz="1200" dirty="0" err="1" smtClean="0"/>
              <a:t>ln</a:t>
            </a:r>
            <a:r>
              <a:rPr lang="en-US" sz="1200" dirty="0" smtClean="0"/>
              <a:t> income on dummy variable for bachelor’s degree (or STEM occupation) controlling for cubic in age and sex for employed workers. Bachelor’s </a:t>
            </a:r>
            <a:r>
              <a:rPr lang="en-US" sz="1200" dirty="0"/>
              <a:t>premium compares only BA </a:t>
            </a:r>
            <a:r>
              <a:rPr lang="en-US" sz="1200" dirty="0" smtClean="0"/>
              <a:t>earners to high school graduates. </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188421323"/>
              </p:ext>
            </p:extLst>
          </p:nvPr>
        </p:nvGraphicFramePr>
        <p:xfrm>
          <a:off x="762000" y="1947913"/>
          <a:ext cx="7073283" cy="4148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1112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12648"/>
            <a:ext cx="1905000" cy="457200"/>
          </a:xfrm>
        </p:spPr>
        <p:txBody>
          <a:bodyPr/>
          <a:lstStyle/>
          <a:p>
            <a:r>
              <a:rPr lang="en-US" dirty="0"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7</a:t>
            </a:fld>
            <a:endParaRPr lang="en-US"/>
          </a:p>
        </p:txBody>
      </p:sp>
      <p:sp>
        <p:nvSpPr>
          <p:cNvPr id="5" name="TextBox 4"/>
          <p:cNvSpPr txBox="1"/>
          <p:nvPr/>
        </p:nvSpPr>
        <p:spPr>
          <a:xfrm>
            <a:off x="1143000" y="990600"/>
            <a:ext cx="6019800" cy="646331"/>
          </a:xfrm>
          <a:prstGeom prst="rect">
            <a:avLst/>
          </a:prstGeom>
          <a:noFill/>
        </p:spPr>
        <p:txBody>
          <a:bodyPr wrap="square" rtlCol="0">
            <a:spAutoFit/>
          </a:bodyPr>
          <a:lstStyle/>
          <a:p>
            <a:r>
              <a:rPr lang="en-US" dirty="0" smtClean="0"/>
              <a:t>There are many more job </a:t>
            </a:r>
            <a:r>
              <a:rPr lang="en-US" dirty="0"/>
              <a:t>o</a:t>
            </a:r>
            <a:r>
              <a:rPr lang="en-US" dirty="0" smtClean="0"/>
              <a:t>penings than graduates for computer, math, and engineering occupations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822497361"/>
              </p:ext>
            </p:extLst>
          </p:nvPr>
        </p:nvGraphicFramePr>
        <p:xfrm>
          <a:off x="1281112" y="1828800"/>
          <a:ext cx="5743575" cy="4614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13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638800" y="685800"/>
            <a:ext cx="1981200" cy="457200"/>
          </a:xfrm>
        </p:spPr>
        <p:txBody>
          <a:bodyPr/>
          <a:lstStyle/>
          <a:p>
            <a:r>
              <a:rPr lang="en-US" dirty="0" smtClean="0"/>
              <a:t>UNLV | September 18, 2013 </a:t>
            </a:r>
            <a:endParaRPr lang="en-US" dirty="0"/>
          </a:p>
        </p:txBody>
      </p:sp>
      <p:sp>
        <p:nvSpPr>
          <p:cNvPr id="3" name="Slide Number Placeholder 2"/>
          <p:cNvSpPr>
            <a:spLocks noGrp="1"/>
          </p:cNvSpPr>
          <p:nvPr>
            <p:ph type="sldNum" sz="quarter" idx="12"/>
          </p:nvPr>
        </p:nvSpPr>
        <p:spPr/>
        <p:txBody>
          <a:bodyPr/>
          <a:lstStyle/>
          <a:p>
            <a:fld id="{5CC2149E-A038-4C63-A4D2-6686DE1CDF31}" type="slidenum">
              <a:rPr lang="en-US" smtClean="0"/>
              <a:pPr/>
              <a:t>8</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482467597"/>
              </p:ext>
            </p:extLst>
          </p:nvPr>
        </p:nvGraphicFramePr>
        <p:xfrm>
          <a:off x="838200" y="914400"/>
          <a:ext cx="71628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305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069848"/>
          </a:xfrm>
        </p:spPr>
        <p:txBody>
          <a:bodyPr>
            <a:normAutofit fontScale="90000"/>
          </a:bodyPr>
          <a:lstStyle/>
          <a:p>
            <a:r>
              <a:rPr lang="en-US" dirty="0" smtClean="0"/>
              <a:t>2. Redefining the STEM Workforce</a:t>
            </a:r>
            <a:br>
              <a:rPr lang="en-US" dirty="0" smtClean="0"/>
            </a:br>
            <a:r>
              <a:rPr lang="en-US" dirty="0" smtClean="0"/>
              <a:t/>
            </a:r>
            <a:br>
              <a:rPr lang="en-US" dirty="0" smtClean="0"/>
            </a:br>
            <a:endParaRPr lang="en-US" dirty="0"/>
          </a:p>
        </p:txBody>
      </p:sp>
      <p:sp>
        <p:nvSpPr>
          <p:cNvPr id="3" name="Footer Placeholder 2"/>
          <p:cNvSpPr>
            <a:spLocks noGrp="1"/>
          </p:cNvSpPr>
          <p:nvPr>
            <p:ph type="ftr" sz="quarter" idx="11"/>
          </p:nvPr>
        </p:nvSpPr>
        <p:spPr>
          <a:xfrm>
            <a:off x="5562600" y="609600"/>
            <a:ext cx="1981200" cy="457200"/>
          </a:xfrm>
        </p:spPr>
        <p:txBody>
          <a:bodyPr/>
          <a:lstStyle/>
          <a:p>
            <a:r>
              <a:rPr lang="en-US" dirty="0" smtClean="0"/>
              <a:t>UNLV | September 18, 2013 </a:t>
            </a:r>
            <a:endParaRPr lang="en-US" dirty="0"/>
          </a:p>
        </p:txBody>
      </p:sp>
      <p:sp>
        <p:nvSpPr>
          <p:cNvPr id="4" name="Slide Number Placeholder 3"/>
          <p:cNvSpPr>
            <a:spLocks noGrp="1"/>
          </p:cNvSpPr>
          <p:nvPr>
            <p:ph type="sldNum" sz="quarter" idx="12"/>
          </p:nvPr>
        </p:nvSpPr>
        <p:spPr/>
        <p:txBody>
          <a:bodyPr/>
          <a:lstStyle/>
          <a:p>
            <a:fld id="{5CC2149E-A038-4C63-A4D2-6686DE1CDF31}"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STEM">
      <a:dk1>
        <a:sysClr val="windowText" lastClr="000000"/>
      </a:dk1>
      <a:lt1>
        <a:sysClr val="window" lastClr="FFFFFF"/>
      </a:lt1>
      <a:dk2>
        <a:srgbClr val="0B5394"/>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5140</TotalTime>
  <Words>2922</Words>
  <Application>Microsoft Office PowerPoint</Application>
  <PresentationFormat>On-screen Show (4:3)</PresentationFormat>
  <Paragraphs>503</Paragraphs>
  <Slides>41</Slides>
  <Notes>15</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Urban</vt:lpstr>
      <vt:lpstr> The Hidden STEM Economy  The Surprising Diversity of Jobs Requiring Science, Technology, Engineering, and Math Knowledge </vt:lpstr>
      <vt:lpstr>Outline</vt:lpstr>
      <vt:lpstr>1. STEM: The Conventional View </vt:lpstr>
      <vt:lpstr>PowerPoint Presentation</vt:lpstr>
      <vt:lpstr>STEM-knowledge drives innovation</vt:lpstr>
      <vt:lpstr>PowerPoint Presentation</vt:lpstr>
      <vt:lpstr>PowerPoint Presentation</vt:lpstr>
      <vt:lpstr>PowerPoint Presentation</vt:lpstr>
      <vt:lpstr>2. Redefining the STEM Workforce  </vt:lpstr>
      <vt:lpstr>Problems with conventional STEM definitions</vt:lpstr>
      <vt:lpstr>The cure is O*NET</vt:lpstr>
      <vt:lpstr>PowerPoint Presentation</vt:lpstr>
      <vt:lpstr>New Brookings definition of STEM</vt:lpstr>
      <vt:lpstr>PowerPoint Presentation</vt:lpstr>
      <vt:lpstr>Results: More jobs, more career pathways to STEM</vt:lpstr>
      <vt:lpstr>PowerPoint Presentation</vt:lpstr>
      <vt:lpstr>3. The “hidden” STEM economy   </vt:lpstr>
      <vt:lpstr>Literature on Sub-bachelor’s STEM contribution to innovation</vt:lpstr>
      <vt:lpstr>PowerPoint Presentation</vt:lpstr>
      <vt:lpstr>PowerPoint Presentation</vt:lpstr>
      <vt:lpstr>Sub-BA STEM jobs are hard-to-fill</vt:lpstr>
      <vt:lpstr>PowerPoint Presentation</vt:lpstr>
      <vt:lpstr>As it happens, STEM metros are:</vt:lpstr>
      <vt:lpstr>5. Where Does Las Vegas Fit In?    </vt:lpstr>
      <vt:lpstr>PowerPoint Presentation</vt:lpstr>
      <vt:lpstr>PowerPoint Presentation</vt:lpstr>
      <vt:lpstr>PowerPoint Presentation</vt:lpstr>
      <vt:lpstr>PowerPoint Presentation</vt:lpstr>
      <vt:lpstr>PowerPoint Presentation</vt:lpstr>
      <vt:lpstr>PowerPoint Presentation</vt:lpstr>
      <vt:lpstr>5. Policies to boost STEM knowledge    </vt:lpstr>
      <vt:lpstr>How to boost demand for STEM</vt:lpstr>
      <vt:lpstr>How to boost the Supply of STEM</vt:lpstr>
      <vt:lpstr>More for information</vt:lpstr>
      <vt:lpstr>Supplemental data</vt:lpstr>
      <vt:lpstr>PowerPoint Presentation</vt:lpstr>
      <vt:lpstr>PowerPoint Presentation</vt:lpstr>
      <vt:lpstr>STEM degree holders are the most likely to be working in jobs related to their field of study</vt:lpstr>
      <vt:lpstr>STEM occupations earn high and growing wages</vt:lpstr>
      <vt:lpstr>Students drop out of STEM majors at higher rates</vt:lpstr>
      <vt:lpstr>PowerPoint Presentation</vt:lpstr>
    </vt:vector>
  </TitlesOfParts>
  <Company>The Brookings Institution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Conversations on Education Preparing the Next Generation for 21st Century Jobs: Why STEM Education &amp; Blended Learning Matter</dc:title>
  <dc:creator>sysandy1</dc:creator>
  <cp:lastModifiedBy>oit</cp:lastModifiedBy>
  <cp:revision>266</cp:revision>
  <dcterms:created xsi:type="dcterms:W3CDTF">2013-06-08T23:10:10Z</dcterms:created>
  <dcterms:modified xsi:type="dcterms:W3CDTF">2013-09-13T20:35:57Z</dcterms:modified>
</cp:coreProperties>
</file>