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notesSlides/notesSlide2.xml" ContentType="application/vnd.openxmlformats-officedocument.presentationml.notesSlide+xml"/>
  <Override PartName="/ppt/charts/chart22.xml" ContentType="application/vnd.openxmlformats-officedocument.drawingml.chart+xml"/>
  <Override PartName="/ppt/charts/chart2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49" r:id="rId1"/>
    <p:sldMasterId id="2147483650" r:id="rId2"/>
  </p:sldMasterIdLst>
  <p:notesMasterIdLst>
    <p:notesMasterId r:id="rId38"/>
  </p:notesMasterIdLst>
  <p:handoutMasterIdLst>
    <p:handoutMasterId r:id="rId39"/>
  </p:handoutMasterIdLst>
  <p:sldIdLst>
    <p:sldId id="281" r:id="rId3"/>
    <p:sldId id="380" r:id="rId4"/>
    <p:sldId id="340" r:id="rId5"/>
    <p:sldId id="338" r:id="rId6"/>
    <p:sldId id="339" r:id="rId7"/>
    <p:sldId id="341" r:id="rId8"/>
    <p:sldId id="342" r:id="rId9"/>
    <p:sldId id="381" r:id="rId10"/>
    <p:sldId id="348" r:id="rId11"/>
    <p:sldId id="349" r:id="rId12"/>
    <p:sldId id="350" r:id="rId13"/>
    <p:sldId id="351" r:id="rId14"/>
    <p:sldId id="352" r:id="rId15"/>
    <p:sldId id="353" r:id="rId16"/>
    <p:sldId id="359" r:id="rId17"/>
    <p:sldId id="360" r:id="rId18"/>
    <p:sldId id="362" r:id="rId19"/>
    <p:sldId id="361" r:id="rId20"/>
    <p:sldId id="363" r:id="rId21"/>
    <p:sldId id="366" r:id="rId22"/>
    <p:sldId id="367" r:id="rId23"/>
    <p:sldId id="368" r:id="rId24"/>
    <p:sldId id="369" r:id="rId25"/>
    <p:sldId id="355" r:id="rId26"/>
    <p:sldId id="356" r:id="rId27"/>
    <p:sldId id="357" r:id="rId28"/>
    <p:sldId id="354" r:id="rId29"/>
    <p:sldId id="358" r:id="rId30"/>
    <p:sldId id="372" r:id="rId31"/>
    <p:sldId id="371" r:id="rId32"/>
    <p:sldId id="378" r:id="rId33"/>
    <p:sldId id="373" r:id="rId34"/>
    <p:sldId id="376" r:id="rId35"/>
    <p:sldId id="377" r:id="rId36"/>
    <p:sldId id="379" r:id="rId37"/>
  </p:sldIdLst>
  <p:sldSz cx="9144000" cy="6858000" type="letter"/>
  <p:notesSz cx="6997700" cy="9271000"/>
  <p:defaultTextStyle>
    <a:defPPr>
      <a:defRPr lang="en-US"/>
    </a:defPPr>
    <a:lvl1pPr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1pPr>
    <a:lvl2pPr marL="4572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2pPr>
    <a:lvl3pPr marL="9144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3pPr>
    <a:lvl4pPr marL="13716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4pPr>
    <a:lvl5pPr marL="18288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5pPr>
    <a:lvl6pPr marL="22860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6pPr>
    <a:lvl7pPr marL="27432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7pPr>
    <a:lvl8pPr marL="32004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8pPr>
    <a:lvl9pPr marL="36576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B2B2B2"/>
    <a:srgbClr val="FFFFFF"/>
    <a:srgbClr val="C6D9F1"/>
    <a:srgbClr val="969696"/>
    <a:srgbClr val="C0C0C0"/>
    <a:srgbClr val="E3EDF7"/>
    <a:srgbClr val="666666"/>
    <a:srgbClr val="2955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82" autoAdjust="0"/>
    <p:restoredTop sz="95070" autoAdjust="0"/>
  </p:normalViewPr>
  <p:slideViewPr>
    <p:cSldViewPr>
      <p:cViewPr>
        <p:scale>
          <a:sx n="75" d="100"/>
          <a:sy n="75" d="100"/>
        </p:scale>
        <p:origin x="-3156" y="-8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fpfgloc01\Files\Users\EJoachimpillai\My%20Documents\Domenico\UNLV%20Lecture\UNLV%20Lecture%20Population.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pfgloc01\Files\Common\Kemal%20Dervis\Europe%20Data\Composition%20of%20GDP_IMF%20IFS_1999-2011.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fpfgloc01\Files\Common\Kemal%20Dervis\Galip%20Kemal's%20Files\DL\UNLV\Relative%20Trade.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fpfgloc01\Files\Common\Kemal%20Dervis\Europe%20Data\CA%20ppt%20slide_data_IMF%20WEO_.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Documents%20and%20Settings\gozhan\Desktop\ULCjan13.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Documents%20and%20Settings\gozhan\Desktop\ULCjan1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Documents%20and%20Settings\gozhan\Desktop\ULCjan13.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Documents%20and%20Settings\gozhan\Desktop\ULCjan13.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fpfgloc01\Files\Common\Kemal%20Dervis\Galip%20Kemal's%20Files\KD\Unit%20Labor%20Cost%20(Simulations)%20-POPULAR-\Data%20final\ulc1.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fpfgloc01\Files\users\GOzhan\My%20Documents\DL\ITALY\Doing%20Business%20Report%20%20(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EJoachimpillai\Local%20Settings\Temporary%20Internet%20Files\Content.IE5\7TITKY7M\89086c13-3e8f-4b0a-a37e-dafbc83ab43a%5b1%5d.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EJoachimpillai\Local%20Settings\Temporary%20Internet%20Files\Content.Outlook\14U9I4M8\Bank%20positions%20by%20currency_BI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pfgloc01\Files\Users\gozhan\My%20Documents\DL\ITALY\imfGrowthForecast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gozhan\Local%20Settings\Temporary%20Internet%20Files\Content.IE5\YK5DXQAR\irt_lt_gby10_a%5b1%5d.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Book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Eurozone Population</c:v>
          </c:tx>
          <c:spPr>
            <a:ln>
              <a:solidFill>
                <a:srgbClr val="000099"/>
              </a:solidFill>
            </a:ln>
          </c:spPr>
          <c:marker>
            <c:symbol val="none"/>
          </c:marker>
          <c:cat>
            <c:numRef>
              <c:f>Sheet2!$A$22:$M$22</c:f>
              <c:numCache>
                <c:formatCode>General</c:formatCod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numCache>
            </c:numRef>
          </c:cat>
          <c:val>
            <c:numRef>
              <c:f>Sheet2!$A$24:$M$24</c:f>
              <c:numCache>
                <c:formatCode>General</c:formatCode>
                <c:ptCount val="13"/>
                <c:pt idx="0">
                  <c:v>5.1987551733624979</c:v>
                </c:pt>
                <c:pt idx="1">
                  <c:v>5.151064805179673</c:v>
                </c:pt>
                <c:pt idx="2">
                  <c:v>5.1101292381813055</c:v>
                </c:pt>
                <c:pt idx="3">
                  <c:v>5.0756734897012032</c:v>
                </c:pt>
                <c:pt idx="4">
                  <c:v>5.0456901269515111</c:v>
                </c:pt>
                <c:pt idx="5">
                  <c:v>5.0174501558755757</c:v>
                </c:pt>
                <c:pt idx="6">
                  <c:v>4.9878841310033986</c:v>
                </c:pt>
                <c:pt idx="7">
                  <c:v>4.9561731304694394</c:v>
                </c:pt>
                <c:pt idx="8">
                  <c:v>4.9260090539255401</c:v>
                </c:pt>
                <c:pt idx="9">
                  <c:v>4.8938192675338401</c:v>
                </c:pt>
                <c:pt idx="10">
                  <c:v>4.8552981428544584</c:v>
                </c:pt>
                <c:pt idx="11">
                  <c:v>4.8147028625104076</c:v>
                </c:pt>
                <c:pt idx="12">
                  <c:v>4.7749154804011287</c:v>
                </c:pt>
              </c:numCache>
            </c:numRef>
          </c:val>
          <c:smooth val="0"/>
        </c:ser>
        <c:dLbls>
          <c:showLegendKey val="0"/>
          <c:showVal val="0"/>
          <c:showCatName val="0"/>
          <c:showSerName val="0"/>
          <c:showPercent val="0"/>
          <c:showBubbleSize val="0"/>
        </c:dLbls>
        <c:marker val="1"/>
        <c:smooth val="0"/>
        <c:axId val="38170112"/>
        <c:axId val="127058496"/>
      </c:lineChart>
      <c:catAx>
        <c:axId val="38170112"/>
        <c:scaling>
          <c:orientation val="minMax"/>
        </c:scaling>
        <c:delete val="0"/>
        <c:axPos val="b"/>
        <c:numFmt formatCode="General" sourceLinked="1"/>
        <c:majorTickMark val="none"/>
        <c:minorTickMark val="none"/>
        <c:tickLblPos val="nextTo"/>
        <c:crossAx val="127058496"/>
        <c:crosses val="autoZero"/>
        <c:auto val="1"/>
        <c:lblAlgn val="ctr"/>
        <c:lblOffset val="100"/>
        <c:noMultiLvlLbl val="0"/>
      </c:catAx>
      <c:valAx>
        <c:axId val="127058496"/>
        <c:scaling>
          <c:orientation val="minMax"/>
          <c:max val="5.2"/>
          <c:min val="4.7"/>
        </c:scaling>
        <c:delete val="0"/>
        <c:axPos val="l"/>
        <c:majorGridlines/>
        <c:numFmt formatCode="General" sourceLinked="1"/>
        <c:majorTickMark val="none"/>
        <c:minorTickMark val="none"/>
        <c:tickLblPos val="nextTo"/>
        <c:spPr>
          <a:ln w="9525">
            <a:noFill/>
          </a:ln>
        </c:spPr>
        <c:crossAx val="3817011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'GDP comp.'!$J$8</c:f>
              <c:strCache>
                <c:ptCount val="1"/>
                <c:pt idx="0">
                  <c:v>Exports</c:v>
                </c:pt>
              </c:strCache>
            </c:strRef>
          </c:tx>
          <c:invertIfNegative val="0"/>
          <c:cat>
            <c:numRef>
              <c:f>'GDP comp.'!$K$3:$P$3</c:f>
              <c:numCache>
                <c:formatCode>General</c:formatCode>
                <c:ptCount val="6"/>
                <c:pt idx="0">
                  <c:v>2000</c:v>
                </c:pt>
                <c:pt idx="1">
                  <c:v>2007</c:v>
                </c:pt>
                <c:pt idx="2">
                  <c:v>2008</c:v>
                </c:pt>
                <c:pt idx="3">
                  <c:v>2009</c:v>
                </c:pt>
                <c:pt idx="4">
                  <c:v>2010</c:v>
                </c:pt>
                <c:pt idx="5">
                  <c:v>2011</c:v>
                </c:pt>
              </c:numCache>
            </c:numRef>
          </c:cat>
          <c:val>
            <c:numRef>
              <c:f>'GDP comp.'!$K$8:$P$8</c:f>
              <c:numCache>
                <c:formatCode>General</c:formatCode>
                <c:ptCount val="6"/>
                <c:pt idx="0">
                  <c:v>29</c:v>
                </c:pt>
                <c:pt idx="1">
                  <c:v>27</c:v>
                </c:pt>
                <c:pt idx="2">
                  <c:v>26</c:v>
                </c:pt>
                <c:pt idx="3">
                  <c:v>24</c:v>
                </c:pt>
                <c:pt idx="4">
                  <c:v>27</c:v>
                </c:pt>
                <c:pt idx="5">
                  <c:v>30</c:v>
                </c:pt>
              </c:numCache>
            </c:numRef>
          </c:val>
        </c:ser>
        <c:ser>
          <c:idx val="1"/>
          <c:order val="1"/>
          <c:tx>
            <c:strRef>
              <c:f>'GDP comp.'!$J$9</c:f>
              <c:strCache>
                <c:ptCount val="1"/>
                <c:pt idx="0">
                  <c:v>Imports</c:v>
                </c:pt>
              </c:strCache>
            </c:strRef>
          </c:tx>
          <c:invertIfNegative val="0"/>
          <c:cat>
            <c:numRef>
              <c:f>'GDP comp.'!$K$3:$P$3</c:f>
              <c:numCache>
                <c:formatCode>General</c:formatCode>
                <c:ptCount val="6"/>
                <c:pt idx="0">
                  <c:v>2000</c:v>
                </c:pt>
                <c:pt idx="1">
                  <c:v>2007</c:v>
                </c:pt>
                <c:pt idx="2">
                  <c:v>2008</c:v>
                </c:pt>
                <c:pt idx="3">
                  <c:v>2009</c:v>
                </c:pt>
                <c:pt idx="4">
                  <c:v>2010</c:v>
                </c:pt>
                <c:pt idx="5">
                  <c:v>2011</c:v>
                </c:pt>
              </c:numCache>
            </c:numRef>
          </c:cat>
          <c:val>
            <c:numRef>
              <c:f>'GDP comp.'!$K$9:$P$9</c:f>
              <c:numCache>
                <c:formatCode>General</c:formatCode>
                <c:ptCount val="6"/>
                <c:pt idx="0">
                  <c:v>32</c:v>
                </c:pt>
                <c:pt idx="1">
                  <c:v>34</c:v>
                </c:pt>
                <c:pt idx="2">
                  <c:v>32</c:v>
                </c:pt>
                <c:pt idx="3">
                  <c:v>26</c:v>
                </c:pt>
                <c:pt idx="4">
                  <c:v>29</c:v>
                </c:pt>
                <c:pt idx="5">
                  <c:v>31</c:v>
                </c:pt>
              </c:numCache>
            </c:numRef>
          </c:val>
        </c:ser>
        <c:dLbls>
          <c:showLegendKey val="0"/>
          <c:showVal val="0"/>
          <c:showCatName val="0"/>
          <c:showSerName val="0"/>
          <c:showPercent val="0"/>
          <c:showBubbleSize val="0"/>
        </c:dLbls>
        <c:gapWidth val="150"/>
        <c:axId val="38927872"/>
        <c:axId val="38629888"/>
      </c:barChart>
      <c:catAx>
        <c:axId val="38927872"/>
        <c:scaling>
          <c:orientation val="minMax"/>
        </c:scaling>
        <c:delete val="0"/>
        <c:axPos val="b"/>
        <c:numFmt formatCode="General" sourceLinked="1"/>
        <c:majorTickMark val="out"/>
        <c:minorTickMark val="none"/>
        <c:tickLblPos val="nextTo"/>
        <c:txPr>
          <a:bodyPr/>
          <a:lstStyle/>
          <a:p>
            <a:pPr>
              <a:defRPr sz="1200"/>
            </a:pPr>
            <a:endParaRPr lang="en-US"/>
          </a:p>
        </c:txPr>
        <c:crossAx val="38629888"/>
        <c:crosses val="autoZero"/>
        <c:auto val="1"/>
        <c:lblAlgn val="ctr"/>
        <c:lblOffset val="100"/>
        <c:noMultiLvlLbl val="0"/>
      </c:catAx>
      <c:valAx>
        <c:axId val="38629888"/>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38927872"/>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'GDP comp.'!$K$24</c:f>
              <c:strCache>
                <c:ptCount val="1"/>
                <c:pt idx="0">
                  <c:v>Exports</c:v>
                </c:pt>
              </c:strCache>
            </c:strRef>
          </c:tx>
          <c:invertIfNegative val="0"/>
          <c:cat>
            <c:numRef>
              <c:f>'GDP comp.'!$L$19:$Q$19</c:f>
              <c:numCache>
                <c:formatCode>General</c:formatCode>
                <c:ptCount val="6"/>
                <c:pt idx="0">
                  <c:v>2000</c:v>
                </c:pt>
                <c:pt idx="1">
                  <c:v>2007</c:v>
                </c:pt>
                <c:pt idx="2">
                  <c:v>2008</c:v>
                </c:pt>
                <c:pt idx="3">
                  <c:v>2009</c:v>
                </c:pt>
                <c:pt idx="4">
                  <c:v>2010</c:v>
                </c:pt>
                <c:pt idx="5">
                  <c:v>2011</c:v>
                </c:pt>
              </c:numCache>
            </c:numRef>
          </c:cat>
          <c:val>
            <c:numRef>
              <c:f>'GDP comp.'!$L$24:$Q$24</c:f>
              <c:numCache>
                <c:formatCode>General</c:formatCode>
                <c:ptCount val="6"/>
                <c:pt idx="0">
                  <c:v>29</c:v>
                </c:pt>
                <c:pt idx="1">
                  <c:v>27</c:v>
                </c:pt>
                <c:pt idx="2">
                  <c:v>27</c:v>
                </c:pt>
                <c:pt idx="3">
                  <c:v>23</c:v>
                </c:pt>
                <c:pt idx="4">
                  <c:v>26</c:v>
                </c:pt>
                <c:pt idx="5">
                  <c:v>27</c:v>
                </c:pt>
              </c:numCache>
            </c:numRef>
          </c:val>
        </c:ser>
        <c:ser>
          <c:idx val="1"/>
          <c:order val="1"/>
          <c:tx>
            <c:strRef>
              <c:f>'GDP comp.'!$K$25</c:f>
              <c:strCache>
                <c:ptCount val="1"/>
                <c:pt idx="0">
                  <c:v>Imports</c:v>
                </c:pt>
              </c:strCache>
            </c:strRef>
          </c:tx>
          <c:invertIfNegative val="0"/>
          <c:cat>
            <c:numRef>
              <c:f>'GDP comp.'!$L$19:$Q$19</c:f>
              <c:numCache>
                <c:formatCode>General</c:formatCode>
                <c:ptCount val="6"/>
                <c:pt idx="0">
                  <c:v>2000</c:v>
                </c:pt>
                <c:pt idx="1">
                  <c:v>2007</c:v>
                </c:pt>
                <c:pt idx="2">
                  <c:v>2008</c:v>
                </c:pt>
                <c:pt idx="3">
                  <c:v>2009</c:v>
                </c:pt>
                <c:pt idx="4">
                  <c:v>2010</c:v>
                </c:pt>
                <c:pt idx="5">
                  <c:v>2011</c:v>
                </c:pt>
              </c:numCache>
            </c:numRef>
          </c:cat>
          <c:val>
            <c:numRef>
              <c:f>'GDP comp.'!$L$25:$Q$25</c:f>
              <c:numCache>
                <c:formatCode>General</c:formatCode>
                <c:ptCount val="6"/>
                <c:pt idx="0">
                  <c:v>28</c:v>
                </c:pt>
                <c:pt idx="1">
                  <c:v>28</c:v>
                </c:pt>
                <c:pt idx="2">
                  <c:v>29</c:v>
                </c:pt>
                <c:pt idx="3">
                  <c:v>25</c:v>
                </c:pt>
                <c:pt idx="4">
                  <c:v>28</c:v>
                </c:pt>
                <c:pt idx="5">
                  <c:v>30</c:v>
                </c:pt>
              </c:numCache>
            </c:numRef>
          </c:val>
        </c:ser>
        <c:dLbls>
          <c:showLegendKey val="0"/>
          <c:showVal val="0"/>
          <c:showCatName val="0"/>
          <c:showSerName val="0"/>
          <c:showPercent val="0"/>
          <c:showBubbleSize val="0"/>
        </c:dLbls>
        <c:gapWidth val="150"/>
        <c:axId val="39839744"/>
        <c:axId val="38632192"/>
      </c:barChart>
      <c:catAx>
        <c:axId val="39839744"/>
        <c:scaling>
          <c:orientation val="minMax"/>
        </c:scaling>
        <c:delete val="0"/>
        <c:axPos val="b"/>
        <c:numFmt formatCode="General" sourceLinked="1"/>
        <c:majorTickMark val="out"/>
        <c:minorTickMark val="none"/>
        <c:tickLblPos val="nextTo"/>
        <c:txPr>
          <a:bodyPr/>
          <a:lstStyle/>
          <a:p>
            <a:pPr>
              <a:defRPr sz="1200"/>
            </a:pPr>
            <a:endParaRPr lang="en-US"/>
          </a:p>
        </c:txPr>
        <c:crossAx val="38632192"/>
        <c:crosses val="autoZero"/>
        <c:auto val="1"/>
        <c:lblAlgn val="ctr"/>
        <c:lblOffset val="100"/>
        <c:noMultiLvlLbl val="0"/>
      </c:catAx>
      <c:valAx>
        <c:axId val="38632192"/>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39839744"/>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'GDP comp.'!$J$16</c:f>
              <c:strCache>
                <c:ptCount val="1"/>
                <c:pt idx="0">
                  <c:v>Exports</c:v>
                </c:pt>
              </c:strCache>
            </c:strRef>
          </c:tx>
          <c:invertIfNegative val="0"/>
          <c:cat>
            <c:numRef>
              <c:f>'GDP comp.'!$K$11:$P$11</c:f>
              <c:numCache>
                <c:formatCode>General</c:formatCode>
                <c:ptCount val="6"/>
                <c:pt idx="0">
                  <c:v>2000</c:v>
                </c:pt>
                <c:pt idx="1">
                  <c:v>2007</c:v>
                </c:pt>
                <c:pt idx="2">
                  <c:v>2008</c:v>
                </c:pt>
                <c:pt idx="3">
                  <c:v>2009</c:v>
                </c:pt>
                <c:pt idx="4">
                  <c:v>2010</c:v>
                </c:pt>
                <c:pt idx="5">
                  <c:v>2011</c:v>
                </c:pt>
              </c:numCache>
            </c:numRef>
          </c:cat>
          <c:val>
            <c:numRef>
              <c:f>'GDP comp.'!$K$16:$P$16</c:f>
              <c:numCache>
                <c:formatCode>General</c:formatCode>
                <c:ptCount val="6"/>
                <c:pt idx="0">
                  <c:v>33</c:v>
                </c:pt>
                <c:pt idx="1">
                  <c:v>47</c:v>
                </c:pt>
                <c:pt idx="2">
                  <c:v>48</c:v>
                </c:pt>
                <c:pt idx="3">
                  <c:v>42</c:v>
                </c:pt>
                <c:pt idx="4">
                  <c:v>47</c:v>
                </c:pt>
                <c:pt idx="5">
                  <c:v>50</c:v>
                </c:pt>
              </c:numCache>
            </c:numRef>
          </c:val>
        </c:ser>
        <c:ser>
          <c:idx val="1"/>
          <c:order val="1"/>
          <c:tx>
            <c:strRef>
              <c:f>'GDP comp.'!$J$17</c:f>
              <c:strCache>
                <c:ptCount val="1"/>
                <c:pt idx="0">
                  <c:v>Imports</c:v>
                </c:pt>
              </c:strCache>
            </c:strRef>
          </c:tx>
          <c:invertIfNegative val="0"/>
          <c:cat>
            <c:numRef>
              <c:f>'GDP comp.'!$K$11:$P$11</c:f>
              <c:numCache>
                <c:formatCode>General</c:formatCode>
                <c:ptCount val="6"/>
                <c:pt idx="0">
                  <c:v>2000</c:v>
                </c:pt>
                <c:pt idx="1">
                  <c:v>2007</c:v>
                </c:pt>
                <c:pt idx="2">
                  <c:v>2008</c:v>
                </c:pt>
                <c:pt idx="3">
                  <c:v>2009</c:v>
                </c:pt>
                <c:pt idx="4">
                  <c:v>2010</c:v>
                </c:pt>
                <c:pt idx="5">
                  <c:v>2011</c:v>
                </c:pt>
              </c:numCache>
            </c:numRef>
          </c:cat>
          <c:val>
            <c:numRef>
              <c:f>'GDP comp.'!$K$17:$P$17</c:f>
              <c:numCache>
                <c:formatCode>General</c:formatCode>
                <c:ptCount val="6"/>
                <c:pt idx="0">
                  <c:v>33</c:v>
                </c:pt>
                <c:pt idx="1">
                  <c:v>40</c:v>
                </c:pt>
                <c:pt idx="2">
                  <c:v>42</c:v>
                </c:pt>
                <c:pt idx="3">
                  <c:v>37</c:v>
                </c:pt>
                <c:pt idx="4">
                  <c:v>41</c:v>
                </c:pt>
                <c:pt idx="5">
                  <c:v>45</c:v>
                </c:pt>
              </c:numCache>
            </c:numRef>
          </c:val>
        </c:ser>
        <c:dLbls>
          <c:showLegendKey val="0"/>
          <c:showVal val="0"/>
          <c:showCatName val="0"/>
          <c:showSerName val="0"/>
          <c:showPercent val="0"/>
          <c:showBubbleSize val="0"/>
        </c:dLbls>
        <c:gapWidth val="150"/>
        <c:axId val="40550912"/>
        <c:axId val="38814848"/>
      </c:barChart>
      <c:catAx>
        <c:axId val="40550912"/>
        <c:scaling>
          <c:orientation val="minMax"/>
        </c:scaling>
        <c:delete val="0"/>
        <c:axPos val="b"/>
        <c:numFmt formatCode="General" sourceLinked="1"/>
        <c:majorTickMark val="out"/>
        <c:minorTickMark val="none"/>
        <c:tickLblPos val="nextTo"/>
        <c:txPr>
          <a:bodyPr/>
          <a:lstStyle/>
          <a:p>
            <a:pPr>
              <a:defRPr sz="1200"/>
            </a:pPr>
            <a:endParaRPr lang="en-US"/>
          </a:p>
        </c:txPr>
        <c:crossAx val="38814848"/>
        <c:crosses val="autoZero"/>
        <c:auto val="1"/>
        <c:lblAlgn val="ctr"/>
        <c:lblOffset val="100"/>
        <c:noMultiLvlLbl val="0"/>
      </c:catAx>
      <c:valAx>
        <c:axId val="38814848"/>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40550912"/>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Sheet1!$V$3</c:f>
              <c:strCache>
                <c:ptCount val="1"/>
                <c:pt idx="0">
                  <c:v>2000</c:v>
                </c:pt>
              </c:strCache>
            </c:strRef>
          </c:tx>
          <c:invertIfNegative val="0"/>
          <c:cat>
            <c:strRef>
              <c:f>Sheet1!$U$4:$U$8</c:f>
              <c:strCache>
                <c:ptCount val="5"/>
                <c:pt idx="0">
                  <c:v>Italy</c:v>
                </c:pt>
                <c:pt idx="1">
                  <c:v>Spain</c:v>
                </c:pt>
                <c:pt idx="2">
                  <c:v>Germany</c:v>
                </c:pt>
                <c:pt idx="3">
                  <c:v>France</c:v>
                </c:pt>
                <c:pt idx="4">
                  <c:v>UK</c:v>
                </c:pt>
              </c:strCache>
            </c:strRef>
          </c:cat>
          <c:val>
            <c:numRef>
              <c:f>Sheet1!$V$4:$V$8</c:f>
              <c:numCache>
                <c:formatCode>General</c:formatCode>
                <c:ptCount val="5"/>
                <c:pt idx="0">
                  <c:v>52.804529998937902</c:v>
                </c:pt>
                <c:pt idx="1">
                  <c:v>61.230943615486076</c:v>
                </c:pt>
                <c:pt idx="2">
                  <c:v>66.471194269615538</c:v>
                </c:pt>
                <c:pt idx="3">
                  <c:v>56.654921048485555</c:v>
                </c:pt>
                <c:pt idx="4">
                  <c:v>57.266834410957109</c:v>
                </c:pt>
              </c:numCache>
            </c:numRef>
          </c:val>
        </c:ser>
        <c:ser>
          <c:idx val="1"/>
          <c:order val="1"/>
          <c:tx>
            <c:strRef>
              <c:f>Sheet1!$W$3</c:f>
              <c:strCache>
                <c:ptCount val="1"/>
                <c:pt idx="0">
                  <c:v>2011</c:v>
                </c:pt>
              </c:strCache>
            </c:strRef>
          </c:tx>
          <c:invertIfNegative val="0"/>
          <c:cat>
            <c:strRef>
              <c:f>Sheet1!$U$4:$U$8</c:f>
              <c:strCache>
                <c:ptCount val="5"/>
                <c:pt idx="0">
                  <c:v>Italy</c:v>
                </c:pt>
                <c:pt idx="1">
                  <c:v>Spain</c:v>
                </c:pt>
                <c:pt idx="2">
                  <c:v>Germany</c:v>
                </c:pt>
                <c:pt idx="3">
                  <c:v>France</c:v>
                </c:pt>
                <c:pt idx="4">
                  <c:v>UK</c:v>
                </c:pt>
              </c:strCache>
            </c:strRef>
          </c:cat>
          <c:val>
            <c:numRef>
              <c:f>Sheet1!$W$4:$W$8</c:f>
              <c:numCache>
                <c:formatCode>General</c:formatCode>
                <c:ptCount val="5"/>
                <c:pt idx="0">
                  <c:v>59.230483228094471</c:v>
                </c:pt>
                <c:pt idx="1">
                  <c:v>61.321947985385854</c:v>
                </c:pt>
                <c:pt idx="2">
                  <c:v>95.136448251623648</c:v>
                </c:pt>
                <c:pt idx="3">
                  <c:v>56.676255243230813</c:v>
                </c:pt>
                <c:pt idx="4">
                  <c:v>66.566830656272828</c:v>
                </c:pt>
              </c:numCache>
            </c:numRef>
          </c:val>
        </c:ser>
        <c:dLbls>
          <c:showLegendKey val="0"/>
          <c:showVal val="0"/>
          <c:showCatName val="0"/>
          <c:showSerName val="0"/>
          <c:showPercent val="0"/>
          <c:showBubbleSize val="0"/>
        </c:dLbls>
        <c:gapWidth val="75"/>
        <c:overlap val="-25"/>
        <c:axId val="40361984"/>
        <c:axId val="38817152"/>
      </c:barChart>
      <c:catAx>
        <c:axId val="40361984"/>
        <c:scaling>
          <c:orientation val="minMax"/>
        </c:scaling>
        <c:delete val="0"/>
        <c:axPos val="b"/>
        <c:majorTickMark val="none"/>
        <c:minorTickMark val="none"/>
        <c:tickLblPos val="nextTo"/>
        <c:txPr>
          <a:bodyPr/>
          <a:lstStyle/>
          <a:p>
            <a:pPr>
              <a:defRPr sz="1200"/>
            </a:pPr>
            <a:endParaRPr lang="en-US"/>
          </a:p>
        </c:txPr>
        <c:crossAx val="38817152"/>
        <c:crosses val="autoZero"/>
        <c:auto val="1"/>
        <c:lblAlgn val="ctr"/>
        <c:lblOffset val="100"/>
        <c:noMultiLvlLbl val="0"/>
      </c:catAx>
      <c:valAx>
        <c:axId val="38817152"/>
        <c:scaling>
          <c:orientation val="minMax"/>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361984"/>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Chart!$D$24</c:f>
              <c:strCache>
                <c:ptCount val="1"/>
                <c:pt idx="0">
                  <c:v>Export Ratio</c:v>
                </c:pt>
              </c:strCache>
            </c:strRef>
          </c:tx>
          <c:spPr>
            <a:ln w="53975"/>
          </c:spPr>
          <c:marker>
            <c:symbol val="none"/>
          </c:marker>
          <c:cat>
            <c:strRef>
              <c:f>Chart!$E$23:$Q$23</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Chart!$E$24:$Q$24</c:f>
              <c:numCache>
                <c:formatCode>General</c:formatCode>
                <c:ptCount val="13"/>
                <c:pt idx="0">
                  <c:v>45.668593883154479</c:v>
                </c:pt>
                <c:pt idx="1">
                  <c:v>45.402581468582724</c:v>
                </c:pt>
                <c:pt idx="2">
                  <c:v>44.353075359630772</c:v>
                </c:pt>
                <c:pt idx="3">
                  <c:v>43.777773694283837</c:v>
                </c:pt>
                <c:pt idx="4">
                  <c:v>44.661231019201757</c:v>
                </c:pt>
                <c:pt idx="5">
                  <c:v>44.861232759254243</c:v>
                </c:pt>
                <c:pt idx="6">
                  <c:v>44.628917540436795</c:v>
                </c:pt>
                <c:pt idx="7">
                  <c:v>43.35833669256786</c:v>
                </c:pt>
                <c:pt idx="8">
                  <c:v>43.75185505438759</c:v>
                </c:pt>
                <c:pt idx="9">
                  <c:v>42.762789803660596</c:v>
                </c:pt>
                <c:pt idx="10">
                  <c:v>42.613622584789546</c:v>
                </c:pt>
                <c:pt idx="11">
                  <c:v>43.021517789367195</c:v>
                </c:pt>
                <c:pt idx="12">
                  <c:v>42.001497792196048</c:v>
                </c:pt>
              </c:numCache>
            </c:numRef>
          </c:val>
          <c:smooth val="0"/>
        </c:ser>
        <c:ser>
          <c:idx val="1"/>
          <c:order val="1"/>
          <c:tx>
            <c:strRef>
              <c:f>Chart!$D$25</c:f>
              <c:strCache>
                <c:ptCount val="1"/>
                <c:pt idx="0">
                  <c:v>Import Ratio</c:v>
                </c:pt>
              </c:strCache>
            </c:strRef>
          </c:tx>
          <c:spPr>
            <a:ln w="53975"/>
          </c:spPr>
          <c:marker>
            <c:symbol val="none"/>
          </c:marker>
          <c:cat>
            <c:strRef>
              <c:f>Chart!$E$23:$Q$23</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Chart!$E$25:$Q$25</c:f>
              <c:numCache>
                <c:formatCode>General</c:formatCode>
                <c:ptCount val="13"/>
                <c:pt idx="0">
                  <c:v>44.425794247488938</c:v>
                </c:pt>
                <c:pt idx="1">
                  <c:v>42.553548201120101</c:v>
                </c:pt>
                <c:pt idx="2">
                  <c:v>43.244570623196495</c:v>
                </c:pt>
                <c:pt idx="3">
                  <c:v>43.119159561499828</c:v>
                </c:pt>
                <c:pt idx="4">
                  <c:v>42.99715665606498</c:v>
                </c:pt>
                <c:pt idx="5">
                  <c:v>42.468100265944962</c:v>
                </c:pt>
                <c:pt idx="6">
                  <c:v>41.503032185438883</c:v>
                </c:pt>
                <c:pt idx="7">
                  <c:v>45.574893122126475</c:v>
                </c:pt>
                <c:pt idx="8">
                  <c:v>45.93377432938675</c:v>
                </c:pt>
                <c:pt idx="9">
                  <c:v>45.269487935999628</c:v>
                </c:pt>
                <c:pt idx="10">
                  <c:v>45.949965207285224</c:v>
                </c:pt>
                <c:pt idx="11">
                  <c:v>45.202305039393863</c:v>
                </c:pt>
                <c:pt idx="12">
                  <c:v>45.057520562435258</c:v>
                </c:pt>
              </c:numCache>
            </c:numRef>
          </c:val>
          <c:smooth val="0"/>
        </c:ser>
        <c:dLbls>
          <c:showLegendKey val="0"/>
          <c:showVal val="0"/>
          <c:showCatName val="0"/>
          <c:showSerName val="0"/>
          <c:showPercent val="0"/>
          <c:showBubbleSize val="0"/>
        </c:dLbls>
        <c:marker val="1"/>
        <c:smooth val="0"/>
        <c:axId val="40363520"/>
        <c:axId val="38819456"/>
      </c:lineChart>
      <c:catAx>
        <c:axId val="40363520"/>
        <c:scaling>
          <c:orientation val="minMax"/>
        </c:scaling>
        <c:delete val="0"/>
        <c:axPos val="b"/>
        <c:majorTickMark val="none"/>
        <c:minorTickMark val="none"/>
        <c:tickLblPos val="low"/>
        <c:txPr>
          <a:bodyPr/>
          <a:lstStyle/>
          <a:p>
            <a:pPr>
              <a:defRPr sz="1200"/>
            </a:pPr>
            <a:endParaRPr lang="en-US"/>
          </a:p>
        </c:txPr>
        <c:crossAx val="38819456"/>
        <c:crosses val="autoZero"/>
        <c:auto val="1"/>
        <c:lblAlgn val="ctr"/>
        <c:lblOffset val="100"/>
        <c:tickLblSkip val="2"/>
        <c:noMultiLvlLbl val="0"/>
      </c:catAx>
      <c:valAx>
        <c:axId val="38819456"/>
        <c:scaling>
          <c:orientation val="minMax"/>
          <c:max val="47"/>
          <c:min val="41"/>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363520"/>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1"/>
          <c:tx>
            <c:v>Current Account Balance</c:v>
          </c:tx>
          <c:spPr>
            <a:ln>
              <a:solidFill>
                <a:schemeClr val="accent1">
                  <a:lumMod val="75000"/>
                </a:schemeClr>
              </a:solidFill>
            </a:ln>
          </c:spPr>
          <c:marker>
            <c:spPr>
              <a:solidFill>
                <a:srgbClr val="BBE0E3">
                  <a:lumMod val="75000"/>
                </a:srgbClr>
              </a:solidFill>
              <a:ln>
                <a:solidFill>
                  <a:srgbClr val="BBE0E3">
                    <a:lumMod val="75000"/>
                  </a:srgbClr>
                </a:solidFill>
              </a:ln>
            </c:spPr>
          </c:marker>
          <c:cat>
            <c:numRef>
              <c:f>[Book3]weoreptc!$F$9:$R$9</c:f>
              <c:numCache>
                <c:formatCode>General</c:formatCod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numCache>
            </c:numRef>
          </c:cat>
          <c:val>
            <c:numRef>
              <c:f>[Book3]weoreptc!$F$11:$R$11</c:f>
              <c:numCache>
                <c:formatCode>General</c:formatCode>
                <c:ptCount val="13"/>
                <c:pt idx="0">
                  <c:v>-1.292</c:v>
                </c:pt>
                <c:pt idx="1">
                  <c:v>-1.732</c:v>
                </c:pt>
                <c:pt idx="2">
                  <c:v>-1.0000000000000033E-3</c:v>
                </c:pt>
                <c:pt idx="3">
                  <c:v>2.0009999999999999</c:v>
                </c:pt>
                <c:pt idx="4">
                  <c:v>1.887</c:v>
                </c:pt>
                <c:pt idx="5">
                  <c:v>4.6619999999999955</c:v>
                </c:pt>
                <c:pt idx="6">
                  <c:v>5.0619999999999985</c:v>
                </c:pt>
                <c:pt idx="7">
                  <c:v>6.2549999999999955</c:v>
                </c:pt>
                <c:pt idx="8">
                  <c:v>7.45</c:v>
                </c:pt>
                <c:pt idx="9">
                  <c:v>6.21</c:v>
                </c:pt>
                <c:pt idx="10">
                  <c:v>5.9189999999999996</c:v>
                </c:pt>
                <c:pt idx="11">
                  <c:v>6.0359999999999996</c:v>
                </c:pt>
                <c:pt idx="12">
                  <c:v>5.6529999999999863</c:v>
                </c:pt>
              </c:numCache>
            </c:numRef>
          </c:val>
          <c:smooth val="0"/>
        </c:ser>
        <c:dLbls>
          <c:showLegendKey val="0"/>
          <c:showVal val="0"/>
          <c:showCatName val="0"/>
          <c:showSerName val="0"/>
          <c:showPercent val="0"/>
          <c:showBubbleSize val="0"/>
        </c:dLbls>
        <c:marker val="1"/>
        <c:smooth val="0"/>
        <c:axId val="40489472"/>
        <c:axId val="38854656"/>
      </c:lineChart>
      <c:lineChart>
        <c:grouping val="standard"/>
        <c:varyColors val="0"/>
        <c:ser>
          <c:idx val="1"/>
          <c:order val="0"/>
          <c:tx>
            <c:v>Real Effective Exchange Rate</c:v>
          </c:tx>
          <c:cat>
            <c:numRef>
              <c:f>[Book3]weoreptc!$F$9:$R$9</c:f>
              <c:numCache>
                <c:formatCode>General</c:formatCod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numCache>
            </c:numRef>
          </c:cat>
          <c:val>
            <c:numRef>
              <c:f>[Book3]weoreptc!$F$10:$R$10</c:f>
              <c:numCache>
                <c:formatCode>General</c:formatCode>
                <c:ptCount val="13"/>
                <c:pt idx="0">
                  <c:v>106.78</c:v>
                </c:pt>
                <c:pt idx="1">
                  <c:v>99.960000000000022</c:v>
                </c:pt>
                <c:pt idx="2">
                  <c:v>98.05</c:v>
                </c:pt>
                <c:pt idx="3">
                  <c:v>98.31</c:v>
                </c:pt>
                <c:pt idx="4">
                  <c:v>102.88</c:v>
                </c:pt>
                <c:pt idx="5">
                  <c:v>103.3</c:v>
                </c:pt>
                <c:pt idx="6">
                  <c:v>100</c:v>
                </c:pt>
                <c:pt idx="7">
                  <c:v>96.679999999999978</c:v>
                </c:pt>
                <c:pt idx="8">
                  <c:v>95.33</c:v>
                </c:pt>
                <c:pt idx="9">
                  <c:v>95.2</c:v>
                </c:pt>
                <c:pt idx="10">
                  <c:v>98.53</c:v>
                </c:pt>
                <c:pt idx="11">
                  <c:v>94.179999999999978</c:v>
                </c:pt>
                <c:pt idx="12">
                  <c:v>94.36</c:v>
                </c:pt>
              </c:numCache>
            </c:numRef>
          </c:val>
          <c:smooth val="0"/>
        </c:ser>
        <c:dLbls>
          <c:showLegendKey val="0"/>
          <c:showVal val="0"/>
          <c:showCatName val="0"/>
          <c:showSerName val="0"/>
          <c:showPercent val="0"/>
          <c:showBubbleSize val="0"/>
        </c:dLbls>
        <c:marker val="1"/>
        <c:smooth val="0"/>
        <c:axId val="40490496"/>
        <c:axId val="38855232"/>
      </c:lineChart>
      <c:catAx>
        <c:axId val="40489472"/>
        <c:scaling>
          <c:orientation val="minMax"/>
        </c:scaling>
        <c:delete val="0"/>
        <c:axPos val="b"/>
        <c:numFmt formatCode="General" sourceLinked="1"/>
        <c:majorTickMark val="none"/>
        <c:minorTickMark val="none"/>
        <c:tickLblPos val="low"/>
        <c:txPr>
          <a:bodyPr/>
          <a:lstStyle/>
          <a:p>
            <a:pPr>
              <a:defRPr sz="1200"/>
            </a:pPr>
            <a:endParaRPr lang="en-US"/>
          </a:p>
        </c:txPr>
        <c:crossAx val="38854656"/>
        <c:crosses val="autoZero"/>
        <c:auto val="1"/>
        <c:lblAlgn val="ctr"/>
        <c:lblOffset val="100"/>
        <c:tickLblSkip val="2"/>
        <c:noMultiLvlLbl val="0"/>
      </c:catAx>
      <c:valAx>
        <c:axId val="38854656"/>
        <c:scaling>
          <c:orientation val="minMax"/>
          <c:min val="-2"/>
        </c:scaling>
        <c:delete val="0"/>
        <c:axPos val="l"/>
        <c:majorGridlines/>
        <c:title>
          <c:tx>
            <c:rich>
              <a:bodyPr rot="-5400000" vert="horz"/>
              <a:lstStyle/>
              <a:p>
                <a:pPr>
                  <a:defRPr sz="1200"/>
                </a:pPr>
                <a:r>
                  <a:rPr lang="en-US" sz="1200" dirty="0" smtClean="0"/>
                  <a:t>Current Account Balance (% of GDP)</a:t>
                </a:r>
                <a:endParaRPr lang="en-US" sz="1200" dirty="0"/>
              </a:p>
            </c:rich>
          </c:tx>
          <c:layout/>
          <c:overlay val="0"/>
        </c:title>
        <c:numFmt formatCode="General" sourceLinked="1"/>
        <c:majorTickMark val="none"/>
        <c:minorTickMark val="none"/>
        <c:tickLblPos val="nextTo"/>
        <c:spPr>
          <a:ln w="9525">
            <a:noFill/>
          </a:ln>
        </c:spPr>
        <c:txPr>
          <a:bodyPr/>
          <a:lstStyle/>
          <a:p>
            <a:pPr>
              <a:defRPr sz="1200"/>
            </a:pPr>
            <a:endParaRPr lang="en-US"/>
          </a:p>
        </c:txPr>
        <c:crossAx val="40489472"/>
        <c:crosses val="autoZero"/>
        <c:crossBetween val="between"/>
      </c:valAx>
      <c:valAx>
        <c:axId val="38855232"/>
        <c:scaling>
          <c:orientation val="minMax"/>
          <c:min val="90"/>
        </c:scaling>
        <c:delete val="0"/>
        <c:axPos val="r"/>
        <c:title>
          <c:tx>
            <c:rich>
              <a:bodyPr rot="-5400000" vert="horz"/>
              <a:lstStyle/>
              <a:p>
                <a:pPr>
                  <a:defRPr sz="1200"/>
                </a:pPr>
                <a:r>
                  <a:rPr lang="en-US" sz="1200"/>
                  <a:t>Real Effective Exchange Rate, 2005=100</a:t>
                </a:r>
              </a:p>
            </c:rich>
          </c:tx>
          <c:layout/>
          <c:overlay val="0"/>
        </c:title>
        <c:numFmt formatCode="General" sourceLinked="1"/>
        <c:majorTickMark val="out"/>
        <c:minorTickMark val="none"/>
        <c:tickLblPos val="nextTo"/>
        <c:txPr>
          <a:bodyPr/>
          <a:lstStyle/>
          <a:p>
            <a:pPr>
              <a:defRPr sz="1200"/>
            </a:pPr>
            <a:endParaRPr lang="en-US"/>
          </a:p>
        </c:txPr>
        <c:crossAx val="40490496"/>
        <c:crosses val="max"/>
        <c:crossBetween val="between"/>
      </c:valAx>
      <c:catAx>
        <c:axId val="40490496"/>
        <c:scaling>
          <c:orientation val="minMax"/>
        </c:scaling>
        <c:delete val="1"/>
        <c:axPos val="b"/>
        <c:numFmt formatCode="General" sourceLinked="1"/>
        <c:majorTickMark val="out"/>
        <c:minorTickMark val="none"/>
        <c:tickLblPos val="none"/>
        <c:crossAx val="38855232"/>
        <c:crosses val="autoZero"/>
        <c:auto val="1"/>
        <c:lblAlgn val="ctr"/>
        <c:lblOffset val="100"/>
        <c:noMultiLvlLbl val="0"/>
      </c:cat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74288569846435"/>
          <c:y val="4.6698295205212896E-2"/>
          <c:w val="0.85318278611399989"/>
          <c:h val="0.80145093850650373"/>
        </c:manualLayout>
      </c:layout>
      <c:lineChart>
        <c:grouping val="standard"/>
        <c:varyColors val="0"/>
        <c:ser>
          <c:idx val="1"/>
          <c:order val="0"/>
          <c:tx>
            <c:strRef>
              <c:f>weoreptc!$F$18</c:f>
              <c:strCache>
                <c:ptCount val="1"/>
                <c:pt idx="0">
                  <c:v>Northern Europe</c:v>
                </c:pt>
              </c:strCache>
            </c:strRef>
          </c:tx>
          <c:spPr>
            <a:ln w="53975"/>
          </c:spPr>
          <c:marker>
            <c:symbol val="none"/>
          </c:marker>
          <c:cat>
            <c:numRef>
              <c:f>weoreptc!$G$16:$S$16</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weoreptc!$G$18:$S$18</c:f>
              <c:numCache>
                <c:formatCode>General</c:formatCode>
                <c:ptCount val="13"/>
                <c:pt idx="0">
                  <c:v>51.104000000000006</c:v>
                </c:pt>
                <c:pt idx="1">
                  <c:v>84.137999999999991</c:v>
                </c:pt>
                <c:pt idx="2">
                  <c:v>133.672</c:v>
                </c:pt>
                <c:pt idx="3">
                  <c:v>188.03399999999999</c:v>
                </c:pt>
                <c:pt idx="4">
                  <c:v>304.40000000000003</c:v>
                </c:pt>
                <c:pt idx="5">
                  <c:v>338.30099999999999</c:v>
                </c:pt>
                <c:pt idx="6">
                  <c:v>418.54</c:v>
                </c:pt>
                <c:pt idx="7">
                  <c:v>459.21500000000003</c:v>
                </c:pt>
                <c:pt idx="8">
                  <c:v>426.97599999999869</c:v>
                </c:pt>
                <c:pt idx="9">
                  <c:v>376.13099999999969</c:v>
                </c:pt>
                <c:pt idx="10">
                  <c:v>449.30600000000004</c:v>
                </c:pt>
                <c:pt idx="11">
                  <c:v>479.58799999999923</c:v>
                </c:pt>
                <c:pt idx="12">
                  <c:v>441.40899999999863</c:v>
                </c:pt>
              </c:numCache>
            </c:numRef>
          </c:val>
          <c:smooth val="0"/>
        </c:ser>
        <c:ser>
          <c:idx val="0"/>
          <c:order val="1"/>
          <c:tx>
            <c:strRef>
              <c:f>weoreptc!$F$17</c:f>
              <c:strCache>
                <c:ptCount val="1"/>
                <c:pt idx="0">
                  <c:v>Northern Eurozone</c:v>
                </c:pt>
              </c:strCache>
            </c:strRef>
          </c:tx>
          <c:spPr>
            <a:ln w="53975"/>
          </c:spPr>
          <c:marker>
            <c:symbol val="none"/>
          </c:marker>
          <c:cat>
            <c:numRef>
              <c:f>weoreptc!$G$16:$S$16</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weoreptc!$G$17:$S$17</c:f>
              <c:numCache>
                <c:formatCode>General</c:formatCode>
                <c:ptCount val="13"/>
                <c:pt idx="0">
                  <c:v>-16.783999999999889</c:v>
                </c:pt>
                <c:pt idx="1">
                  <c:v>19.264999999999986</c:v>
                </c:pt>
                <c:pt idx="2">
                  <c:v>68.932000000000002</c:v>
                </c:pt>
                <c:pt idx="3">
                  <c:v>87.935000000000002</c:v>
                </c:pt>
                <c:pt idx="4">
                  <c:v>191.99600000000001</c:v>
                </c:pt>
                <c:pt idx="5">
                  <c:v>200.78</c:v>
                </c:pt>
                <c:pt idx="6">
                  <c:v>262.83699999999823</c:v>
                </c:pt>
                <c:pt idx="7">
                  <c:v>324.32800000000003</c:v>
                </c:pt>
                <c:pt idx="8">
                  <c:v>291.04899999999969</c:v>
                </c:pt>
                <c:pt idx="9">
                  <c:v>243.11899999999997</c:v>
                </c:pt>
                <c:pt idx="10">
                  <c:v>269.827</c:v>
                </c:pt>
                <c:pt idx="11">
                  <c:v>279.85300000000001</c:v>
                </c:pt>
                <c:pt idx="12">
                  <c:v>249.64699999999999</c:v>
                </c:pt>
              </c:numCache>
            </c:numRef>
          </c:val>
          <c:smooth val="0"/>
        </c:ser>
        <c:ser>
          <c:idx val="2"/>
          <c:order val="2"/>
          <c:tx>
            <c:strRef>
              <c:f>weoreptc!$F$19</c:f>
              <c:strCache>
                <c:ptCount val="1"/>
                <c:pt idx="0">
                  <c:v>Southern Europe</c:v>
                </c:pt>
              </c:strCache>
            </c:strRef>
          </c:tx>
          <c:spPr>
            <a:ln w="53975">
              <a:solidFill>
                <a:schemeClr val="bg1">
                  <a:lumMod val="75000"/>
                </a:schemeClr>
              </a:solidFill>
            </a:ln>
          </c:spPr>
          <c:marker>
            <c:symbol val="none"/>
          </c:marker>
          <c:cat>
            <c:numRef>
              <c:f>weoreptc!$G$16:$S$16</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weoreptc!$G$19:$S$19</c:f>
              <c:numCache>
                <c:formatCode>General</c:formatCode>
                <c:ptCount val="13"/>
                <c:pt idx="0">
                  <c:v>-46.666000000000011</c:v>
                </c:pt>
                <c:pt idx="1">
                  <c:v>-42.89</c:v>
                </c:pt>
                <c:pt idx="2">
                  <c:v>-47.467000000000006</c:v>
                </c:pt>
                <c:pt idx="3">
                  <c:v>-66.046999999999997</c:v>
                </c:pt>
                <c:pt idx="4">
                  <c:v>-89.218999999999994</c:v>
                </c:pt>
                <c:pt idx="5">
                  <c:v>-136.17499999999998</c:v>
                </c:pt>
                <c:pt idx="6">
                  <c:v>-190.28200000000001</c:v>
                </c:pt>
                <c:pt idx="7">
                  <c:v>-238.87800000000001</c:v>
                </c:pt>
                <c:pt idx="8">
                  <c:v>-304.60599999999999</c:v>
                </c:pt>
                <c:pt idx="9">
                  <c:v>-175.60999999999999</c:v>
                </c:pt>
                <c:pt idx="10">
                  <c:v>-189.45000000000007</c:v>
                </c:pt>
                <c:pt idx="11">
                  <c:v>-168.536</c:v>
                </c:pt>
                <c:pt idx="12">
                  <c:v>-76.536999999999992</c:v>
                </c:pt>
              </c:numCache>
            </c:numRef>
          </c:val>
          <c:smooth val="0"/>
        </c:ser>
        <c:dLbls>
          <c:showLegendKey val="0"/>
          <c:showVal val="0"/>
          <c:showCatName val="0"/>
          <c:showSerName val="0"/>
          <c:showPercent val="0"/>
          <c:showBubbleSize val="0"/>
        </c:dLbls>
        <c:marker val="1"/>
        <c:smooth val="0"/>
        <c:axId val="40492544"/>
        <c:axId val="38858112"/>
      </c:lineChart>
      <c:catAx>
        <c:axId val="40492544"/>
        <c:scaling>
          <c:orientation val="minMax"/>
        </c:scaling>
        <c:delete val="0"/>
        <c:axPos val="b"/>
        <c:numFmt formatCode="General" sourceLinked="1"/>
        <c:majorTickMark val="out"/>
        <c:minorTickMark val="none"/>
        <c:tickLblPos val="nextTo"/>
        <c:txPr>
          <a:bodyPr/>
          <a:lstStyle/>
          <a:p>
            <a:pPr>
              <a:defRPr sz="1200"/>
            </a:pPr>
            <a:endParaRPr lang="en-US"/>
          </a:p>
        </c:txPr>
        <c:crossAx val="38858112"/>
        <c:crosses val="autoZero"/>
        <c:auto val="1"/>
        <c:lblAlgn val="ctr"/>
        <c:lblOffset val="100"/>
        <c:noMultiLvlLbl val="0"/>
      </c:catAx>
      <c:valAx>
        <c:axId val="38858112"/>
        <c:scaling>
          <c:orientation val="minMax"/>
        </c:scaling>
        <c:delete val="0"/>
        <c:axPos val="l"/>
        <c:majorGridlines/>
        <c:title>
          <c:tx>
            <c:rich>
              <a:bodyPr rot="-5400000" vert="horz"/>
              <a:lstStyle/>
              <a:p>
                <a:pPr>
                  <a:defRPr sz="1200"/>
                </a:pPr>
                <a:r>
                  <a:rPr lang="en-US" sz="1200"/>
                  <a:t>Billions USD</a:t>
                </a:r>
              </a:p>
            </c:rich>
          </c:tx>
          <c:layout>
            <c:manualLayout>
              <c:xMode val="edge"/>
              <c:yMode val="edge"/>
              <c:x val="1.0966176397761748E-2"/>
              <c:y val="0.3297054902837489"/>
            </c:manualLayout>
          </c:layout>
          <c:overlay val="0"/>
        </c:title>
        <c:numFmt formatCode="General" sourceLinked="1"/>
        <c:majorTickMark val="out"/>
        <c:minorTickMark val="none"/>
        <c:tickLblPos val="nextTo"/>
        <c:txPr>
          <a:bodyPr/>
          <a:lstStyle/>
          <a:p>
            <a:pPr>
              <a:defRPr sz="1200"/>
            </a:pPr>
            <a:endParaRPr lang="en-US"/>
          </a:p>
        </c:txPr>
        <c:crossAx val="40492544"/>
        <c:crosses val="autoZero"/>
        <c:crossBetween val="between"/>
      </c:valAx>
    </c:plotArea>
    <c:legend>
      <c:legendPos val="r"/>
      <c:layout>
        <c:manualLayout>
          <c:xMode val="edge"/>
          <c:yMode val="edge"/>
          <c:x val="9.1709548313321898E-2"/>
          <c:y val="0.87802578305472545"/>
          <c:w val="0.84654088050314946"/>
          <c:h val="9.3580400241768044E-2"/>
        </c:manualLayout>
      </c:layout>
      <c:overlay val="0"/>
      <c:txPr>
        <a:bodyPr/>
        <a:lstStyle/>
        <a:p>
          <a:pPr>
            <a:defRPr sz="1200"/>
          </a:pPr>
          <a:endParaRPr lang="en-US"/>
        </a:p>
      </c:txPr>
    </c:legend>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[Book3]weoreptc!$F$30</c:f>
              <c:strCache>
                <c:ptCount val="1"/>
                <c:pt idx="0">
                  <c:v>Euro area</c:v>
                </c:pt>
              </c:strCache>
            </c:strRef>
          </c:tx>
          <c:spPr>
            <a:ln>
              <a:solidFill>
                <a:schemeClr val="bg1">
                  <a:lumMod val="75000"/>
                </a:schemeClr>
              </a:solidFill>
            </a:ln>
          </c:spPr>
          <c:marker>
            <c:spPr>
              <a:solidFill>
                <a:schemeClr val="bg1">
                  <a:lumMod val="75000"/>
                </a:schemeClr>
              </a:solidFill>
              <a:ln>
                <a:solidFill>
                  <a:srgbClr val="FFFFFF">
                    <a:lumMod val="75000"/>
                  </a:srgbClr>
                </a:solidFill>
              </a:ln>
            </c:spPr>
          </c:marker>
          <c:cat>
            <c:numRef>
              <c:f>[Book3]weoreptc!$G$29:$S$29</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[Book3]weoreptc!$G$30:$S$30</c:f>
              <c:numCache>
                <c:formatCode>General</c:formatCode>
                <c:ptCount val="13"/>
                <c:pt idx="0">
                  <c:v>-0.55900000000000005</c:v>
                </c:pt>
                <c:pt idx="1">
                  <c:v>0.10100000000000002</c:v>
                </c:pt>
                <c:pt idx="2">
                  <c:v>0.71300000000000063</c:v>
                </c:pt>
                <c:pt idx="3">
                  <c:v>0.51700000000000002</c:v>
                </c:pt>
                <c:pt idx="4">
                  <c:v>1.246</c:v>
                </c:pt>
                <c:pt idx="5">
                  <c:v>0.50600000000000001</c:v>
                </c:pt>
                <c:pt idx="6">
                  <c:v>0.49900000000000067</c:v>
                </c:pt>
                <c:pt idx="7">
                  <c:v>0.36900000000000038</c:v>
                </c:pt>
                <c:pt idx="8">
                  <c:v>-0.73400000000000065</c:v>
                </c:pt>
                <c:pt idx="9">
                  <c:v>0.14600000000000021</c:v>
                </c:pt>
                <c:pt idx="10">
                  <c:v>0.40100000000000002</c:v>
                </c:pt>
                <c:pt idx="11">
                  <c:v>0.43100000000000038</c:v>
                </c:pt>
                <c:pt idx="12">
                  <c:v>1.127</c:v>
                </c:pt>
              </c:numCache>
            </c:numRef>
          </c:val>
          <c:smooth val="0"/>
        </c:ser>
        <c:ser>
          <c:idx val="1"/>
          <c:order val="1"/>
          <c:tx>
            <c:strRef>
              <c:f>[Book3]weoreptc!$F$31</c:f>
              <c:strCache>
                <c:ptCount val="1"/>
                <c:pt idx="0">
                  <c:v>China</c:v>
                </c:pt>
              </c:strCache>
            </c:strRef>
          </c:tx>
          <c:cat>
            <c:numRef>
              <c:f>[Book3]weoreptc!$G$29:$S$29</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[Book3]weoreptc!$G$31:$S$31</c:f>
              <c:numCache>
                <c:formatCode>General</c:formatCode>
                <c:ptCount val="13"/>
                <c:pt idx="0">
                  <c:v>1.712</c:v>
                </c:pt>
                <c:pt idx="1">
                  <c:v>1.3140000000000001</c:v>
                </c:pt>
                <c:pt idx="2">
                  <c:v>2.4359999999999977</c:v>
                </c:pt>
                <c:pt idx="3">
                  <c:v>2.7959999999999998</c:v>
                </c:pt>
                <c:pt idx="4">
                  <c:v>3.5539999999999998</c:v>
                </c:pt>
                <c:pt idx="5">
                  <c:v>5.9420000000000002</c:v>
                </c:pt>
                <c:pt idx="6">
                  <c:v>8.5780000000000012</c:v>
                </c:pt>
                <c:pt idx="7">
                  <c:v>10.127000000000001</c:v>
                </c:pt>
                <c:pt idx="8">
                  <c:v>9.1230000000000011</c:v>
                </c:pt>
                <c:pt idx="9">
                  <c:v>5.23</c:v>
                </c:pt>
                <c:pt idx="10">
                  <c:v>4.0069999999999997</c:v>
                </c:pt>
                <c:pt idx="11">
                  <c:v>2.7640000000000002</c:v>
                </c:pt>
                <c:pt idx="12">
                  <c:v>2.3109999999999977</c:v>
                </c:pt>
              </c:numCache>
            </c:numRef>
          </c:val>
          <c:smooth val="0"/>
        </c:ser>
        <c:ser>
          <c:idx val="2"/>
          <c:order val="2"/>
          <c:tx>
            <c:strRef>
              <c:f>[Book3]weoreptc!$F$32</c:f>
              <c:strCache>
                <c:ptCount val="1"/>
                <c:pt idx="0">
                  <c:v>Germany</c:v>
                </c:pt>
              </c:strCache>
            </c:strRef>
          </c:tx>
          <c:spPr>
            <a:ln>
              <a:solidFill>
                <a:schemeClr val="accent5">
                  <a:lumMod val="50000"/>
                </a:schemeClr>
              </a:solidFill>
            </a:ln>
          </c:spPr>
          <c:marker>
            <c:spPr>
              <a:solidFill>
                <a:srgbClr val="BBE0E3">
                  <a:lumMod val="75000"/>
                </a:srgbClr>
              </a:solidFill>
              <a:ln>
                <a:solidFill>
                  <a:srgbClr val="DAEDEF">
                    <a:lumMod val="50000"/>
                  </a:srgbClr>
                </a:solidFill>
              </a:ln>
            </c:spPr>
          </c:marker>
          <c:cat>
            <c:numRef>
              <c:f>[Book3]weoreptc!$G$29:$S$29</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[Book3]weoreptc!$G$32:$S$32</c:f>
              <c:numCache>
                <c:formatCode>General</c:formatCode>
                <c:ptCount val="13"/>
                <c:pt idx="0">
                  <c:v>-1.732</c:v>
                </c:pt>
                <c:pt idx="1">
                  <c:v>-1.0000000000000028E-3</c:v>
                </c:pt>
                <c:pt idx="2">
                  <c:v>2.0009999999999999</c:v>
                </c:pt>
                <c:pt idx="3">
                  <c:v>1.887</c:v>
                </c:pt>
                <c:pt idx="4">
                  <c:v>4.6619999999999955</c:v>
                </c:pt>
                <c:pt idx="5">
                  <c:v>5.0619999999999985</c:v>
                </c:pt>
                <c:pt idx="6">
                  <c:v>6.2549999999999955</c:v>
                </c:pt>
                <c:pt idx="7">
                  <c:v>7.45</c:v>
                </c:pt>
                <c:pt idx="8">
                  <c:v>6.21</c:v>
                </c:pt>
                <c:pt idx="9">
                  <c:v>5.9189999999999996</c:v>
                </c:pt>
                <c:pt idx="10">
                  <c:v>6.0359999999999996</c:v>
                </c:pt>
                <c:pt idx="11">
                  <c:v>5.652999999999988</c:v>
                </c:pt>
                <c:pt idx="12">
                  <c:v>5.4310000000000116</c:v>
                </c:pt>
              </c:numCache>
            </c:numRef>
          </c:val>
          <c:smooth val="0"/>
        </c:ser>
        <c:ser>
          <c:idx val="3"/>
          <c:order val="3"/>
          <c:tx>
            <c:strRef>
              <c:f>[Book3]weoreptc!$F$33</c:f>
              <c:strCache>
                <c:ptCount val="1"/>
                <c:pt idx="0">
                  <c:v>United States</c:v>
                </c:pt>
              </c:strCache>
            </c:strRef>
          </c:tx>
          <c:cat>
            <c:numRef>
              <c:f>[Book3]weoreptc!$G$29:$S$29</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[Book3]weoreptc!$G$33:$S$33</c:f>
              <c:numCache>
                <c:formatCode>General</c:formatCode>
                <c:ptCount val="13"/>
                <c:pt idx="0">
                  <c:v>-4.1839999999999975</c:v>
                </c:pt>
                <c:pt idx="1">
                  <c:v>-3.8559999999999977</c:v>
                </c:pt>
                <c:pt idx="2">
                  <c:v>-4.2960000000000003</c:v>
                </c:pt>
                <c:pt idx="3">
                  <c:v>-4.6589999999999945</c:v>
                </c:pt>
                <c:pt idx="4">
                  <c:v>-5.3029999999999955</c:v>
                </c:pt>
                <c:pt idx="5">
                  <c:v>-5.9080000000000004</c:v>
                </c:pt>
                <c:pt idx="6">
                  <c:v>-5.9850000000000003</c:v>
                </c:pt>
                <c:pt idx="7">
                  <c:v>-5.0629999999999891</c:v>
                </c:pt>
                <c:pt idx="8">
                  <c:v>-4.7380000000000004</c:v>
                </c:pt>
                <c:pt idx="9">
                  <c:v>-2.7330000000000001</c:v>
                </c:pt>
                <c:pt idx="10">
                  <c:v>-3.048</c:v>
                </c:pt>
                <c:pt idx="11">
                  <c:v>-3.0909999999999997</c:v>
                </c:pt>
                <c:pt idx="12">
                  <c:v>-3.1080000000000001</c:v>
                </c:pt>
              </c:numCache>
            </c:numRef>
          </c:val>
          <c:smooth val="0"/>
        </c:ser>
        <c:dLbls>
          <c:showLegendKey val="0"/>
          <c:showVal val="0"/>
          <c:showCatName val="0"/>
          <c:showSerName val="0"/>
          <c:showPercent val="0"/>
          <c:showBubbleSize val="0"/>
        </c:dLbls>
        <c:marker val="1"/>
        <c:smooth val="0"/>
        <c:axId val="40642560"/>
        <c:axId val="38859840"/>
      </c:lineChart>
      <c:catAx>
        <c:axId val="40642560"/>
        <c:scaling>
          <c:orientation val="minMax"/>
        </c:scaling>
        <c:delete val="0"/>
        <c:axPos val="b"/>
        <c:numFmt formatCode="General" sourceLinked="1"/>
        <c:majorTickMark val="none"/>
        <c:minorTickMark val="none"/>
        <c:tickLblPos val="low"/>
        <c:txPr>
          <a:bodyPr/>
          <a:lstStyle/>
          <a:p>
            <a:pPr>
              <a:defRPr sz="1200"/>
            </a:pPr>
            <a:endParaRPr lang="en-US"/>
          </a:p>
        </c:txPr>
        <c:crossAx val="38859840"/>
        <c:crosses val="autoZero"/>
        <c:auto val="1"/>
        <c:lblAlgn val="ctr"/>
        <c:lblOffset val="100"/>
        <c:tickLblSkip val="2"/>
        <c:noMultiLvlLbl val="0"/>
      </c:catAx>
      <c:valAx>
        <c:axId val="38859840"/>
        <c:scaling>
          <c:orientation val="minMax"/>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642560"/>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ULC!$B$5</c:f>
              <c:strCache>
                <c:ptCount val="1"/>
                <c:pt idx="0">
                  <c:v>Labor Compensation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ULC!$D$5:$P$5</c:f>
              <c:numCache>
                <c:formatCode>General</c:formatCode>
                <c:ptCount val="13"/>
                <c:pt idx="0">
                  <c:v>100</c:v>
                </c:pt>
                <c:pt idx="1">
                  <c:v>105.21429100000051</c:v>
                </c:pt>
                <c:pt idx="2">
                  <c:v>108.56575756551254</c:v>
                </c:pt>
                <c:pt idx="3">
                  <c:v>115.08413033103675</c:v>
                </c:pt>
                <c:pt idx="4">
                  <c:v>118.53400385344638</c:v>
                </c:pt>
                <c:pt idx="5">
                  <c:v>120.24247356720772</c:v>
                </c:pt>
                <c:pt idx="6">
                  <c:v>124.28466840839087</c:v>
                </c:pt>
                <c:pt idx="7">
                  <c:v>130.18368980994578</c:v>
                </c:pt>
                <c:pt idx="8">
                  <c:v>132.27395688680392</c:v>
                </c:pt>
                <c:pt idx="9">
                  <c:v>134.94299666174118</c:v>
                </c:pt>
                <c:pt idx="10">
                  <c:v>139.20478257547094</c:v>
                </c:pt>
                <c:pt idx="11">
                  <c:v>141.97033336584659</c:v>
                </c:pt>
                <c:pt idx="12">
                  <c:v>146.15341541389796</c:v>
                </c:pt>
              </c:numCache>
            </c:numRef>
          </c:val>
          <c:smooth val="0"/>
        </c:ser>
        <c:ser>
          <c:idx val="1"/>
          <c:order val="1"/>
          <c:tx>
            <c:strRef>
              <c:f>ULC!$B$18</c:f>
              <c:strCache>
                <c:ptCount val="1"/>
                <c:pt idx="0">
                  <c:v>Labor Productivity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ULC!$D$18:$P$18</c:f>
              <c:numCache>
                <c:formatCode>General</c:formatCode>
                <c:ptCount val="13"/>
                <c:pt idx="0">
                  <c:v>100</c:v>
                </c:pt>
                <c:pt idx="1">
                  <c:v>103.26853</c:v>
                </c:pt>
                <c:pt idx="2">
                  <c:v>104.12046077754245</c:v>
                </c:pt>
                <c:pt idx="3">
                  <c:v>107.17171400424216</c:v>
                </c:pt>
                <c:pt idx="4">
                  <c:v>108.03423420915429</c:v>
                </c:pt>
                <c:pt idx="5">
                  <c:v>108.74833552770204</c:v>
                </c:pt>
                <c:pt idx="6">
                  <c:v>110.25303730964787</c:v>
                </c:pt>
                <c:pt idx="7">
                  <c:v>113.49037850115415</c:v>
                </c:pt>
                <c:pt idx="8">
                  <c:v>113.69731878664975</c:v>
                </c:pt>
                <c:pt idx="9">
                  <c:v>112.75878835110029</c:v>
                </c:pt>
                <c:pt idx="10">
                  <c:v>112.32437564724029</c:v>
                </c:pt>
                <c:pt idx="11">
                  <c:v>113.65466804858701</c:v>
                </c:pt>
                <c:pt idx="12">
                  <c:v>115.28661724234979</c:v>
                </c:pt>
              </c:numCache>
            </c:numRef>
          </c:val>
          <c:smooth val="0"/>
        </c:ser>
        <c:dLbls>
          <c:showLegendKey val="0"/>
          <c:showVal val="0"/>
          <c:showCatName val="0"/>
          <c:showSerName val="0"/>
          <c:showPercent val="0"/>
          <c:showBubbleSize val="0"/>
        </c:dLbls>
        <c:marker val="1"/>
        <c:smooth val="0"/>
        <c:axId val="40773120"/>
        <c:axId val="38862144"/>
      </c:lineChart>
      <c:catAx>
        <c:axId val="40773120"/>
        <c:scaling>
          <c:orientation val="minMax"/>
        </c:scaling>
        <c:delete val="0"/>
        <c:axPos val="b"/>
        <c:majorTickMark val="none"/>
        <c:minorTickMark val="none"/>
        <c:tickLblPos val="nextTo"/>
        <c:txPr>
          <a:bodyPr/>
          <a:lstStyle/>
          <a:p>
            <a:pPr>
              <a:defRPr sz="1200"/>
            </a:pPr>
            <a:endParaRPr lang="en-US"/>
          </a:p>
        </c:txPr>
        <c:crossAx val="38862144"/>
        <c:crosses val="autoZero"/>
        <c:auto val="1"/>
        <c:lblAlgn val="ctr"/>
        <c:lblOffset val="100"/>
        <c:noMultiLvlLbl val="0"/>
      </c:catAx>
      <c:valAx>
        <c:axId val="38862144"/>
        <c:scaling>
          <c:orientation val="minMax"/>
          <c:max val="150"/>
          <c:min val="90"/>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773120"/>
        <c:crosses val="autoZero"/>
        <c:crossBetween val="between"/>
      </c:valAx>
    </c:plotArea>
    <c:legend>
      <c:legendPos val="b"/>
      <c:layout/>
      <c:overlay val="0"/>
      <c:txPr>
        <a:bodyPr/>
        <a:lstStyle/>
        <a:p>
          <a:pPr rtl="0">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ULC!$B$8</c:f>
              <c:strCache>
                <c:ptCount val="1"/>
                <c:pt idx="0">
                  <c:v>Labor Compensation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ULC!$D$8:$P$8</c:f>
              <c:numCache>
                <c:formatCode>General</c:formatCode>
                <c:ptCount val="13"/>
                <c:pt idx="0">
                  <c:v>100</c:v>
                </c:pt>
                <c:pt idx="1">
                  <c:v>102.237937</c:v>
                </c:pt>
                <c:pt idx="2">
                  <c:v>106.17126660602445</c:v>
                </c:pt>
                <c:pt idx="3">
                  <c:v>109.17805811055882</c:v>
                </c:pt>
                <c:pt idx="4">
                  <c:v>112.33515564982116</c:v>
                </c:pt>
                <c:pt idx="5">
                  <c:v>115.51322055149782</c:v>
                </c:pt>
                <c:pt idx="6">
                  <c:v>119.55952737853518</c:v>
                </c:pt>
                <c:pt idx="7">
                  <c:v>122.02712483326769</c:v>
                </c:pt>
                <c:pt idx="8">
                  <c:v>124.80725417508904</c:v>
                </c:pt>
                <c:pt idx="9">
                  <c:v>128.80432131272167</c:v>
                </c:pt>
                <c:pt idx="10">
                  <c:v>131.36040185178931</c:v>
                </c:pt>
                <c:pt idx="11">
                  <c:v>133.847419440761</c:v>
                </c:pt>
                <c:pt idx="12">
                  <c:v>135.10161553673692</c:v>
                </c:pt>
              </c:numCache>
            </c:numRef>
          </c:val>
          <c:smooth val="0"/>
        </c:ser>
        <c:ser>
          <c:idx val="1"/>
          <c:order val="1"/>
          <c:tx>
            <c:strRef>
              <c:f>ULC!$B$21</c:f>
              <c:strCache>
                <c:ptCount val="1"/>
                <c:pt idx="0">
                  <c:v>Labor Productivity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ULC!$D$21:$P$21</c:f>
              <c:numCache>
                <c:formatCode>General</c:formatCode>
                <c:ptCount val="13"/>
                <c:pt idx="0">
                  <c:v>100</c:v>
                </c:pt>
                <c:pt idx="1">
                  <c:v>102.75835199999995</c:v>
                </c:pt>
                <c:pt idx="2">
                  <c:v>103.64461421917898</c:v>
                </c:pt>
                <c:pt idx="3">
                  <c:v>103.04834208956758</c:v>
                </c:pt>
                <c:pt idx="4">
                  <c:v>101.61765806636602</c:v>
                </c:pt>
                <c:pt idx="5">
                  <c:v>103.00223422370058</c:v>
                </c:pt>
                <c:pt idx="6">
                  <c:v>103.88926299326089</c:v>
                </c:pt>
                <c:pt idx="7">
                  <c:v>104.38102406631111</c:v>
                </c:pt>
                <c:pt idx="8">
                  <c:v>104.85719725047315</c:v>
                </c:pt>
                <c:pt idx="9">
                  <c:v>104.1609022595641</c:v>
                </c:pt>
                <c:pt idx="10">
                  <c:v>101.75910809481256</c:v>
                </c:pt>
                <c:pt idx="11">
                  <c:v>104.43087997308371</c:v>
                </c:pt>
                <c:pt idx="12">
                  <c:v>104.78744229494927</c:v>
                </c:pt>
              </c:numCache>
            </c:numRef>
          </c:val>
          <c:smooth val="0"/>
        </c:ser>
        <c:dLbls>
          <c:showLegendKey val="0"/>
          <c:showVal val="0"/>
          <c:showCatName val="0"/>
          <c:showSerName val="0"/>
          <c:showPercent val="0"/>
          <c:showBubbleSize val="0"/>
        </c:dLbls>
        <c:marker val="1"/>
        <c:smooth val="0"/>
        <c:axId val="40775168"/>
        <c:axId val="40257216"/>
      </c:lineChart>
      <c:catAx>
        <c:axId val="40775168"/>
        <c:scaling>
          <c:orientation val="minMax"/>
        </c:scaling>
        <c:delete val="0"/>
        <c:axPos val="b"/>
        <c:majorTickMark val="none"/>
        <c:minorTickMark val="none"/>
        <c:tickLblPos val="nextTo"/>
        <c:txPr>
          <a:bodyPr/>
          <a:lstStyle/>
          <a:p>
            <a:pPr>
              <a:defRPr sz="1200"/>
            </a:pPr>
            <a:endParaRPr lang="en-US"/>
          </a:p>
        </c:txPr>
        <c:crossAx val="40257216"/>
        <c:crosses val="autoZero"/>
        <c:auto val="1"/>
        <c:lblAlgn val="ctr"/>
        <c:lblOffset val="100"/>
        <c:noMultiLvlLbl val="0"/>
      </c:catAx>
      <c:valAx>
        <c:axId val="40257216"/>
        <c:scaling>
          <c:orientation val="minMax"/>
          <c:max val="150"/>
          <c:min val="90"/>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775168"/>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v>Eurozone GDP Market Prices (as a share of World)</c:v>
          </c:tx>
          <c:marker>
            <c:symbol val="none"/>
          </c:marker>
          <c:cat>
            <c:numRef>
              <c:f>[Book1]weoreptc!$F$6:$X$6</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[Book1]weoreptc!$F$7:$X$7</c:f>
              <c:numCache>
                <c:formatCode>0.0</c:formatCode>
                <c:ptCount val="19"/>
                <c:pt idx="0">
                  <c:v>21.942618164283729</c:v>
                </c:pt>
                <c:pt idx="1">
                  <c:v>19.402424349280427</c:v>
                </c:pt>
                <c:pt idx="2">
                  <c:v>19.767220421185563</c:v>
                </c:pt>
                <c:pt idx="3">
                  <c:v>20.756733951920612</c:v>
                </c:pt>
                <c:pt idx="4">
                  <c:v>22.761653307976687</c:v>
                </c:pt>
                <c:pt idx="5">
                  <c:v>23.170798093391927</c:v>
                </c:pt>
                <c:pt idx="6">
                  <c:v>22.245256031632149</c:v>
                </c:pt>
                <c:pt idx="7">
                  <c:v>21.781689376647801</c:v>
                </c:pt>
                <c:pt idx="8">
                  <c:v>22.214279868538373</c:v>
                </c:pt>
                <c:pt idx="9">
                  <c:v>22.222987928946591</c:v>
                </c:pt>
                <c:pt idx="10">
                  <c:v>21.485651506408086</c:v>
                </c:pt>
                <c:pt idx="11">
                  <c:v>19.281882012846239</c:v>
                </c:pt>
                <c:pt idx="12">
                  <c:v>18.761917603521283</c:v>
                </c:pt>
                <c:pt idx="13">
                  <c:v>16.926276428340518</c:v>
                </c:pt>
                <c:pt idx="14">
                  <c:v>16.168902160019691</c:v>
                </c:pt>
                <c:pt idx="15">
                  <c:v>15.701111646371496</c:v>
                </c:pt>
                <c:pt idx="16">
                  <c:v>15.240903339764944</c:v>
                </c:pt>
                <c:pt idx="17">
                  <c:v>14.796256480603468</c:v>
                </c:pt>
                <c:pt idx="18">
                  <c:v>14.366135408427942</c:v>
                </c:pt>
              </c:numCache>
            </c:numRef>
          </c:val>
          <c:smooth val="0"/>
        </c:ser>
        <c:dLbls>
          <c:showLegendKey val="0"/>
          <c:showVal val="0"/>
          <c:showCatName val="0"/>
          <c:showSerName val="0"/>
          <c:showPercent val="0"/>
          <c:showBubbleSize val="0"/>
        </c:dLbls>
        <c:marker val="1"/>
        <c:smooth val="0"/>
        <c:axId val="39358976"/>
        <c:axId val="127060224"/>
      </c:lineChart>
      <c:catAx>
        <c:axId val="39358976"/>
        <c:scaling>
          <c:orientation val="minMax"/>
        </c:scaling>
        <c:delete val="0"/>
        <c:axPos val="b"/>
        <c:numFmt formatCode="General" sourceLinked="1"/>
        <c:majorTickMark val="none"/>
        <c:minorTickMark val="none"/>
        <c:tickLblPos val="nextTo"/>
        <c:crossAx val="127060224"/>
        <c:crosses val="autoZero"/>
        <c:auto val="1"/>
        <c:lblAlgn val="ctr"/>
        <c:lblOffset val="100"/>
        <c:noMultiLvlLbl val="0"/>
      </c:catAx>
      <c:valAx>
        <c:axId val="127060224"/>
        <c:scaling>
          <c:orientation val="minMax"/>
          <c:min val="14"/>
        </c:scaling>
        <c:delete val="0"/>
        <c:axPos val="l"/>
        <c:majorGridlines/>
        <c:numFmt formatCode="0" sourceLinked="0"/>
        <c:majorTickMark val="none"/>
        <c:minorTickMark val="none"/>
        <c:tickLblPos val="nextTo"/>
        <c:spPr>
          <a:ln w="9525">
            <a:noFill/>
          </a:ln>
        </c:spPr>
        <c:crossAx val="3935897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21337610576513E-2"/>
          <c:y val="3.4233598462912795E-2"/>
          <c:w val="0.91054656362399145"/>
          <c:h val="0.7175752431029595"/>
        </c:manualLayout>
      </c:layout>
      <c:lineChart>
        <c:grouping val="standard"/>
        <c:varyColors val="0"/>
        <c:ser>
          <c:idx val="0"/>
          <c:order val="0"/>
          <c:tx>
            <c:strRef>
              <c:f>ULC!$B$10</c:f>
              <c:strCache>
                <c:ptCount val="1"/>
                <c:pt idx="0">
                  <c:v>Labor Compensation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ULC!$D$10:$P$10</c:f>
              <c:numCache>
                <c:formatCode>General</c:formatCode>
                <c:ptCount val="13"/>
                <c:pt idx="0">
                  <c:v>100</c:v>
                </c:pt>
                <c:pt idx="1">
                  <c:v>102.75794399999999</c:v>
                </c:pt>
                <c:pt idx="2">
                  <c:v>105.99435374251372</c:v>
                </c:pt>
                <c:pt idx="3">
                  <c:v>109.44866733324072</c:v>
                </c:pt>
                <c:pt idx="4">
                  <c:v>113.3196040200163</c:v>
                </c:pt>
                <c:pt idx="5">
                  <c:v>116.6578511057637</c:v>
                </c:pt>
                <c:pt idx="6">
                  <c:v>121.16384809811271</c:v>
                </c:pt>
                <c:pt idx="7">
                  <c:v>126.09742674429582</c:v>
                </c:pt>
                <c:pt idx="8">
                  <c:v>133.11664883083628</c:v>
                </c:pt>
                <c:pt idx="9">
                  <c:v>141.71195224201512</c:v>
                </c:pt>
                <c:pt idx="10">
                  <c:v>147.17009153234056</c:v>
                </c:pt>
                <c:pt idx="11">
                  <c:v>147.19101433632949</c:v>
                </c:pt>
                <c:pt idx="12">
                  <c:v>147.08996333341446</c:v>
                </c:pt>
              </c:numCache>
            </c:numRef>
          </c:val>
          <c:smooth val="0"/>
        </c:ser>
        <c:ser>
          <c:idx val="1"/>
          <c:order val="1"/>
          <c:tx>
            <c:strRef>
              <c:f>ULC!$B$23</c:f>
              <c:strCache>
                <c:ptCount val="1"/>
                <c:pt idx="0">
                  <c:v>Labor Productivity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ULC!$D$23:$P$23</c:f>
              <c:numCache>
                <c:formatCode>General</c:formatCode>
                <c:ptCount val="13"/>
                <c:pt idx="0">
                  <c:v>100</c:v>
                </c:pt>
                <c:pt idx="1">
                  <c:v>100.05452735999998</c:v>
                </c:pt>
                <c:pt idx="2">
                  <c:v>100.21022000882577</c:v>
                </c:pt>
                <c:pt idx="3">
                  <c:v>100.50312686593436</c:v>
                </c:pt>
                <c:pt idx="4">
                  <c:v>100.8898889284234</c:v>
                </c:pt>
                <c:pt idx="5">
                  <c:v>101.21840396161653</c:v>
                </c:pt>
                <c:pt idx="6">
                  <c:v>101.4992532500312</c:v>
                </c:pt>
                <c:pt idx="7">
                  <c:v>102.45551770560488</c:v>
                </c:pt>
                <c:pt idx="8">
                  <c:v>104.13291534326035</c:v>
                </c:pt>
                <c:pt idx="9">
                  <c:v>105.04052814903109</c:v>
                </c:pt>
                <c:pt idx="10">
                  <c:v>107.84949674306571</c:v>
                </c:pt>
                <c:pt idx="11">
                  <c:v>109.94654177064776</c:v>
                </c:pt>
                <c:pt idx="12">
                  <c:v>112.06632648850122</c:v>
                </c:pt>
              </c:numCache>
            </c:numRef>
          </c:val>
          <c:smooth val="0"/>
        </c:ser>
        <c:dLbls>
          <c:showLegendKey val="0"/>
          <c:showVal val="0"/>
          <c:showCatName val="0"/>
          <c:showSerName val="0"/>
          <c:showPercent val="0"/>
          <c:showBubbleSize val="0"/>
        </c:dLbls>
        <c:marker val="1"/>
        <c:smooth val="0"/>
        <c:axId val="40930816"/>
        <c:axId val="40259520"/>
      </c:lineChart>
      <c:catAx>
        <c:axId val="40930816"/>
        <c:scaling>
          <c:orientation val="minMax"/>
        </c:scaling>
        <c:delete val="0"/>
        <c:axPos val="b"/>
        <c:majorTickMark val="none"/>
        <c:minorTickMark val="none"/>
        <c:tickLblPos val="nextTo"/>
        <c:txPr>
          <a:bodyPr/>
          <a:lstStyle/>
          <a:p>
            <a:pPr>
              <a:defRPr sz="1200"/>
            </a:pPr>
            <a:endParaRPr lang="en-US"/>
          </a:p>
        </c:txPr>
        <c:crossAx val="40259520"/>
        <c:crosses val="autoZero"/>
        <c:auto val="1"/>
        <c:lblAlgn val="ctr"/>
        <c:lblOffset val="100"/>
        <c:noMultiLvlLbl val="0"/>
      </c:catAx>
      <c:valAx>
        <c:axId val="40259520"/>
        <c:scaling>
          <c:orientation val="minMax"/>
          <c:max val="150"/>
          <c:min val="90"/>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930816"/>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ULC!$B$6</c:f>
              <c:strCache>
                <c:ptCount val="1"/>
                <c:pt idx="0">
                  <c:v>Labor Compensation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ULC!$D$6:$P$6</c:f>
              <c:numCache>
                <c:formatCode>General</c:formatCode>
                <c:ptCount val="13"/>
                <c:pt idx="0">
                  <c:v>100</c:v>
                </c:pt>
                <c:pt idx="1">
                  <c:v>103.23825600000002</c:v>
                </c:pt>
                <c:pt idx="2">
                  <c:v>106.10428419629281</c:v>
                </c:pt>
                <c:pt idx="3">
                  <c:v>108.16023932405048</c:v>
                </c:pt>
                <c:pt idx="4">
                  <c:v>110.07401145621674</c:v>
                </c:pt>
                <c:pt idx="5">
                  <c:v>110.57681302944702</c:v>
                </c:pt>
                <c:pt idx="6">
                  <c:v>110.88567618360024</c:v>
                </c:pt>
                <c:pt idx="7">
                  <c:v>112.19880099381848</c:v>
                </c:pt>
                <c:pt idx="8">
                  <c:v>112.97866748301909</c:v>
                </c:pt>
                <c:pt idx="9">
                  <c:v>115.39416495124694</c:v>
                </c:pt>
                <c:pt idx="10">
                  <c:v>119.44623451533442</c:v>
                </c:pt>
                <c:pt idx="11">
                  <c:v>119.73318796851549</c:v>
                </c:pt>
                <c:pt idx="12">
                  <c:v>123.20680819395317</c:v>
                </c:pt>
              </c:numCache>
            </c:numRef>
          </c:val>
          <c:smooth val="0"/>
        </c:ser>
        <c:ser>
          <c:idx val="1"/>
          <c:order val="1"/>
          <c:tx>
            <c:strRef>
              <c:f>ULC!$B$19</c:f>
              <c:strCache>
                <c:ptCount val="1"/>
                <c:pt idx="0">
                  <c:v>Labor Productivity per Unit Labor Input</c:v>
                </c:pt>
              </c:strCache>
            </c:strRef>
          </c:tx>
          <c:spPr>
            <a:ln w="66675"/>
          </c:spPr>
          <c:marker>
            <c:symbol val="none"/>
          </c:marker>
          <c:cat>
            <c:strRef>
              <c:f>ULC!$D$4:$P$4</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ULC!$D$19:$P$19</c:f>
              <c:numCache>
                <c:formatCode>General</c:formatCode>
                <c:ptCount val="13"/>
                <c:pt idx="0">
                  <c:v>100</c:v>
                </c:pt>
                <c:pt idx="1">
                  <c:v>103.14032400000002</c:v>
                </c:pt>
                <c:pt idx="2">
                  <c:v>106.02423885058899</c:v>
                </c:pt>
                <c:pt idx="3">
                  <c:v>107.81498930501922</c:v>
                </c:pt>
                <c:pt idx="4">
                  <c:v>108.89953478323454</c:v>
                </c:pt>
                <c:pt idx="5">
                  <c:v>110.32276458322355</c:v>
                </c:pt>
                <c:pt idx="6">
                  <c:v>111.82981988299125</c:v>
                </c:pt>
                <c:pt idx="7">
                  <c:v>115.99953674120064</c:v>
                </c:pt>
                <c:pt idx="8">
                  <c:v>118.61879120087625</c:v>
                </c:pt>
                <c:pt idx="9">
                  <c:v>118.66347781754318</c:v>
                </c:pt>
                <c:pt idx="10">
                  <c:v>115.06831381721928</c:v>
                </c:pt>
                <c:pt idx="11">
                  <c:v>117.62530090065827</c:v>
                </c:pt>
                <c:pt idx="12">
                  <c:v>119.50521786597876</c:v>
                </c:pt>
              </c:numCache>
            </c:numRef>
          </c:val>
          <c:smooth val="0"/>
        </c:ser>
        <c:dLbls>
          <c:showLegendKey val="0"/>
          <c:showVal val="0"/>
          <c:showCatName val="0"/>
          <c:showSerName val="0"/>
          <c:showPercent val="0"/>
          <c:showBubbleSize val="0"/>
        </c:dLbls>
        <c:marker val="1"/>
        <c:smooth val="0"/>
        <c:axId val="40983040"/>
        <c:axId val="40261824"/>
      </c:lineChart>
      <c:catAx>
        <c:axId val="40983040"/>
        <c:scaling>
          <c:orientation val="minMax"/>
        </c:scaling>
        <c:delete val="0"/>
        <c:axPos val="b"/>
        <c:majorTickMark val="none"/>
        <c:minorTickMark val="none"/>
        <c:tickLblPos val="nextTo"/>
        <c:txPr>
          <a:bodyPr/>
          <a:lstStyle/>
          <a:p>
            <a:pPr>
              <a:defRPr sz="1200"/>
            </a:pPr>
            <a:endParaRPr lang="en-US"/>
          </a:p>
        </c:txPr>
        <c:crossAx val="40261824"/>
        <c:crosses val="autoZero"/>
        <c:auto val="1"/>
        <c:lblAlgn val="ctr"/>
        <c:lblOffset val="100"/>
        <c:noMultiLvlLbl val="0"/>
      </c:catAx>
      <c:valAx>
        <c:axId val="40261824"/>
        <c:scaling>
          <c:orientation val="minMax"/>
          <c:max val="150"/>
          <c:min val="90"/>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0983040"/>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Sheet2!$A$42</c:f>
              <c:strCache>
                <c:ptCount val="1"/>
                <c:pt idx="0">
                  <c:v>Germany</c:v>
                </c:pt>
              </c:strCache>
            </c:strRef>
          </c:tx>
          <c:spPr>
            <a:ln>
              <a:solidFill>
                <a:schemeClr val="bg1">
                  <a:lumMod val="75000"/>
                </a:schemeClr>
              </a:solidFill>
            </a:ln>
          </c:spPr>
          <c:marker>
            <c:spPr>
              <a:solidFill>
                <a:schemeClr val="bg1">
                  <a:lumMod val="75000"/>
                </a:schemeClr>
              </a:solidFill>
              <a:ln>
                <a:solidFill>
                  <a:schemeClr val="bg1">
                    <a:lumMod val="75000"/>
                  </a:schemeClr>
                </a:solidFill>
              </a:ln>
            </c:spPr>
          </c:marker>
          <c:cat>
            <c:strRef>
              <c:f>Sheet2!$B$41:$L$41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Sheet2!$B$42:$L$42</c:f>
              <c:numCache>
                <c:formatCode>General</c:formatCode>
                <c:ptCount val="11"/>
                <c:pt idx="0">
                  <c:v>100</c:v>
                </c:pt>
                <c:pt idx="1">
                  <c:v>100.4</c:v>
                </c:pt>
                <c:pt idx="2">
                  <c:v>101.10279999999995</c:v>
                </c:pt>
                <c:pt idx="3">
                  <c:v>102.01272520000002</c:v>
                </c:pt>
                <c:pt idx="4">
                  <c:v>101.50266157400002</c:v>
                </c:pt>
                <c:pt idx="5">
                  <c:v>100.58913761983401</c:v>
                </c:pt>
                <c:pt idx="6">
                  <c:v>98.577354867437279</c:v>
                </c:pt>
                <c:pt idx="7">
                  <c:v>97.788736028497524</c:v>
                </c:pt>
                <c:pt idx="8">
                  <c:v>100.03787695715309</c:v>
                </c:pt>
                <c:pt idx="9">
                  <c:v>105.53996018979672</c:v>
                </c:pt>
                <c:pt idx="10">
                  <c:v>104.37902062770895</c:v>
                </c:pt>
              </c:numCache>
            </c:numRef>
          </c:val>
          <c:smooth val="0"/>
        </c:ser>
        <c:ser>
          <c:idx val="1"/>
          <c:order val="1"/>
          <c:tx>
            <c:strRef>
              <c:f>Sheet2!$A$43</c:f>
              <c:strCache>
                <c:ptCount val="1"/>
                <c:pt idx="0">
                  <c:v>Greece</c:v>
                </c:pt>
              </c:strCache>
            </c:strRef>
          </c:tx>
          <c:cat>
            <c:strRef>
              <c:f>Sheet2!$B$41:$L$41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Sheet2!$B$43:$L$43</c:f>
              <c:numCache>
                <c:formatCode>General</c:formatCode>
                <c:ptCount val="11"/>
                <c:pt idx="0">
                  <c:v>100</c:v>
                </c:pt>
                <c:pt idx="1">
                  <c:v>99.7</c:v>
                </c:pt>
                <c:pt idx="2">
                  <c:v>109.8694</c:v>
                </c:pt>
                <c:pt idx="3">
                  <c:v>111.51744100000002</c:v>
                </c:pt>
                <c:pt idx="4">
                  <c:v>113.97082470200002</c:v>
                </c:pt>
                <c:pt idx="5">
                  <c:v>118.98554098888802</c:v>
                </c:pt>
                <c:pt idx="6">
                  <c:v>116.48684462812137</c:v>
                </c:pt>
                <c:pt idx="7">
                  <c:v>120.68037103473335</c:v>
                </c:pt>
                <c:pt idx="8">
                  <c:v>129.24867737819983</c:v>
                </c:pt>
                <c:pt idx="9">
                  <c:v>138.55458214943022</c:v>
                </c:pt>
                <c:pt idx="10">
                  <c:v>136.19915425288951</c:v>
                </c:pt>
              </c:numCache>
            </c:numRef>
          </c:val>
          <c:smooth val="0"/>
        </c:ser>
        <c:ser>
          <c:idx val="2"/>
          <c:order val="2"/>
          <c:tx>
            <c:strRef>
              <c:f>Sheet2!$A$44</c:f>
              <c:strCache>
                <c:ptCount val="1"/>
                <c:pt idx="0">
                  <c:v>Spain</c:v>
                </c:pt>
              </c:strCache>
            </c:strRef>
          </c:tx>
          <c:spPr>
            <a:ln>
              <a:solidFill>
                <a:schemeClr val="accent5">
                  <a:lumMod val="75000"/>
                </a:schemeClr>
              </a:solidFill>
            </a:ln>
          </c:spPr>
          <c:marker>
            <c:spPr>
              <a:solidFill>
                <a:schemeClr val="accent1">
                  <a:lumMod val="75000"/>
                </a:schemeClr>
              </a:solidFill>
              <a:ln>
                <a:solidFill>
                  <a:schemeClr val="accent1">
                    <a:lumMod val="75000"/>
                  </a:schemeClr>
                </a:solidFill>
              </a:ln>
            </c:spPr>
          </c:marker>
          <c:cat>
            <c:strRef>
              <c:f>Sheet2!$B$41:$L$41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Sheet2!$B$44:$L$44</c:f>
              <c:numCache>
                <c:formatCode>General</c:formatCode>
                <c:ptCount val="11"/>
                <c:pt idx="0">
                  <c:v>100</c:v>
                </c:pt>
                <c:pt idx="1">
                  <c:v>103.2</c:v>
                </c:pt>
                <c:pt idx="2">
                  <c:v>106.39920000000002</c:v>
                </c:pt>
                <c:pt idx="3">
                  <c:v>109.27197840000001</c:v>
                </c:pt>
                <c:pt idx="4">
                  <c:v>112.00377785999967</c:v>
                </c:pt>
                <c:pt idx="5">
                  <c:v>115.69990252938001</c:v>
                </c:pt>
                <c:pt idx="6">
                  <c:v>119.28659950779078</c:v>
                </c:pt>
                <c:pt idx="7">
                  <c:v>124.17735008761018</c:v>
                </c:pt>
                <c:pt idx="8">
                  <c:v>130.13786289181505</c:v>
                </c:pt>
                <c:pt idx="9">
                  <c:v>131.82965510940858</c:v>
                </c:pt>
                <c:pt idx="10">
                  <c:v>128.40208407656442</c:v>
                </c:pt>
              </c:numCache>
            </c:numRef>
          </c:val>
          <c:smooth val="0"/>
        </c:ser>
        <c:ser>
          <c:idx val="3"/>
          <c:order val="3"/>
          <c:tx>
            <c:strRef>
              <c:f>Sheet2!$A$45</c:f>
              <c:strCache>
                <c:ptCount val="1"/>
                <c:pt idx="0">
                  <c:v>Italy</c:v>
                </c:pt>
              </c:strCache>
            </c:strRef>
          </c:tx>
          <c:cat>
            <c:strRef>
              <c:f>Sheet2!$B$41:$L$41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Sheet2!$B$45:$L$45</c:f>
              <c:numCache>
                <c:formatCode>General</c:formatCode>
                <c:ptCount val="11"/>
                <c:pt idx="0">
                  <c:v>100</c:v>
                </c:pt>
                <c:pt idx="1">
                  <c:v>102.8</c:v>
                </c:pt>
                <c:pt idx="2">
                  <c:v>106.29520000000002</c:v>
                </c:pt>
                <c:pt idx="3">
                  <c:v>110.65330320000001</c:v>
                </c:pt>
                <c:pt idx="4">
                  <c:v>112.86636926400018</c:v>
                </c:pt>
                <c:pt idx="5">
                  <c:v>115.57516212633581</c:v>
                </c:pt>
                <c:pt idx="6">
                  <c:v>117.88666536886272</c:v>
                </c:pt>
                <c:pt idx="7">
                  <c:v>119.77285201476413</c:v>
                </c:pt>
                <c:pt idx="8">
                  <c:v>125.16263035542858</c:v>
                </c:pt>
                <c:pt idx="9">
                  <c:v>130.16913556964565</c:v>
                </c:pt>
                <c:pt idx="10">
                  <c:v>129.51828989179785</c:v>
                </c:pt>
              </c:numCache>
            </c:numRef>
          </c:val>
          <c:smooth val="0"/>
        </c:ser>
        <c:ser>
          <c:idx val="4"/>
          <c:order val="4"/>
          <c:tx>
            <c:strRef>
              <c:f>Sheet2!$A$46</c:f>
              <c:strCache>
                <c:ptCount val="1"/>
                <c:pt idx="0">
                  <c:v>Portugal</c:v>
                </c:pt>
              </c:strCache>
            </c:strRef>
          </c:tx>
          <c:spPr>
            <a:ln>
              <a:solidFill>
                <a:schemeClr val="accent6">
                  <a:lumMod val="40000"/>
                  <a:lumOff val="60000"/>
                </a:schemeClr>
              </a:solidFill>
            </a:ln>
          </c:spPr>
          <c:marker>
            <c:spPr>
              <a:solidFill>
                <a:schemeClr val="accent6">
                  <a:lumMod val="40000"/>
                  <a:lumOff val="60000"/>
                </a:schemeClr>
              </a:solidFill>
              <a:ln>
                <a:solidFill>
                  <a:srgbClr val="2D2D8A">
                    <a:lumMod val="40000"/>
                    <a:lumOff val="60000"/>
                  </a:srgbClr>
                </a:solidFill>
              </a:ln>
            </c:spPr>
          </c:marker>
          <c:cat>
            <c:strRef>
              <c:f>Sheet2!$B$41:$L$41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Sheet2!$B$46:$L$46</c:f>
              <c:numCache>
                <c:formatCode>General</c:formatCode>
                <c:ptCount val="11"/>
                <c:pt idx="0">
                  <c:v>100</c:v>
                </c:pt>
                <c:pt idx="1">
                  <c:v>103.9</c:v>
                </c:pt>
                <c:pt idx="2">
                  <c:v>107.22480000000002</c:v>
                </c:pt>
                <c:pt idx="3">
                  <c:v>111.2993424</c:v>
                </c:pt>
                <c:pt idx="4">
                  <c:v>112.412335824</c:v>
                </c:pt>
                <c:pt idx="5">
                  <c:v>116.45917991366395</c:v>
                </c:pt>
                <c:pt idx="6">
                  <c:v>117.5073125328866</c:v>
                </c:pt>
                <c:pt idx="7">
                  <c:v>118.79989297074872</c:v>
                </c:pt>
                <c:pt idx="8">
                  <c:v>122.95788922472491</c:v>
                </c:pt>
                <c:pt idx="9">
                  <c:v>126.76958379069137</c:v>
                </c:pt>
                <c:pt idx="10">
                  <c:v>124.86804003383075</c:v>
                </c:pt>
              </c:numCache>
            </c:numRef>
          </c:val>
          <c:smooth val="0"/>
        </c:ser>
        <c:dLbls>
          <c:showLegendKey val="0"/>
          <c:showVal val="0"/>
          <c:showCatName val="0"/>
          <c:showSerName val="0"/>
          <c:showPercent val="0"/>
          <c:showBubbleSize val="0"/>
        </c:dLbls>
        <c:marker val="1"/>
        <c:smooth val="0"/>
        <c:axId val="41235968"/>
        <c:axId val="40297024"/>
      </c:lineChart>
      <c:catAx>
        <c:axId val="41235968"/>
        <c:scaling>
          <c:orientation val="minMax"/>
        </c:scaling>
        <c:delete val="0"/>
        <c:axPos val="b"/>
        <c:majorTickMark val="none"/>
        <c:minorTickMark val="none"/>
        <c:tickLblPos val="nextTo"/>
        <c:txPr>
          <a:bodyPr/>
          <a:lstStyle/>
          <a:p>
            <a:pPr>
              <a:defRPr sz="1200"/>
            </a:pPr>
            <a:endParaRPr lang="en-US"/>
          </a:p>
        </c:txPr>
        <c:crossAx val="40297024"/>
        <c:crosses val="autoZero"/>
        <c:auto val="1"/>
        <c:lblAlgn val="ctr"/>
        <c:lblOffset val="100"/>
        <c:tickLblSkip val="2"/>
        <c:noMultiLvlLbl val="0"/>
      </c:catAx>
      <c:valAx>
        <c:axId val="40297024"/>
        <c:scaling>
          <c:orientation val="minMax"/>
          <c:max val="140"/>
          <c:min val="90"/>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41235968"/>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 (2)'!$B$10</c:f>
              <c:strCache>
                <c:ptCount val="1"/>
                <c:pt idx="0">
                  <c:v>2005</c:v>
                </c:pt>
              </c:strCache>
            </c:strRef>
          </c:tx>
          <c:invertIfNegative val="0"/>
          <c:dLbls>
            <c:dLbl>
              <c:idx val="0"/>
              <c:tx>
                <c:rich>
                  <a:bodyPr/>
                  <a:lstStyle/>
                  <a:p>
                    <a:r>
                      <a:rPr lang="en-US" smtClean="0"/>
                      <a:t>62</a:t>
                    </a:r>
                    <a:endParaRPr lang="en-US"/>
                  </a:p>
                </c:rich>
              </c:tx>
              <c:showLegendKey val="0"/>
              <c:showVal val="1"/>
              <c:showCatName val="0"/>
              <c:showSerName val="0"/>
              <c:showPercent val="0"/>
              <c:showBubbleSize val="0"/>
            </c:dLbl>
            <c:dLbl>
              <c:idx val="1"/>
              <c:tx>
                <c:rich>
                  <a:bodyPr/>
                  <a:lstStyle/>
                  <a:p>
                    <a:r>
                      <a:rPr lang="en-US" smtClean="0"/>
                      <a:t>77</a:t>
                    </a:r>
                    <a:endParaRPr lang="en-US"/>
                  </a:p>
                </c:rich>
              </c:tx>
              <c:showLegendKey val="0"/>
              <c:showVal val="1"/>
              <c:showCatName val="0"/>
              <c:showSerName val="0"/>
              <c:showPercent val="0"/>
              <c:showBubbleSize val="0"/>
            </c:dLbl>
            <c:dLbl>
              <c:idx val="2"/>
              <c:tx>
                <c:rich>
                  <a:bodyPr/>
                  <a:lstStyle/>
                  <a:p>
                    <a:r>
                      <a:rPr lang="en-US" smtClean="0"/>
                      <a:t>55</a:t>
                    </a:r>
                    <a:endParaRPr lang="en-US"/>
                  </a:p>
                </c:rich>
              </c:tx>
              <c:showLegendKey val="0"/>
              <c:showVal val="1"/>
              <c:showCatName val="0"/>
              <c:showSerName val="0"/>
              <c:showPercent val="0"/>
              <c:showBubbleSize val="0"/>
            </c:dLbl>
            <c:dLbl>
              <c:idx val="3"/>
              <c:tx>
                <c:rich>
                  <a:bodyPr/>
                  <a:lstStyle/>
                  <a:p>
                    <a:r>
                      <a:rPr lang="en-US" smtClean="0"/>
                      <a:t>64</a:t>
                    </a:r>
                    <a:endParaRPr lang="en-US"/>
                  </a:p>
                </c:rich>
              </c:tx>
              <c:showLegendKey val="0"/>
              <c:showVal val="1"/>
              <c:showCatName val="0"/>
              <c:showSerName val="0"/>
              <c:showPercent val="0"/>
              <c:showBubbleSize val="0"/>
            </c:dLbl>
            <c:dLbl>
              <c:idx val="4"/>
              <c:tx>
                <c:rich>
                  <a:bodyPr/>
                  <a:lstStyle/>
                  <a:p>
                    <a:r>
                      <a:rPr lang="en-US" smtClean="0"/>
                      <a:t>69</a:t>
                    </a:r>
                    <a:endParaRPr lang="en-US"/>
                  </a:p>
                </c:rich>
              </c:tx>
              <c:showLegendKey val="0"/>
              <c:showVal val="1"/>
              <c:showCatName val="0"/>
              <c:showSerName val="0"/>
              <c:showPercent val="0"/>
              <c:showBubbleSize val="0"/>
            </c:dLbl>
            <c:dLbl>
              <c:idx val="5"/>
              <c:tx>
                <c:rich>
                  <a:bodyPr/>
                  <a:lstStyle/>
                  <a:p>
                    <a:r>
                      <a:rPr lang="en-US" smtClean="0"/>
                      <a:t>83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 (2)'!$A$11:$A$16</c:f>
              <c:strCache>
                <c:ptCount val="6"/>
                <c:pt idx="0">
                  <c:v>France</c:v>
                </c:pt>
                <c:pt idx="1">
                  <c:v>Germany</c:v>
                </c:pt>
                <c:pt idx="2">
                  <c:v>Greece</c:v>
                </c:pt>
                <c:pt idx="3">
                  <c:v>Italy</c:v>
                </c:pt>
                <c:pt idx="4">
                  <c:v>Spain</c:v>
                </c:pt>
                <c:pt idx="5">
                  <c:v>United Kingdom</c:v>
                </c:pt>
              </c:strCache>
            </c:strRef>
          </c:cat>
          <c:val>
            <c:numRef>
              <c:f>'Sheet1 (2)'!$B$11:$B$16</c:f>
              <c:numCache>
                <c:formatCode>General</c:formatCode>
                <c:ptCount val="6"/>
                <c:pt idx="0">
                  <c:v>62.8</c:v>
                </c:pt>
                <c:pt idx="1">
                  <c:v>77.3</c:v>
                </c:pt>
                <c:pt idx="2">
                  <c:v>55.1</c:v>
                </c:pt>
                <c:pt idx="3">
                  <c:v>64.400000000000006</c:v>
                </c:pt>
                <c:pt idx="4">
                  <c:v>69.7</c:v>
                </c:pt>
                <c:pt idx="5">
                  <c:v>83.2</c:v>
                </c:pt>
              </c:numCache>
            </c:numRef>
          </c:val>
        </c:ser>
        <c:ser>
          <c:idx val="1"/>
          <c:order val="1"/>
          <c:tx>
            <c:strRef>
              <c:f>'Sheet1 (2)'!$C$10</c:f>
              <c:strCache>
                <c:ptCount val="1"/>
                <c:pt idx="0">
                  <c:v>Improvement between 2005 and 2012</c:v>
                </c:pt>
              </c:strCache>
            </c:strRef>
          </c:tx>
          <c:spPr>
            <a:solidFill>
              <a:srgbClr val="92D050"/>
            </a:solidFill>
          </c:spPr>
          <c:invertIfNegative val="0"/>
          <c:dPt>
            <c:idx val="1"/>
            <c:invertIfNegative val="0"/>
            <c:bubble3D val="0"/>
            <c:spPr>
              <a:solidFill>
                <a:srgbClr val="C00000"/>
              </a:solidFill>
            </c:spPr>
          </c:dPt>
          <c:dLbls>
            <c:dLbl>
              <c:idx val="1"/>
              <c:tx>
                <c:rich>
                  <a:bodyPr/>
                  <a:lstStyle/>
                  <a:p>
                    <a:r>
                      <a:rPr lang="en-US"/>
                      <a:t>-0.5</a:t>
                    </a:r>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 (2)'!$A$11:$A$16</c:f>
              <c:strCache>
                <c:ptCount val="6"/>
                <c:pt idx="0">
                  <c:v>France</c:v>
                </c:pt>
                <c:pt idx="1">
                  <c:v>Germany</c:v>
                </c:pt>
                <c:pt idx="2">
                  <c:v>Greece</c:v>
                </c:pt>
                <c:pt idx="3">
                  <c:v>Italy</c:v>
                </c:pt>
                <c:pt idx="4">
                  <c:v>Spain</c:v>
                </c:pt>
                <c:pt idx="5">
                  <c:v>United Kingdom</c:v>
                </c:pt>
              </c:strCache>
            </c:strRef>
          </c:cat>
          <c:val>
            <c:numRef>
              <c:f>'Sheet1 (2)'!$C$11:$C$16</c:f>
              <c:numCache>
                <c:formatCode>General</c:formatCode>
                <c:ptCount val="6"/>
                <c:pt idx="0">
                  <c:v>8.6000000000000085</c:v>
                </c:pt>
                <c:pt idx="1">
                  <c:v>0.5</c:v>
                </c:pt>
                <c:pt idx="2">
                  <c:v>6.8999999999999986</c:v>
                </c:pt>
                <c:pt idx="3">
                  <c:v>1.399999999999987</c:v>
                </c:pt>
                <c:pt idx="4">
                  <c:v>3</c:v>
                </c:pt>
                <c:pt idx="5">
                  <c:v>2.5999999999999943</c:v>
                </c:pt>
              </c:numCache>
            </c:numRef>
          </c:val>
        </c:ser>
        <c:ser>
          <c:idx val="2"/>
          <c:order val="2"/>
          <c:tx>
            <c:strRef>
              <c:f>'Sheet1 (2)'!$D$10</c:f>
              <c:strCache>
                <c:ptCount val="1"/>
                <c:pt idx="0">
                  <c:v>Deterioration between 2005 and 2012</c:v>
                </c:pt>
              </c:strCache>
            </c:strRef>
          </c:tx>
          <c:spPr>
            <a:solidFill>
              <a:srgbClr val="C00000"/>
            </a:solidFill>
          </c:spPr>
          <c:invertIfNegative val="0"/>
          <c:dLbls>
            <c:delete val="1"/>
          </c:dLbls>
          <c:cat>
            <c:strRef>
              <c:f>'Sheet1 (2)'!$A$11:$A$16</c:f>
              <c:strCache>
                <c:ptCount val="6"/>
                <c:pt idx="0">
                  <c:v>France</c:v>
                </c:pt>
                <c:pt idx="1">
                  <c:v>Germany</c:v>
                </c:pt>
                <c:pt idx="2">
                  <c:v>Greece</c:v>
                </c:pt>
                <c:pt idx="3">
                  <c:v>Italy</c:v>
                </c:pt>
                <c:pt idx="4">
                  <c:v>Spain</c:v>
                </c:pt>
                <c:pt idx="5">
                  <c:v>United Kingdom</c:v>
                </c:pt>
              </c:strCache>
            </c:strRef>
          </c:cat>
          <c:val>
            <c:numRef>
              <c:f>'Sheet1 (2)'!$D$11:$D$16</c:f>
              <c:numCache>
                <c:formatCode>General</c:formatCode>
                <c:ptCount val="6"/>
                <c:pt idx="0">
                  <c:v>0</c:v>
                </c:pt>
                <c:pt idx="1">
                  <c:v>0</c:v>
                </c:pt>
                <c:pt idx="2">
                  <c:v>0</c:v>
                </c:pt>
                <c:pt idx="3">
                  <c:v>0</c:v>
                </c:pt>
                <c:pt idx="4">
                  <c:v>0</c:v>
                </c:pt>
                <c:pt idx="5">
                  <c:v>0</c:v>
                </c:pt>
              </c:numCache>
            </c:numRef>
          </c:val>
        </c:ser>
        <c:dLbls>
          <c:showLegendKey val="0"/>
          <c:showVal val="1"/>
          <c:showCatName val="0"/>
          <c:showSerName val="0"/>
          <c:showPercent val="0"/>
          <c:showBubbleSize val="0"/>
        </c:dLbls>
        <c:gapWidth val="75"/>
        <c:overlap val="100"/>
        <c:axId val="41331712"/>
        <c:axId val="40299328"/>
      </c:barChart>
      <c:catAx>
        <c:axId val="41331712"/>
        <c:scaling>
          <c:orientation val="minMax"/>
        </c:scaling>
        <c:delete val="0"/>
        <c:axPos val="b"/>
        <c:majorTickMark val="none"/>
        <c:minorTickMark val="none"/>
        <c:tickLblPos val="nextTo"/>
        <c:crossAx val="40299328"/>
        <c:crosses val="autoZero"/>
        <c:auto val="1"/>
        <c:lblAlgn val="ctr"/>
        <c:lblOffset val="100"/>
        <c:noMultiLvlLbl val="0"/>
      </c:catAx>
      <c:valAx>
        <c:axId val="40299328"/>
        <c:scaling>
          <c:orientation val="minMax"/>
        </c:scaling>
        <c:delete val="0"/>
        <c:axPos val="l"/>
        <c:numFmt formatCode="General" sourceLinked="1"/>
        <c:majorTickMark val="none"/>
        <c:minorTickMark val="none"/>
        <c:tickLblPos val="nextTo"/>
        <c:crossAx val="41331712"/>
        <c:crosses val="autoZero"/>
        <c:crossBetween val="between"/>
      </c:valAx>
    </c:plotArea>
    <c:legend>
      <c:legendPos val="b"/>
      <c:overlay val="0"/>
    </c:legend>
    <c:plotVisOnly val="1"/>
    <c:dispBlanksAs val="gap"/>
    <c:showDLblsOverMax val="0"/>
  </c:chart>
  <c:spPr>
    <a:ln>
      <a:noFill/>
    </a:ln>
  </c:spPr>
  <c:txPr>
    <a:bodyPr/>
    <a:lstStyle/>
    <a:p>
      <a:pPr>
        <a:defRPr sz="1600">
          <a:latin typeface="+mj-lt"/>
          <a:cs typeface="Times New Roma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Euroarea GDP PPP (Share of World)</c:v>
          </c:tx>
          <c:spPr>
            <a:ln>
              <a:solidFill>
                <a:schemeClr val="accent2">
                  <a:lumMod val="75000"/>
                </a:schemeClr>
              </a:solidFill>
            </a:ln>
          </c:spPr>
          <c:marker>
            <c:symbol val="none"/>
          </c:marker>
          <c:cat>
            <c:numRef>
              <c:f>[Book2]Sheet1!$F$21:$X$21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[Book2]Sheet1!$F$22:$X$22</c:f>
              <c:numCache>
                <c:formatCode>General</c:formatCode>
                <c:ptCount val="19"/>
                <c:pt idx="0">
                  <c:v>18.457999999999988</c:v>
                </c:pt>
                <c:pt idx="1">
                  <c:v>18.317999999999998</c:v>
                </c:pt>
                <c:pt idx="2">
                  <c:v>18.286999999999949</c:v>
                </c:pt>
                <c:pt idx="3">
                  <c:v>17.966999999999949</c:v>
                </c:pt>
                <c:pt idx="4">
                  <c:v>17.485999999999922</c:v>
                </c:pt>
                <c:pt idx="5">
                  <c:v>17.004999999999992</c:v>
                </c:pt>
                <c:pt idx="6">
                  <c:v>16.532</c:v>
                </c:pt>
                <c:pt idx="7">
                  <c:v>16.250999999999987</c:v>
                </c:pt>
                <c:pt idx="8">
                  <c:v>15.91</c:v>
                </c:pt>
                <c:pt idx="9">
                  <c:v>15.550000000000002</c:v>
                </c:pt>
                <c:pt idx="10">
                  <c:v>14.995000000000006</c:v>
                </c:pt>
                <c:pt idx="11">
                  <c:v>14.554000000000002</c:v>
                </c:pt>
                <c:pt idx="12">
                  <c:v>14.256</c:v>
                </c:pt>
                <c:pt idx="13">
                  <c:v>13.757000000000001</c:v>
                </c:pt>
                <c:pt idx="14">
                  <c:v>13.297000000000001</c:v>
                </c:pt>
                <c:pt idx="15">
                  <c:v>12.922000000000002</c:v>
                </c:pt>
                <c:pt idx="16">
                  <c:v>12.578000000000001</c:v>
                </c:pt>
                <c:pt idx="17">
                  <c:v>12.242999999999999</c:v>
                </c:pt>
                <c:pt idx="18">
                  <c:v>11.911000000000001</c:v>
                </c:pt>
              </c:numCache>
            </c:numRef>
          </c:val>
          <c:smooth val="0"/>
        </c:ser>
        <c:dLbls>
          <c:showLegendKey val="0"/>
          <c:showVal val="0"/>
          <c:showCatName val="0"/>
          <c:showSerName val="0"/>
          <c:showPercent val="0"/>
          <c:showBubbleSize val="0"/>
        </c:dLbls>
        <c:marker val="1"/>
        <c:smooth val="0"/>
        <c:axId val="39361024"/>
        <c:axId val="127063104"/>
      </c:lineChart>
      <c:catAx>
        <c:axId val="39361024"/>
        <c:scaling>
          <c:orientation val="minMax"/>
        </c:scaling>
        <c:delete val="0"/>
        <c:axPos val="b"/>
        <c:numFmt formatCode="General" sourceLinked="1"/>
        <c:majorTickMark val="none"/>
        <c:minorTickMark val="none"/>
        <c:tickLblPos val="nextTo"/>
        <c:crossAx val="127063104"/>
        <c:crosses val="autoZero"/>
        <c:auto val="1"/>
        <c:lblAlgn val="ctr"/>
        <c:lblOffset val="100"/>
        <c:noMultiLvlLbl val="0"/>
      </c:catAx>
      <c:valAx>
        <c:axId val="127063104"/>
        <c:scaling>
          <c:orientation val="minMax"/>
          <c:min val="10"/>
        </c:scaling>
        <c:delete val="0"/>
        <c:axPos val="l"/>
        <c:majorGridlines/>
        <c:numFmt formatCode="General" sourceLinked="1"/>
        <c:majorTickMark val="none"/>
        <c:minorTickMark val="none"/>
        <c:tickLblPos val="nextTo"/>
        <c:spPr>
          <a:ln w="9525">
            <a:noFill/>
          </a:ln>
        </c:spPr>
        <c:crossAx val="393610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Eurozone Trade (Share of World)</c:v>
          </c:tx>
          <c:spPr>
            <a:ln>
              <a:solidFill>
                <a:srgbClr val="000099"/>
              </a:solidFill>
            </a:ln>
          </c:spPr>
          <c:marker>
            <c:symbol val="none"/>
          </c:marker>
          <c:cat>
            <c:strRef>
              <c:f>Sheet1!$E$12:$Q$12</c:f>
              <c:strCache>
                <c:ptCount val="13"/>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strCache>
            </c:strRef>
          </c:cat>
          <c:val>
            <c:numRef>
              <c:f>Sheet1!$E$13:$Q$13</c:f>
              <c:numCache>
                <c:formatCode>0.0</c:formatCode>
                <c:ptCount val="13"/>
                <c:pt idx="0">
                  <c:v>31.269368793778327</c:v>
                </c:pt>
                <c:pt idx="1">
                  <c:v>28.363938063181454</c:v>
                </c:pt>
                <c:pt idx="2">
                  <c:v>29.513707748941499</c:v>
                </c:pt>
                <c:pt idx="3">
                  <c:v>30.161605297886357</c:v>
                </c:pt>
                <c:pt idx="4">
                  <c:v>32.002694048719817</c:v>
                </c:pt>
                <c:pt idx="5">
                  <c:v>31.926203494120198</c:v>
                </c:pt>
                <c:pt idx="6">
                  <c:v>30.734446821183592</c:v>
                </c:pt>
                <c:pt idx="7">
                  <c:v>30.481632454036156</c:v>
                </c:pt>
                <c:pt idx="8">
                  <c:v>31.242548231454318</c:v>
                </c:pt>
                <c:pt idx="9">
                  <c:v>30.57213550677389</c:v>
                </c:pt>
                <c:pt idx="10">
                  <c:v>30.052367264815498</c:v>
                </c:pt>
                <c:pt idx="11">
                  <c:v>27.258770842533764</c:v>
                </c:pt>
                <c:pt idx="12">
                  <c:v>27.099583745615259</c:v>
                </c:pt>
              </c:numCache>
            </c:numRef>
          </c:val>
          <c:smooth val="0"/>
        </c:ser>
        <c:dLbls>
          <c:showLegendKey val="0"/>
          <c:showVal val="0"/>
          <c:showCatName val="0"/>
          <c:showSerName val="0"/>
          <c:showPercent val="0"/>
          <c:showBubbleSize val="0"/>
        </c:dLbls>
        <c:marker val="1"/>
        <c:smooth val="0"/>
        <c:axId val="39446528"/>
        <c:axId val="127065408"/>
      </c:lineChart>
      <c:catAx>
        <c:axId val="39446528"/>
        <c:scaling>
          <c:orientation val="minMax"/>
        </c:scaling>
        <c:delete val="0"/>
        <c:axPos val="b"/>
        <c:majorTickMark val="none"/>
        <c:minorTickMark val="none"/>
        <c:tickLblPos val="nextTo"/>
        <c:crossAx val="127065408"/>
        <c:crosses val="autoZero"/>
        <c:auto val="1"/>
        <c:lblAlgn val="ctr"/>
        <c:lblOffset val="100"/>
        <c:noMultiLvlLbl val="0"/>
      </c:catAx>
      <c:valAx>
        <c:axId val="127065408"/>
        <c:scaling>
          <c:orientation val="minMax"/>
        </c:scaling>
        <c:delete val="0"/>
        <c:axPos val="l"/>
        <c:majorGridlines/>
        <c:numFmt formatCode="0" sourceLinked="0"/>
        <c:majorTickMark val="none"/>
        <c:minorTickMark val="none"/>
        <c:tickLblPos val="nextTo"/>
        <c:spPr>
          <a:ln w="9525">
            <a:noFill/>
          </a:ln>
        </c:spPr>
        <c:crossAx val="3944652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Sheet2!$C$55</c:f>
              <c:strCache>
                <c:ptCount val="1"/>
                <c:pt idx="0">
                  <c:v>Euro Share allocated</c:v>
                </c:pt>
              </c:strCache>
            </c:strRef>
          </c:tx>
          <c:spPr>
            <a:ln>
              <a:solidFill>
                <a:srgbClr val="000099"/>
              </a:solidFill>
            </a:ln>
          </c:spPr>
          <c:marker>
            <c:symbol val="none"/>
          </c:marker>
          <c:cat>
            <c:strRef>
              <c:f>Sheet2!$B$56:$B$68</c:f>
              <c:strCach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strCache>
            </c:strRef>
          </c:cat>
          <c:val>
            <c:numRef>
              <c:f>Sheet2!$C$56:$C$68</c:f>
              <c:numCache>
                <c:formatCode>0.000</c:formatCode>
                <c:ptCount val="13"/>
                <c:pt idx="0">
                  <c:v>30.654919069371942</c:v>
                </c:pt>
                <c:pt idx="1">
                  <c:v>31.260579261064429</c:v>
                </c:pt>
                <c:pt idx="2">
                  <c:v>36.158319518804433</c:v>
                </c:pt>
                <c:pt idx="3">
                  <c:v>40.046796279176675</c:v>
                </c:pt>
                <c:pt idx="4">
                  <c:v>41.460506611782854</c:v>
                </c:pt>
                <c:pt idx="5">
                  <c:v>39.262759938659116</c:v>
                </c:pt>
                <c:pt idx="6">
                  <c:v>39.80685390199173</c:v>
                </c:pt>
                <c:pt idx="7">
                  <c:v>40.489974399432334</c:v>
                </c:pt>
                <c:pt idx="8">
                  <c:v>40.855224622994051</c:v>
                </c:pt>
                <c:pt idx="9">
                  <c:v>40.902155294554568</c:v>
                </c:pt>
                <c:pt idx="10">
                  <c:v>37.301557580971156</c:v>
                </c:pt>
                <c:pt idx="11">
                  <c:v>36.290077542799267</c:v>
                </c:pt>
                <c:pt idx="12">
                  <c:v>36.950122571751947</c:v>
                </c:pt>
              </c:numCache>
            </c:numRef>
          </c:val>
          <c:smooth val="0"/>
        </c:ser>
        <c:dLbls>
          <c:showLegendKey val="0"/>
          <c:showVal val="0"/>
          <c:showCatName val="0"/>
          <c:showSerName val="0"/>
          <c:showPercent val="0"/>
          <c:showBubbleSize val="0"/>
        </c:dLbls>
        <c:marker val="1"/>
        <c:smooth val="0"/>
        <c:axId val="39548416"/>
        <c:axId val="131663552"/>
      </c:lineChart>
      <c:catAx>
        <c:axId val="39548416"/>
        <c:scaling>
          <c:orientation val="minMax"/>
        </c:scaling>
        <c:delete val="0"/>
        <c:axPos val="b"/>
        <c:numFmt formatCode="General" sourceLinked="1"/>
        <c:majorTickMark val="none"/>
        <c:minorTickMark val="none"/>
        <c:tickLblPos val="nextTo"/>
        <c:crossAx val="131663552"/>
        <c:crosses val="autoZero"/>
        <c:auto val="1"/>
        <c:lblAlgn val="ctr"/>
        <c:lblOffset val="100"/>
        <c:noMultiLvlLbl val="0"/>
      </c:catAx>
      <c:valAx>
        <c:axId val="131663552"/>
        <c:scaling>
          <c:orientation val="minMax"/>
          <c:max val="42"/>
          <c:min val="30"/>
        </c:scaling>
        <c:delete val="0"/>
        <c:axPos val="l"/>
        <c:majorGridlines/>
        <c:numFmt formatCode="0" sourceLinked="0"/>
        <c:majorTickMark val="none"/>
        <c:minorTickMark val="none"/>
        <c:tickLblPos val="nextTo"/>
        <c:spPr>
          <a:ln w="9525">
            <a:noFill/>
          </a:ln>
        </c:spPr>
        <c:crossAx val="3954841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Sheet1!$B$31</c:f>
              <c:strCache>
                <c:ptCount val="1"/>
                <c:pt idx="0">
                  <c:v>Forecasted Growth Rate</c:v>
                </c:pt>
              </c:strCache>
            </c:strRef>
          </c:tx>
          <c:spPr>
            <a:ln cmpd="dbl">
              <a:solidFill>
                <a:schemeClr val="accent1">
                  <a:lumMod val="50000"/>
                </a:schemeClr>
              </a:solidFill>
            </a:ln>
          </c:spPr>
          <c:marker>
            <c:symbol val="square"/>
            <c:size val="5"/>
          </c:marker>
          <c:cat>
            <c:numRef>
              <c:f>Sheet1!$C$30:$O$30</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Sheet1!$C$31:$O$31</c:f>
              <c:numCache>
                <c:formatCode>General</c:formatCode>
                <c:ptCount val="13"/>
                <c:pt idx="0">
                  <c:v>2.9</c:v>
                </c:pt>
                <c:pt idx="1">
                  <c:v>3.2</c:v>
                </c:pt>
                <c:pt idx="2">
                  <c:v>2.8</c:v>
                </c:pt>
                <c:pt idx="3">
                  <c:v>2.9</c:v>
                </c:pt>
                <c:pt idx="4">
                  <c:v>2.2999999999999998</c:v>
                </c:pt>
                <c:pt idx="5">
                  <c:v>2.2999999999999998</c:v>
                </c:pt>
                <c:pt idx="6">
                  <c:v>2.2999999999999998</c:v>
                </c:pt>
                <c:pt idx="7">
                  <c:v>1.9000000000000001</c:v>
                </c:pt>
                <c:pt idx="8">
                  <c:v>2.2999999999999998</c:v>
                </c:pt>
                <c:pt idx="9">
                  <c:v>1.2</c:v>
                </c:pt>
                <c:pt idx="10">
                  <c:v>-0.4</c:v>
                </c:pt>
                <c:pt idx="11">
                  <c:v>1.5</c:v>
                </c:pt>
                <c:pt idx="12">
                  <c:v>1.8</c:v>
                </c:pt>
              </c:numCache>
            </c:numRef>
          </c:val>
          <c:smooth val="0"/>
        </c:ser>
        <c:ser>
          <c:idx val="1"/>
          <c:order val="1"/>
          <c:tx>
            <c:strRef>
              <c:f>Sheet1!$B$32</c:f>
              <c:strCache>
                <c:ptCount val="1"/>
                <c:pt idx="0">
                  <c:v>Realized Growth Rate</c:v>
                </c:pt>
              </c:strCache>
            </c:strRef>
          </c:tx>
          <c:marker>
            <c:symbol val="none"/>
          </c:marker>
          <c:cat>
            <c:numRef>
              <c:f>Sheet1!$C$30:$O$30</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Sheet1!$C$32:$O$32</c:f>
              <c:numCache>
                <c:formatCode>General</c:formatCode>
                <c:ptCount val="13"/>
                <c:pt idx="0">
                  <c:v>3.7509999999999999</c:v>
                </c:pt>
                <c:pt idx="1">
                  <c:v>1.9730000000000001</c:v>
                </c:pt>
                <c:pt idx="2">
                  <c:v>0.91700000000000004</c:v>
                </c:pt>
                <c:pt idx="3">
                  <c:v>0.72300000000000064</c:v>
                </c:pt>
                <c:pt idx="4">
                  <c:v>2.2069999999999999</c:v>
                </c:pt>
                <c:pt idx="5">
                  <c:v>1.6980000000000031</c:v>
                </c:pt>
                <c:pt idx="6">
                  <c:v>3.2490000000000001</c:v>
                </c:pt>
                <c:pt idx="7">
                  <c:v>2.9809999999999999</c:v>
                </c:pt>
                <c:pt idx="8">
                  <c:v>0.36600000000000038</c:v>
                </c:pt>
                <c:pt idx="9">
                  <c:v>-4.4239999999999995</c:v>
                </c:pt>
                <c:pt idx="10">
                  <c:v>2.0319999999999987</c:v>
                </c:pt>
                <c:pt idx="11">
                  <c:v>1.4309999999999956</c:v>
                </c:pt>
                <c:pt idx="12">
                  <c:v>-0.41300000000000031</c:v>
                </c:pt>
              </c:numCache>
            </c:numRef>
          </c:val>
          <c:smooth val="0"/>
        </c:ser>
        <c:dLbls>
          <c:showLegendKey val="0"/>
          <c:showVal val="0"/>
          <c:showCatName val="0"/>
          <c:showSerName val="0"/>
          <c:showPercent val="0"/>
          <c:showBubbleSize val="0"/>
        </c:dLbls>
        <c:marker val="1"/>
        <c:smooth val="0"/>
        <c:axId val="39941632"/>
        <c:axId val="131665280"/>
      </c:lineChart>
      <c:catAx>
        <c:axId val="39941632"/>
        <c:scaling>
          <c:orientation val="minMax"/>
        </c:scaling>
        <c:delete val="0"/>
        <c:axPos val="b"/>
        <c:numFmt formatCode="General" sourceLinked="1"/>
        <c:majorTickMark val="none"/>
        <c:minorTickMark val="none"/>
        <c:tickLblPos val="low"/>
        <c:txPr>
          <a:bodyPr/>
          <a:lstStyle/>
          <a:p>
            <a:pPr>
              <a:defRPr sz="1200"/>
            </a:pPr>
            <a:endParaRPr lang="en-US"/>
          </a:p>
        </c:txPr>
        <c:crossAx val="131665280"/>
        <c:crosses val="autoZero"/>
        <c:auto val="1"/>
        <c:lblAlgn val="ctr"/>
        <c:lblOffset val="100"/>
        <c:tickLblSkip val="2"/>
        <c:noMultiLvlLbl val="0"/>
      </c:catAx>
      <c:valAx>
        <c:axId val="131665280"/>
        <c:scaling>
          <c:orientation val="minMax"/>
        </c:scaling>
        <c:delete val="0"/>
        <c:axPos val="l"/>
        <c:majorGridlines/>
        <c:numFmt formatCode="General" sourceLinked="1"/>
        <c:majorTickMark val="none"/>
        <c:minorTickMark val="none"/>
        <c:tickLblPos val="nextTo"/>
        <c:spPr>
          <a:ln w="9525">
            <a:noFill/>
          </a:ln>
        </c:spPr>
        <c:txPr>
          <a:bodyPr/>
          <a:lstStyle/>
          <a:p>
            <a:pPr>
              <a:defRPr sz="1200"/>
            </a:pPr>
            <a:endParaRPr lang="en-US"/>
          </a:p>
        </c:txPr>
        <c:crossAx val="39941632"/>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'Forecast Error'!$C$6</c:f>
              <c:strCache>
                <c:ptCount val="1"/>
                <c:pt idx="0">
                  <c:v>Forecasted Growth Rate</c:v>
                </c:pt>
              </c:strCache>
            </c:strRef>
          </c:tx>
          <c:spPr>
            <a:ln cmpd="dbl"/>
          </c:spPr>
          <c:cat>
            <c:numRef>
              <c:f>'Forecast Error'!$E$2:$Q$2</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'Forecast Error'!$E$6:$Q$6</c:f>
              <c:numCache>
                <c:formatCode>General</c:formatCode>
                <c:ptCount val="13"/>
                <c:pt idx="0">
                  <c:v>2.4</c:v>
                </c:pt>
                <c:pt idx="1">
                  <c:v>3</c:v>
                </c:pt>
                <c:pt idx="2">
                  <c:v>2</c:v>
                </c:pt>
                <c:pt idx="3">
                  <c:v>2.9</c:v>
                </c:pt>
                <c:pt idx="4">
                  <c:v>2.2999999999999998</c:v>
                </c:pt>
                <c:pt idx="5">
                  <c:v>2</c:v>
                </c:pt>
                <c:pt idx="6">
                  <c:v>2</c:v>
                </c:pt>
                <c:pt idx="7">
                  <c:v>1.4</c:v>
                </c:pt>
                <c:pt idx="8">
                  <c:v>1.7</c:v>
                </c:pt>
                <c:pt idx="9">
                  <c:v>-0.2</c:v>
                </c:pt>
                <c:pt idx="10">
                  <c:v>-0.4</c:v>
                </c:pt>
                <c:pt idx="11">
                  <c:v>1.1000000000000001</c:v>
                </c:pt>
                <c:pt idx="12">
                  <c:v>1.3</c:v>
                </c:pt>
              </c:numCache>
            </c:numRef>
          </c:val>
          <c:smooth val="0"/>
        </c:ser>
        <c:ser>
          <c:idx val="1"/>
          <c:order val="1"/>
          <c:tx>
            <c:strRef>
              <c:f>'Forecast Error'!$C$14</c:f>
              <c:strCache>
                <c:ptCount val="1"/>
                <c:pt idx="0">
                  <c:v>Realized Growth Rate</c:v>
                </c:pt>
              </c:strCache>
            </c:strRef>
          </c:tx>
          <c:spPr>
            <a:ln w="41275"/>
          </c:spPr>
          <c:marker>
            <c:symbol val="none"/>
          </c:marker>
          <c:cat>
            <c:numRef>
              <c:f>'Forecast Error'!$D$2:$Q$2</c:f>
              <c:numCache>
                <c:formatCode>General</c:formatCode>
                <c:ptCount val="14"/>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numCache>
            </c:numRef>
          </c:cat>
          <c:val>
            <c:numRef>
              <c:f>'Forecast Error'!$E$14:$Q$14</c:f>
              <c:numCache>
                <c:formatCode>0.0</c:formatCode>
                <c:ptCount val="13"/>
                <c:pt idx="0">
                  <c:v>3.6536403786636407</c:v>
                </c:pt>
                <c:pt idx="1">
                  <c:v>1.8626247531621845</c:v>
                </c:pt>
                <c:pt idx="2">
                  <c:v>0.45138156204289664</c:v>
                </c:pt>
                <c:pt idx="3">
                  <c:v>-4.6514386235176113E-2</c:v>
                </c:pt>
                <c:pt idx="4">
                  <c:v>1.730697196972514</c:v>
                </c:pt>
                <c:pt idx="5">
                  <c:v>0.93125912163849212</c:v>
                </c:pt>
                <c:pt idx="6">
                  <c:v>2.1989306450939052</c:v>
                </c:pt>
                <c:pt idx="7">
                  <c:v>1.6830101535118533</c:v>
                </c:pt>
                <c:pt idx="8">
                  <c:v>-1.1561824407388019</c:v>
                </c:pt>
                <c:pt idx="9">
                  <c:v>-5.4944615507657755</c:v>
                </c:pt>
                <c:pt idx="10">
                  <c:v>1.8044288831976598</c:v>
                </c:pt>
                <c:pt idx="11">
                  <c:v>0.43113559848594551</c:v>
                </c:pt>
                <c:pt idx="12">
                  <c:v>-2.2922545658857372</c:v>
                </c:pt>
              </c:numCache>
            </c:numRef>
          </c:val>
          <c:smooth val="0"/>
        </c:ser>
        <c:dLbls>
          <c:showLegendKey val="0"/>
          <c:showVal val="0"/>
          <c:showCatName val="0"/>
          <c:showSerName val="0"/>
          <c:showPercent val="0"/>
          <c:showBubbleSize val="0"/>
        </c:dLbls>
        <c:marker val="1"/>
        <c:smooth val="0"/>
        <c:axId val="39698432"/>
        <c:axId val="131667584"/>
      </c:lineChart>
      <c:catAx>
        <c:axId val="39698432"/>
        <c:scaling>
          <c:orientation val="minMax"/>
        </c:scaling>
        <c:delete val="0"/>
        <c:axPos val="b"/>
        <c:numFmt formatCode="General" sourceLinked="1"/>
        <c:majorTickMark val="none"/>
        <c:minorTickMark val="none"/>
        <c:tickLblPos val="low"/>
        <c:txPr>
          <a:bodyPr/>
          <a:lstStyle/>
          <a:p>
            <a:pPr>
              <a:defRPr sz="1200">
                <a:latin typeface="+mn-lt"/>
              </a:defRPr>
            </a:pPr>
            <a:endParaRPr lang="en-US"/>
          </a:p>
        </c:txPr>
        <c:crossAx val="131667584"/>
        <c:crosses val="autoZero"/>
        <c:auto val="1"/>
        <c:lblAlgn val="ctr"/>
        <c:lblOffset val="100"/>
        <c:tickLblSkip val="2"/>
        <c:noMultiLvlLbl val="0"/>
      </c:catAx>
      <c:valAx>
        <c:axId val="131667584"/>
        <c:scaling>
          <c:orientation val="minMax"/>
          <c:max val="4"/>
        </c:scaling>
        <c:delete val="0"/>
        <c:axPos val="l"/>
        <c:majorGridlines/>
        <c:numFmt formatCode="0" sourceLinked="0"/>
        <c:majorTickMark val="none"/>
        <c:minorTickMark val="none"/>
        <c:tickLblPos val="nextTo"/>
        <c:spPr>
          <a:ln w="9525">
            <a:noFill/>
          </a:ln>
        </c:spPr>
        <c:txPr>
          <a:bodyPr/>
          <a:lstStyle/>
          <a:p>
            <a:pPr>
              <a:defRPr sz="1200">
                <a:latin typeface="+mn-lt"/>
              </a:defRPr>
            </a:pPr>
            <a:endParaRPr lang="en-US"/>
          </a:p>
        </c:txPr>
        <c:crossAx val="39698432"/>
        <c:crosses val="autoZero"/>
        <c:crossBetween val="between"/>
      </c:valAx>
    </c:plotArea>
    <c:legend>
      <c:legendPos val="b"/>
      <c:layout/>
      <c:overlay val="0"/>
      <c:txPr>
        <a:bodyPr/>
        <a:lstStyle/>
        <a:p>
          <a:pPr>
            <a:defRPr sz="1200">
              <a:latin typeface="+mn-lt"/>
            </a:defRPr>
          </a:pPr>
          <a:endParaRPr lang="en-US"/>
        </a:p>
      </c:txPr>
    </c:legend>
    <c:plotVisOnly val="1"/>
    <c:dispBlanksAs val="gap"/>
    <c:showDLblsOverMax val="0"/>
  </c:chart>
  <c:spPr>
    <a:ln>
      <a:noFill/>
    </a:ln>
  </c:spPr>
  <c:txPr>
    <a:bodyPr/>
    <a:lstStyle/>
    <a:p>
      <a:pPr>
        <a:defRPr sz="1600">
          <a:latin typeface="+mj-lt"/>
          <a:cs typeface="Times New Roman" pitchFamily="18"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'Convergence (yields)'!$A$10</c:f>
              <c:strCache>
                <c:ptCount val="1"/>
                <c:pt idx="0">
                  <c:v>Germany</c:v>
                </c:pt>
              </c:strCache>
            </c:strRef>
          </c:tx>
          <c:cat>
            <c:strRef>
              <c:f>'Convergence (yields)'!$B$9:$N$9</c:f>
              <c:strCache>
                <c:ptCount val="13"/>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strCache>
            </c:strRef>
          </c:cat>
          <c:val>
            <c:numRef>
              <c:f>'Convergence (yields)'!$B$10:$N$10</c:f>
              <c:numCache>
                <c:formatCode>#,##0.00</c:formatCode>
                <c:ptCount val="13"/>
                <c:pt idx="0">
                  <c:v>6.85</c:v>
                </c:pt>
                <c:pt idx="1">
                  <c:v>6.22</c:v>
                </c:pt>
                <c:pt idx="2">
                  <c:v>5.64</c:v>
                </c:pt>
                <c:pt idx="3">
                  <c:v>4.57</c:v>
                </c:pt>
                <c:pt idx="4">
                  <c:v>4.49</c:v>
                </c:pt>
                <c:pt idx="5">
                  <c:v>5.26</c:v>
                </c:pt>
                <c:pt idx="6">
                  <c:v>4.8</c:v>
                </c:pt>
                <c:pt idx="7">
                  <c:v>4.78</c:v>
                </c:pt>
                <c:pt idx="8">
                  <c:v>4.07</c:v>
                </c:pt>
                <c:pt idx="9">
                  <c:v>4.04</c:v>
                </c:pt>
                <c:pt idx="10">
                  <c:v>3.3499999999999988</c:v>
                </c:pt>
                <c:pt idx="11">
                  <c:v>3.7600000000000002</c:v>
                </c:pt>
                <c:pt idx="12">
                  <c:v>4.0199999999999996</c:v>
                </c:pt>
              </c:numCache>
            </c:numRef>
          </c:val>
          <c:smooth val="0"/>
        </c:ser>
        <c:ser>
          <c:idx val="1"/>
          <c:order val="1"/>
          <c:tx>
            <c:strRef>
              <c:f>'Convergence (yields)'!$A$11</c:f>
              <c:strCache>
                <c:ptCount val="1"/>
                <c:pt idx="0">
                  <c:v>Greece</c:v>
                </c:pt>
              </c:strCache>
            </c:strRef>
          </c:tx>
          <c:cat>
            <c:strRef>
              <c:f>'Convergence (yields)'!$B$9:$N$9</c:f>
              <c:strCache>
                <c:ptCount val="13"/>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strCache>
            </c:strRef>
          </c:cat>
          <c:val>
            <c:numRef>
              <c:f>'Convergence (yields)'!$B$11:$N$11</c:f>
              <c:numCache>
                <c:formatCode>#,##0.00</c:formatCode>
                <c:ptCount val="13"/>
                <c:pt idx="0">
                  <c:v>17.27</c:v>
                </c:pt>
                <c:pt idx="1">
                  <c:v>14.62</c:v>
                </c:pt>
                <c:pt idx="2">
                  <c:v>10.17</c:v>
                </c:pt>
                <c:pt idx="3">
                  <c:v>8.4700000000000006</c:v>
                </c:pt>
                <c:pt idx="4">
                  <c:v>6.3</c:v>
                </c:pt>
                <c:pt idx="5">
                  <c:v>6.1</c:v>
                </c:pt>
                <c:pt idx="6">
                  <c:v>5.3</c:v>
                </c:pt>
                <c:pt idx="7">
                  <c:v>5.1199999999999966</c:v>
                </c:pt>
                <c:pt idx="8">
                  <c:v>4.2699999999999996</c:v>
                </c:pt>
                <c:pt idx="9">
                  <c:v>4.25</c:v>
                </c:pt>
                <c:pt idx="10">
                  <c:v>3.58</c:v>
                </c:pt>
                <c:pt idx="11">
                  <c:v>4.07</c:v>
                </c:pt>
                <c:pt idx="12">
                  <c:v>4.29</c:v>
                </c:pt>
              </c:numCache>
            </c:numRef>
          </c:val>
          <c:smooth val="0"/>
        </c:ser>
        <c:ser>
          <c:idx val="2"/>
          <c:order val="2"/>
          <c:tx>
            <c:strRef>
              <c:f>'Convergence (yields)'!$A$12</c:f>
              <c:strCache>
                <c:ptCount val="1"/>
                <c:pt idx="0">
                  <c:v>Spain</c:v>
                </c:pt>
              </c:strCache>
            </c:strRef>
          </c:tx>
          <c:cat>
            <c:strRef>
              <c:f>'Convergence (yields)'!$B$9:$N$9</c:f>
              <c:strCache>
                <c:ptCount val="13"/>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strCache>
            </c:strRef>
          </c:cat>
          <c:val>
            <c:numRef>
              <c:f>'Convergence (yields)'!$B$12:$N$12</c:f>
              <c:numCache>
                <c:formatCode>#,##0.00</c:formatCode>
                <c:ptCount val="13"/>
                <c:pt idx="0">
                  <c:v>11.27</c:v>
                </c:pt>
                <c:pt idx="1">
                  <c:v>8.7399999999999984</c:v>
                </c:pt>
                <c:pt idx="2">
                  <c:v>6.4</c:v>
                </c:pt>
                <c:pt idx="3">
                  <c:v>4.83</c:v>
                </c:pt>
                <c:pt idx="4">
                  <c:v>4.7300000000000004</c:v>
                </c:pt>
                <c:pt idx="5">
                  <c:v>5.53</c:v>
                </c:pt>
                <c:pt idx="6">
                  <c:v>5.1199999999999966</c:v>
                </c:pt>
                <c:pt idx="7">
                  <c:v>4.96</c:v>
                </c:pt>
                <c:pt idx="8">
                  <c:v>4.1199999999999966</c:v>
                </c:pt>
                <c:pt idx="9">
                  <c:v>4.0999999999999996</c:v>
                </c:pt>
                <c:pt idx="10">
                  <c:v>3.3899999999999997</c:v>
                </c:pt>
                <c:pt idx="11">
                  <c:v>3.7800000000000002</c:v>
                </c:pt>
                <c:pt idx="12">
                  <c:v>4.07</c:v>
                </c:pt>
              </c:numCache>
            </c:numRef>
          </c:val>
          <c:smooth val="0"/>
        </c:ser>
        <c:ser>
          <c:idx val="4"/>
          <c:order val="3"/>
          <c:tx>
            <c:strRef>
              <c:f>'Convergence (yields)'!$A$14</c:f>
              <c:strCache>
                <c:ptCount val="1"/>
                <c:pt idx="0">
                  <c:v>Italy</c:v>
                </c:pt>
              </c:strCache>
            </c:strRef>
          </c:tx>
          <c:cat>
            <c:strRef>
              <c:f>'Convergence (yields)'!$B$9:$N$9</c:f>
              <c:strCache>
                <c:ptCount val="13"/>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strCache>
            </c:strRef>
          </c:cat>
          <c:val>
            <c:numRef>
              <c:f>'Convergence (yields)'!$B$14:$N$14</c:f>
              <c:numCache>
                <c:formatCode>#,##0.00</c:formatCode>
                <c:ptCount val="13"/>
                <c:pt idx="0">
                  <c:v>12.209999999999999</c:v>
                </c:pt>
                <c:pt idx="1">
                  <c:v>9.4</c:v>
                </c:pt>
                <c:pt idx="2">
                  <c:v>6.8599999999999985</c:v>
                </c:pt>
                <c:pt idx="3">
                  <c:v>4.88</c:v>
                </c:pt>
                <c:pt idx="4">
                  <c:v>4.7300000000000004</c:v>
                </c:pt>
                <c:pt idx="5">
                  <c:v>5.58</c:v>
                </c:pt>
                <c:pt idx="6">
                  <c:v>5.1899999999999995</c:v>
                </c:pt>
                <c:pt idx="7">
                  <c:v>5.03</c:v>
                </c:pt>
                <c:pt idx="8">
                  <c:v>4.25</c:v>
                </c:pt>
                <c:pt idx="9">
                  <c:v>4.26</c:v>
                </c:pt>
                <c:pt idx="10">
                  <c:v>3.56</c:v>
                </c:pt>
                <c:pt idx="11">
                  <c:v>4.05</c:v>
                </c:pt>
                <c:pt idx="12">
                  <c:v>4.26</c:v>
                </c:pt>
              </c:numCache>
            </c:numRef>
          </c:val>
          <c:smooth val="0"/>
        </c:ser>
        <c:ser>
          <c:idx val="7"/>
          <c:order val="4"/>
          <c:tx>
            <c:strRef>
              <c:f>'Convergence (yields)'!$A$17</c:f>
              <c:strCache>
                <c:ptCount val="1"/>
                <c:pt idx="0">
                  <c:v>Portugal</c:v>
                </c:pt>
              </c:strCache>
            </c:strRef>
          </c:tx>
          <c:cat>
            <c:strRef>
              <c:f>'Convergence (yields)'!$B$9:$N$9</c:f>
              <c:strCache>
                <c:ptCount val="13"/>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strCache>
            </c:strRef>
          </c:cat>
          <c:val>
            <c:numRef>
              <c:f>'Convergence (yields)'!$B$17:$N$17</c:f>
              <c:numCache>
                <c:formatCode>#,##0.00</c:formatCode>
                <c:ptCount val="13"/>
                <c:pt idx="0">
                  <c:v>11.47</c:v>
                </c:pt>
                <c:pt idx="1">
                  <c:v>8.56</c:v>
                </c:pt>
                <c:pt idx="2">
                  <c:v>6.3599999999999985</c:v>
                </c:pt>
                <c:pt idx="3">
                  <c:v>4.88</c:v>
                </c:pt>
                <c:pt idx="4">
                  <c:v>4.78</c:v>
                </c:pt>
                <c:pt idx="5">
                  <c:v>5.59</c:v>
                </c:pt>
                <c:pt idx="6">
                  <c:v>5.1599999999999975</c:v>
                </c:pt>
                <c:pt idx="7">
                  <c:v>5.01</c:v>
                </c:pt>
                <c:pt idx="8">
                  <c:v>4.18</c:v>
                </c:pt>
                <c:pt idx="9">
                  <c:v>4.1399999999999997</c:v>
                </c:pt>
                <c:pt idx="10">
                  <c:v>3.44</c:v>
                </c:pt>
                <c:pt idx="11">
                  <c:v>3.9099999999999997</c:v>
                </c:pt>
                <c:pt idx="12">
                  <c:v>4.18</c:v>
                </c:pt>
              </c:numCache>
            </c:numRef>
          </c:val>
          <c:smooth val="0"/>
        </c:ser>
        <c:dLbls>
          <c:showLegendKey val="0"/>
          <c:showVal val="0"/>
          <c:showCatName val="0"/>
          <c:showSerName val="0"/>
          <c:showPercent val="0"/>
          <c:showBubbleSize val="0"/>
        </c:dLbls>
        <c:marker val="1"/>
        <c:smooth val="0"/>
        <c:axId val="39700992"/>
        <c:axId val="38625280"/>
      </c:lineChart>
      <c:catAx>
        <c:axId val="39700992"/>
        <c:scaling>
          <c:orientation val="minMax"/>
        </c:scaling>
        <c:delete val="0"/>
        <c:axPos val="b"/>
        <c:majorTickMark val="none"/>
        <c:minorTickMark val="none"/>
        <c:tickLblPos val="nextTo"/>
        <c:txPr>
          <a:bodyPr/>
          <a:lstStyle/>
          <a:p>
            <a:pPr>
              <a:defRPr sz="1200"/>
            </a:pPr>
            <a:endParaRPr lang="en-US"/>
          </a:p>
        </c:txPr>
        <c:crossAx val="38625280"/>
        <c:crosses val="autoZero"/>
        <c:auto val="1"/>
        <c:lblAlgn val="ctr"/>
        <c:lblOffset val="100"/>
        <c:noMultiLvlLbl val="0"/>
      </c:catAx>
      <c:valAx>
        <c:axId val="38625280"/>
        <c:scaling>
          <c:orientation val="minMax"/>
          <c:max val="18"/>
          <c:min val="2"/>
        </c:scaling>
        <c:delete val="0"/>
        <c:axPos val="l"/>
        <c:majorGridlines/>
        <c:numFmt formatCode="#,##0" sourceLinked="0"/>
        <c:majorTickMark val="none"/>
        <c:minorTickMark val="none"/>
        <c:tickLblPos val="nextTo"/>
        <c:spPr>
          <a:ln w="9525">
            <a:noFill/>
          </a:ln>
        </c:spPr>
        <c:txPr>
          <a:bodyPr/>
          <a:lstStyle/>
          <a:p>
            <a:pPr>
              <a:defRPr sz="1200"/>
            </a:pPr>
            <a:endParaRPr lang="en-US"/>
          </a:p>
        </c:txPr>
        <c:crossAx val="39700992"/>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'GDP comp.'!$A$15</c:f>
              <c:strCache>
                <c:ptCount val="1"/>
                <c:pt idx="0">
                  <c:v>Exports</c:v>
                </c:pt>
              </c:strCache>
            </c:strRef>
          </c:tx>
          <c:invertIfNegative val="0"/>
          <c:cat>
            <c:numRef>
              <c:f>'GDP comp.'!$B$10:$G$10</c:f>
              <c:numCache>
                <c:formatCode>General</c:formatCode>
                <c:ptCount val="6"/>
                <c:pt idx="0">
                  <c:v>2000</c:v>
                </c:pt>
                <c:pt idx="1">
                  <c:v>2007</c:v>
                </c:pt>
                <c:pt idx="2">
                  <c:v>2008</c:v>
                </c:pt>
                <c:pt idx="3">
                  <c:v>2009</c:v>
                </c:pt>
                <c:pt idx="4">
                  <c:v>2010</c:v>
                </c:pt>
                <c:pt idx="5">
                  <c:v>2011</c:v>
                </c:pt>
              </c:numCache>
            </c:numRef>
          </c:cat>
          <c:val>
            <c:numRef>
              <c:f>'GDP comp.'!$B$15:$G$15</c:f>
              <c:numCache>
                <c:formatCode>General</c:formatCode>
                <c:ptCount val="6"/>
                <c:pt idx="0">
                  <c:v>27</c:v>
                </c:pt>
                <c:pt idx="1">
                  <c:v>29</c:v>
                </c:pt>
                <c:pt idx="2">
                  <c:v>28</c:v>
                </c:pt>
                <c:pt idx="3">
                  <c:v>24</c:v>
                </c:pt>
                <c:pt idx="4">
                  <c:v>26</c:v>
                </c:pt>
                <c:pt idx="5">
                  <c:v>29</c:v>
                </c:pt>
              </c:numCache>
            </c:numRef>
          </c:val>
        </c:ser>
        <c:ser>
          <c:idx val="1"/>
          <c:order val="1"/>
          <c:tx>
            <c:strRef>
              <c:f>'GDP comp.'!$A$16</c:f>
              <c:strCache>
                <c:ptCount val="1"/>
                <c:pt idx="0">
                  <c:v>Imports</c:v>
                </c:pt>
              </c:strCache>
            </c:strRef>
          </c:tx>
          <c:invertIfNegative val="0"/>
          <c:cat>
            <c:numRef>
              <c:f>'GDP comp.'!$B$10:$G$10</c:f>
              <c:numCache>
                <c:formatCode>General</c:formatCode>
                <c:ptCount val="6"/>
                <c:pt idx="0">
                  <c:v>2000</c:v>
                </c:pt>
                <c:pt idx="1">
                  <c:v>2007</c:v>
                </c:pt>
                <c:pt idx="2">
                  <c:v>2008</c:v>
                </c:pt>
                <c:pt idx="3">
                  <c:v>2009</c:v>
                </c:pt>
                <c:pt idx="4">
                  <c:v>2010</c:v>
                </c:pt>
                <c:pt idx="5">
                  <c:v>2011</c:v>
                </c:pt>
              </c:numCache>
            </c:numRef>
          </c:cat>
          <c:val>
            <c:numRef>
              <c:f>'GDP comp.'!$B$16:$G$16</c:f>
              <c:numCache>
                <c:formatCode>General</c:formatCode>
                <c:ptCount val="6"/>
                <c:pt idx="0">
                  <c:v>26</c:v>
                </c:pt>
                <c:pt idx="1">
                  <c:v>29</c:v>
                </c:pt>
                <c:pt idx="2">
                  <c:v>29</c:v>
                </c:pt>
                <c:pt idx="3">
                  <c:v>24</c:v>
                </c:pt>
                <c:pt idx="4">
                  <c:v>28</c:v>
                </c:pt>
                <c:pt idx="5">
                  <c:v>30</c:v>
                </c:pt>
              </c:numCache>
            </c:numRef>
          </c:val>
        </c:ser>
        <c:dLbls>
          <c:showLegendKey val="0"/>
          <c:showVal val="0"/>
          <c:showCatName val="0"/>
          <c:showSerName val="0"/>
          <c:showPercent val="0"/>
          <c:showBubbleSize val="0"/>
        </c:dLbls>
        <c:gapWidth val="150"/>
        <c:axId val="38925824"/>
        <c:axId val="38627584"/>
      </c:barChart>
      <c:catAx>
        <c:axId val="38925824"/>
        <c:scaling>
          <c:orientation val="minMax"/>
        </c:scaling>
        <c:delete val="0"/>
        <c:axPos val="b"/>
        <c:numFmt formatCode="General" sourceLinked="1"/>
        <c:majorTickMark val="out"/>
        <c:minorTickMark val="none"/>
        <c:tickLblPos val="nextTo"/>
        <c:txPr>
          <a:bodyPr/>
          <a:lstStyle/>
          <a:p>
            <a:pPr>
              <a:defRPr sz="1200"/>
            </a:pPr>
            <a:endParaRPr lang="en-US"/>
          </a:p>
        </c:txPr>
        <c:crossAx val="38627584"/>
        <c:crosses val="autoZero"/>
        <c:auto val="1"/>
        <c:lblAlgn val="ctr"/>
        <c:lblOffset val="100"/>
        <c:noMultiLvlLbl val="0"/>
      </c:catAx>
      <c:valAx>
        <c:axId val="38627584"/>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38925824"/>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6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pPr>
              <a:defRPr/>
            </a:pPr>
            <a:r>
              <a:rPr lang="en-US"/>
              <a:t>Kemal Dervis</a:t>
            </a:r>
          </a:p>
        </p:txBody>
      </p:sp>
      <p:sp>
        <p:nvSpPr>
          <p:cNvPr id="154627"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fld id="{5F71DC6F-A634-4721-A065-8F3F47CFF3E7}" type="datetime1">
              <a:rPr lang="en-US"/>
              <a:pPr>
                <a:defRPr/>
              </a:pPr>
              <a:t>4/3/2013</a:t>
            </a:fld>
            <a:endParaRPr lang="en-US"/>
          </a:p>
        </p:txBody>
      </p:sp>
      <p:sp>
        <p:nvSpPr>
          <p:cNvPr id="154628" name="Rectangle 4"/>
          <p:cNvSpPr>
            <a:spLocks noGrp="1" noChangeArrowheads="1"/>
          </p:cNvSpPr>
          <p:nvPr>
            <p:ph type="ftr" sz="quarter" idx="2"/>
          </p:nvPr>
        </p:nvSpPr>
        <p:spPr bwMode="auto">
          <a:xfrm>
            <a:off x="0" y="88058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pPr>
              <a:defRPr/>
            </a:pPr>
            <a:endParaRPr lang="en-US"/>
          </a:p>
        </p:txBody>
      </p:sp>
      <p:sp>
        <p:nvSpPr>
          <p:cNvPr id="154629" name="Rectangle 5"/>
          <p:cNvSpPr>
            <a:spLocks noGrp="1" noChangeArrowheads="1"/>
          </p:cNvSpPr>
          <p:nvPr>
            <p:ph type="sldNum" sz="quarter" idx="3"/>
          </p:nvPr>
        </p:nvSpPr>
        <p:spPr bwMode="auto">
          <a:xfrm>
            <a:off x="3963988" y="88058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E44E9BB8-2944-4914-9B5E-898E1524241C}" type="slidenum">
              <a:rPr lang="en-US"/>
              <a:pPr>
                <a:defRPr/>
              </a:pPr>
              <a:t>‹#›</a:t>
            </a:fld>
            <a:endParaRPr lang="en-US"/>
          </a:p>
        </p:txBody>
      </p:sp>
    </p:spTree>
    <p:extLst>
      <p:ext uri="{BB962C8B-B14F-4D97-AF65-F5344CB8AC3E}">
        <p14:creationId xmlns:p14="http://schemas.microsoft.com/office/powerpoint/2010/main" val="498131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p:cNvSpPr>
          <p:nvPr>
            <p:ph type="hdr" sz="quarter"/>
          </p:nvPr>
        </p:nvSpPr>
        <p:spPr bwMode="auto">
          <a:xfrm>
            <a:off x="0" y="0"/>
            <a:ext cx="3032125" cy="463550"/>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lvl1pPr algn="l" defTabSz="930275">
              <a:defRPr sz="1200"/>
            </a:lvl1pPr>
          </a:lstStyle>
          <a:p>
            <a:pPr>
              <a:defRPr/>
            </a:pPr>
            <a:r>
              <a:rPr lang="en-US"/>
              <a:t>Kemal Dervis</a:t>
            </a:r>
          </a:p>
        </p:txBody>
      </p:sp>
      <p:sp>
        <p:nvSpPr>
          <p:cNvPr id="33795" name="Rectangle 3"/>
          <p:cNvSpPr>
            <a:spLocks noGrp="1"/>
          </p:cNvSpPr>
          <p:nvPr>
            <p:ph type="dt" idx="1"/>
          </p:nvPr>
        </p:nvSpPr>
        <p:spPr bwMode="auto">
          <a:xfrm>
            <a:off x="3965575" y="0"/>
            <a:ext cx="3032125" cy="463550"/>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vl1pPr>
          </a:lstStyle>
          <a:p>
            <a:pPr>
              <a:defRPr/>
            </a:pPr>
            <a:fld id="{265A38AF-1930-41FA-80F6-EA233A086F3C}" type="datetime1">
              <a:rPr lang="en-US"/>
              <a:pPr>
                <a:defRPr/>
              </a:pPr>
              <a:t>4/3/2013</a:t>
            </a:fld>
            <a:endParaRPr lang="en-US"/>
          </a:p>
        </p:txBody>
      </p:sp>
      <p:sp>
        <p:nvSpPr>
          <p:cNvPr id="14340" name="Rectangle 4"/>
          <p:cNvSpPr>
            <a:spLocks noGrp="1" noRot="1" noChangeAspec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7" name="Rectangle 5"/>
          <p:cNvSpPr>
            <a:spLocks noGrp="1"/>
          </p:cNvSpPr>
          <p:nvPr>
            <p:ph type="body" sz="quarter" idx="3"/>
          </p:nvPr>
        </p:nvSpPr>
        <p:spPr bwMode="auto">
          <a:xfrm>
            <a:off x="933450" y="4403725"/>
            <a:ext cx="5130800" cy="4171950"/>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p:cNvSpPr>
          <p:nvPr>
            <p:ph type="ftr" sz="quarter" idx="4"/>
          </p:nvPr>
        </p:nvSpPr>
        <p:spPr bwMode="auto">
          <a:xfrm>
            <a:off x="0" y="8807450"/>
            <a:ext cx="3032125" cy="463550"/>
          </a:xfrm>
          <a:prstGeom prst="rect">
            <a:avLst/>
          </a:prstGeom>
          <a:noFill/>
          <a:ln w="25400">
            <a:noFill/>
            <a:miter lim="800000"/>
            <a:headEnd/>
            <a:tailEnd/>
          </a:ln>
          <a:effectLst/>
        </p:spPr>
        <p:txBody>
          <a:bodyPr vert="horz" wrap="square" lIns="93031" tIns="46516" rIns="93031" bIns="46516" numCol="1" anchor="b" anchorCtr="0" compatLnSpc="1">
            <a:prstTxWarp prst="textNoShape">
              <a:avLst/>
            </a:prstTxWarp>
          </a:bodyPr>
          <a:lstStyle>
            <a:lvl1pPr algn="l" defTabSz="930275">
              <a:defRPr sz="1200"/>
            </a:lvl1pPr>
          </a:lstStyle>
          <a:p>
            <a:pPr>
              <a:defRPr/>
            </a:pPr>
            <a:endParaRPr lang="en-US"/>
          </a:p>
        </p:txBody>
      </p:sp>
      <p:sp>
        <p:nvSpPr>
          <p:cNvPr id="33799" name="Rectangle 7"/>
          <p:cNvSpPr>
            <a:spLocks noGrp="1"/>
          </p:cNvSpPr>
          <p:nvPr>
            <p:ph type="sldNum" sz="quarter" idx="5"/>
          </p:nvPr>
        </p:nvSpPr>
        <p:spPr bwMode="auto">
          <a:xfrm>
            <a:off x="3965575" y="8807450"/>
            <a:ext cx="3032125" cy="463550"/>
          </a:xfrm>
          <a:prstGeom prst="rect">
            <a:avLst/>
          </a:prstGeom>
          <a:noFill/>
          <a:ln w="25400">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vl1pPr>
          </a:lstStyle>
          <a:p>
            <a:pPr>
              <a:defRPr/>
            </a:pPr>
            <a:fld id="{125A242C-D830-4C16-B9C6-ADDA603A0543}" type="slidenum">
              <a:rPr lang="en-US"/>
              <a:pPr>
                <a:defRPr/>
              </a:pPr>
              <a:t>‹#›</a:t>
            </a:fld>
            <a:endParaRPr lang="en-US"/>
          </a:p>
        </p:txBody>
      </p:sp>
    </p:spTree>
    <p:extLst>
      <p:ext uri="{BB962C8B-B14F-4D97-AF65-F5344CB8AC3E}">
        <p14:creationId xmlns:p14="http://schemas.microsoft.com/office/powerpoint/2010/main" val="3448339579"/>
      </p:ext>
    </p:extLst>
  </p:cSld>
  <p:clrMap bg1="lt1" tx1="dk1" bg2="lt2" tx2="dk2" accent1="accent1" accent2="accent2" accent3="accent3" accent4="accent4" accent5="accent5" accent6="accent6" hlink="hlink" folHlink="folHlink"/>
  <p:hf ftr="0"/>
  <p:notesStyle>
    <a:lvl1pPr algn="l" rtl="0" eaLnBrk="0" fontAlgn="base" hangingPunct="0">
      <a:spcBef>
        <a:spcPct val="0"/>
      </a:spcBef>
      <a:spcAft>
        <a:spcPct val="0"/>
      </a:spcAft>
      <a:defRPr sz="1200" kern="1200">
        <a:solidFill>
          <a:schemeClr val="tx1"/>
        </a:solidFill>
        <a:latin typeface="Gill Sans" pitchFamily="96" charset="0"/>
        <a:ea typeface="+mn-ea"/>
        <a:cs typeface="+mn-cs"/>
      </a:defRPr>
    </a:lvl1pPr>
    <a:lvl2pPr marL="457200" algn="l" rtl="0" eaLnBrk="0" fontAlgn="base" hangingPunct="0">
      <a:spcBef>
        <a:spcPct val="0"/>
      </a:spcBef>
      <a:spcAft>
        <a:spcPct val="0"/>
      </a:spcAft>
      <a:defRPr sz="1200" kern="1200">
        <a:solidFill>
          <a:schemeClr val="tx1"/>
        </a:solidFill>
        <a:latin typeface="Gill Sans" pitchFamily="96" charset="0"/>
        <a:ea typeface="+mn-ea"/>
        <a:cs typeface="+mn-cs"/>
      </a:defRPr>
    </a:lvl2pPr>
    <a:lvl3pPr marL="914400" algn="l" rtl="0" eaLnBrk="0" fontAlgn="base" hangingPunct="0">
      <a:spcBef>
        <a:spcPct val="0"/>
      </a:spcBef>
      <a:spcAft>
        <a:spcPct val="0"/>
      </a:spcAft>
      <a:defRPr sz="1200" kern="1200">
        <a:solidFill>
          <a:schemeClr val="tx1"/>
        </a:solidFill>
        <a:latin typeface="Gill Sans" pitchFamily="96" charset="0"/>
        <a:ea typeface="+mn-ea"/>
        <a:cs typeface="+mn-cs"/>
      </a:defRPr>
    </a:lvl3pPr>
    <a:lvl4pPr marL="1371600" algn="l" rtl="0" eaLnBrk="0" fontAlgn="base" hangingPunct="0">
      <a:spcBef>
        <a:spcPct val="0"/>
      </a:spcBef>
      <a:spcAft>
        <a:spcPct val="0"/>
      </a:spcAft>
      <a:defRPr sz="1200" kern="1200">
        <a:solidFill>
          <a:schemeClr val="tx1"/>
        </a:solidFill>
        <a:latin typeface="Gill Sans" pitchFamily="96" charset="0"/>
        <a:ea typeface="+mn-ea"/>
        <a:cs typeface="+mn-cs"/>
      </a:defRPr>
    </a:lvl4pPr>
    <a:lvl5pPr marL="1828800" algn="l" rtl="0" eaLnBrk="0" fontAlgn="base" hangingPunct="0">
      <a:spcBef>
        <a:spcPct val="0"/>
      </a:spcBef>
      <a:spcAft>
        <a:spcPct val="0"/>
      </a:spcAft>
      <a:defRPr sz="1200" kern="1200">
        <a:solidFill>
          <a:schemeClr val="tx1"/>
        </a:solidFill>
        <a:latin typeface="Gill Sans" pitchFamily="9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hdr" sz="quarter"/>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defTabSz="930275"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930275"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930275"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930275"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930275"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smtClean="0"/>
              <a:t>Kemal Dervis</a:t>
            </a:r>
          </a:p>
        </p:txBody>
      </p:sp>
      <p:sp>
        <p:nvSpPr>
          <p:cNvPr id="15363" name="Rectangle 3"/>
          <p:cNvSpPr>
            <a:spLocks noGrp="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defTabSz="930275"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930275"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930275"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930275"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930275"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fld id="{ACB7CCCD-7A50-4C54-9CDD-AFFE084DC98F}" type="datetime1">
              <a:rPr lang="en-US" sz="1200" smtClean="0"/>
              <a:pPr eaLnBrk="1" hangingPunct="1"/>
              <a:t>4/3/2013</a:t>
            </a:fld>
            <a:endParaRPr lang="en-US" sz="1200" smtClean="0"/>
          </a:p>
        </p:txBody>
      </p:sp>
      <p:sp>
        <p:nvSpPr>
          <p:cNvPr id="15364" name="Rectangle 7"/>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defTabSz="930275"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930275"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930275"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930275"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930275"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930275"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fld id="{EF1F443E-0526-4EEE-B3D5-108453CE0AF1}" type="slidenum">
              <a:rPr lang="en-US" sz="1200" smtClean="0"/>
              <a:pPr eaLnBrk="1" hangingPunct="1"/>
              <a:t>0</a:t>
            </a:fld>
            <a:endParaRPr lang="en-US" sz="1200" smtClean="0"/>
          </a:p>
        </p:txBody>
      </p:sp>
      <p:sp>
        <p:nvSpPr>
          <p:cNvPr id="15365" name="Rectangle 2"/>
          <p:cNvSpPr>
            <a:spLocks noGrp="1" noRot="1" noChangeAspect="1" noChangeArrowheads="1" noTextEdit="1"/>
          </p:cNvSpPr>
          <p:nvPr>
            <p:ph type="sldImg"/>
          </p:nvPr>
        </p:nvSpPr>
        <p:spPr>
          <a:ln/>
        </p:spPr>
      </p:sp>
      <p:sp>
        <p:nvSpPr>
          <p:cNvPr id="15366" name="Rectangle 3"/>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3417F0-F10A-4341-98E4-12EBB62177FE}"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7781436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34847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857250"/>
            <a:ext cx="1838325" cy="5108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857250"/>
            <a:ext cx="5367337" cy="5108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829372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93763" y="857250"/>
            <a:ext cx="7358062" cy="10366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93763" y="1946275"/>
            <a:ext cx="7358062" cy="4019550"/>
          </a:xfrm>
        </p:spPr>
        <p:txBody>
          <a:bodyPr/>
          <a:lstStyle/>
          <a:p>
            <a:pPr lvl="0"/>
            <a:endParaRPr lang="en-US" noProof="0" smtClean="0"/>
          </a:p>
        </p:txBody>
      </p:sp>
    </p:spTree>
    <p:extLst>
      <p:ext uri="{BB962C8B-B14F-4D97-AF65-F5344CB8AC3E}">
        <p14:creationId xmlns:p14="http://schemas.microsoft.com/office/powerpoint/2010/main" val="32110169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2636685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993269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8249032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4037013"/>
            <a:ext cx="3602037"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4037013"/>
            <a:ext cx="3603625"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9710262"/>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583858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35615212"/>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959485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4813673"/>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39430620"/>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Arial" charset="0"/>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660206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1292441"/>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1652588"/>
            <a:ext cx="1838325" cy="3848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1652588"/>
            <a:ext cx="5367337" cy="3848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578845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8808350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1946275"/>
            <a:ext cx="3602037"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46275"/>
            <a:ext cx="3603625"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295132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913462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640311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992271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3001315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9635423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3EDF7"/>
            </a:gs>
          </a:gsLst>
          <a:lin ang="0" scaled="1"/>
        </a:gra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893763" y="857250"/>
            <a:ext cx="7358062"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ctr" anchorCtr="0" compatLnSpc="1">
            <a:prstTxWarp prst="textNoShape">
              <a:avLst/>
            </a:prstTxWarp>
          </a:bodyPr>
          <a:lstStyle/>
          <a:p>
            <a:pPr lvl="0"/>
            <a:r>
              <a:rPr lang="en-US" smtClean="0"/>
              <a:t>Click to edit Master title style</a:t>
            </a:r>
          </a:p>
        </p:txBody>
      </p:sp>
      <p:sp>
        <p:nvSpPr>
          <p:cNvPr id="1027" name="Rectangle 2"/>
          <p:cNvSpPr>
            <a:spLocks noGrp="1" noChangeArrowheads="1"/>
          </p:cNvSpPr>
          <p:nvPr>
            <p:ph type="body" idx="1"/>
          </p:nvPr>
        </p:nvSpPr>
        <p:spPr bwMode="auto">
          <a:xfrm>
            <a:off x="893763" y="1946275"/>
            <a:ext cx="7358062"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Rectangle 4" descr="Light upward diagonal"/>
          <p:cNvSpPr>
            <a:spLocks/>
          </p:cNvSpPr>
          <p:nvPr/>
        </p:nvSpPr>
        <p:spPr bwMode="auto">
          <a:xfrm>
            <a:off x="911225" y="374650"/>
            <a:ext cx="8232775" cy="428625"/>
          </a:xfrm>
          <a:prstGeom prst="rect">
            <a:avLst/>
          </a:prstGeom>
          <a:pattFill prst="ltUpDiag">
            <a:fgClr>
              <a:srgbClr val="083868"/>
            </a:fgClr>
            <a:bgClr>
              <a:srgbClr val="295582"/>
            </a:bgClr>
          </a:pattFill>
          <a:ln w="25400">
            <a:noFill/>
            <a:miter lim="800000"/>
            <a:headEnd/>
            <a:tailEnd/>
          </a:ln>
          <a:effectLst/>
        </p:spPr>
        <p:txBody>
          <a:bodyPr wrap="none" anchor="ctr"/>
          <a:lstStyle/>
          <a:p>
            <a:pPr>
              <a:defRPr/>
            </a:pPr>
            <a:endParaRPr lang="en-US"/>
          </a:p>
        </p:txBody>
      </p:sp>
      <p:sp>
        <p:nvSpPr>
          <p:cNvPr id="2057" name="Text Box 9"/>
          <p:cNvSpPr txBox="1">
            <a:spLocks/>
          </p:cNvSpPr>
          <p:nvPr/>
        </p:nvSpPr>
        <p:spPr bwMode="auto">
          <a:xfrm>
            <a:off x="7929563" y="493713"/>
            <a:ext cx="374650" cy="214312"/>
          </a:xfrm>
          <a:prstGeom prst="rect">
            <a:avLst/>
          </a:prstGeom>
          <a:noFill/>
          <a:ln w="25400">
            <a:noFill/>
            <a:miter lim="800000"/>
            <a:headEnd/>
            <a:tailEnd/>
          </a:ln>
          <a:effectLst/>
        </p:spPr>
        <p:txBody>
          <a:bodyPr lIns="64255" tIns="32126" rIns="64255" bIns="32126">
            <a:spAutoFit/>
          </a:bodyPr>
          <a:lstStyle/>
          <a:p>
            <a:pPr algn="r" defTabSz="642938">
              <a:spcBef>
                <a:spcPct val="50000"/>
              </a:spcBef>
              <a:defRPr/>
            </a:pPr>
            <a:fld id="{BF138D27-0AFF-4993-82B3-426A87F3ABAD}" type="slidenum">
              <a:rPr lang="en-US" sz="1000">
                <a:solidFill>
                  <a:schemeClr val="bg1"/>
                </a:solidFill>
                <a:latin typeface="Arial" charset="0"/>
              </a:rPr>
              <a:pPr algn="r" defTabSz="642938">
                <a:spcBef>
                  <a:spcPct val="50000"/>
                </a:spcBef>
                <a:defRPr/>
              </a:pPr>
              <a:t>‹#›</a:t>
            </a:fld>
            <a:endParaRPr lang="en-US" sz="1000">
              <a:solidFill>
                <a:schemeClr val="bg1"/>
              </a:solidFill>
              <a:latin typeface="Arial" charset="0"/>
            </a:endParaRPr>
          </a:p>
        </p:txBody>
      </p:sp>
      <p:pic>
        <p:nvPicPr>
          <p:cNvPr id="1030" name="Picture 10" descr="BROOKINGS_REV"/>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89025" y="522288"/>
            <a:ext cx="1389063"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ransition/>
  <p:timing>
    <p:tnLst>
      <p:par>
        <p:cTn id="1" dur="indefinite" restart="never" nodeType="tmRoot"/>
      </p:par>
    </p:tnLst>
  </p:timing>
  <p:txStyles>
    <p:titleStyle>
      <a:lvl1pPr algn="l" defTabSz="642938" rtl="0" eaLnBrk="0" fontAlgn="base" hangingPunct="0">
        <a:spcBef>
          <a:spcPct val="0"/>
        </a:spcBef>
        <a:spcAft>
          <a:spcPct val="0"/>
        </a:spcAft>
        <a:defRPr sz="4200">
          <a:solidFill>
            <a:srgbClr val="295582"/>
          </a:solidFill>
          <a:latin typeface="+mj-lt"/>
          <a:ea typeface="+mj-ea"/>
          <a:cs typeface="+mj-cs"/>
        </a:defRPr>
      </a:lvl1pPr>
      <a:lvl2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2pPr>
      <a:lvl3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3pPr>
      <a:lvl4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4pPr>
      <a:lvl5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5pPr>
      <a:lvl6pPr marL="457200" algn="l" defTabSz="642938" rtl="0" fontAlgn="base">
        <a:spcBef>
          <a:spcPct val="0"/>
        </a:spcBef>
        <a:spcAft>
          <a:spcPct val="0"/>
        </a:spcAft>
        <a:defRPr sz="4200">
          <a:solidFill>
            <a:srgbClr val="295582"/>
          </a:solidFill>
          <a:latin typeface="Georgia" pitchFamily="18" charset="0"/>
          <a:ea typeface="ヒラギノ明朝 Pro W3" pitchFamily="96" charset="-128"/>
        </a:defRPr>
      </a:lvl6pPr>
      <a:lvl7pPr marL="914400" algn="l" defTabSz="642938" rtl="0" fontAlgn="base">
        <a:spcBef>
          <a:spcPct val="0"/>
        </a:spcBef>
        <a:spcAft>
          <a:spcPct val="0"/>
        </a:spcAft>
        <a:defRPr sz="4200">
          <a:solidFill>
            <a:srgbClr val="295582"/>
          </a:solidFill>
          <a:latin typeface="Georgia" pitchFamily="18" charset="0"/>
          <a:ea typeface="ヒラギノ明朝 Pro W3" pitchFamily="96" charset="-128"/>
        </a:defRPr>
      </a:lvl7pPr>
      <a:lvl8pPr marL="1371600" algn="l" defTabSz="642938" rtl="0" fontAlgn="base">
        <a:spcBef>
          <a:spcPct val="0"/>
        </a:spcBef>
        <a:spcAft>
          <a:spcPct val="0"/>
        </a:spcAft>
        <a:defRPr sz="4200">
          <a:solidFill>
            <a:srgbClr val="295582"/>
          </a:solidFill>
          <a:latin typeface="Georgia" pitchFamily="18" charset="0"/>
          <a:ea typeface="ヒラギノ明朝 Pro W3" pitchFamily="96" charset="-128"/>
        </a:defRPr>
      </a:lvl8pPr>
      <a:lvl9pPr marL="1828800" algn="l" defTabSz="642938" rtl="0" fontAlgn="base">
        <a:spcBef>
          <a:spcPct val="0"/>
        </a:spcBef>
        <a:spcAft>
          <a:spcPct val="0"/>
        </a:spcAft>
        <a:defRPr sz="4200">
          <a:solidFill>
            <a:srgbClr val="295582"/>
          </a:solidFill>
          <a:latin typeface="Georgia" pitchFamily="18" charset="0"/>
          <a:ea typeface="ヒラギノ明朝 Pro W3" pitchFamily="96" charset="-128"/>
        </a:defRPr>
      </a:lvl9pPr>
    </p:titleStyle>
    <p:bodyStyle>
      <a:lvl1pPr marL="588963" indent="-401638" algn="l" defTabSz="642938" rtl="0" eaLnBrk="0" fontAlgn="base" hangingPunct="0">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2pPr>
      <a:lvl3pPr marL="1214438"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3pPr>
      <a:lvl4pPr marL="1527175"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4pPr>
      <a:lvl5pPr marL="1839913" indent="-401638" algn="l" defTabSz="642938" rtl="0" eaLnBrk="0" fontAlgn="base" hangingPunct="0">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83868"/>
            </a:gs>
            <a:gs pos="100000">
              <a:srgbClr val="29558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893763" y="1652588"/>
            <a:ext cx="7358062" cy="232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b" anchorCtr="0" compatLnSpc="1">
            <a:prstTxWarp prst="textNoShape">
              <a:avLst/>
            </a:prstTxWarp>
          </a:bodyPr>
          <a:lstStyle/>
          <a:p>
            <a:pPr lvl="0"/>
            <a:r>
              <a:rPr lang="en-US" smtClean="0">
                <a:sym typeface="Georgia" pitchFamily="18" charset="0"/>
              </a:rPr>
              <a:t>Click to edit Master title style</a:t>
            </a:r>
          </a:p>
        </p:txBody>
      </p:sp>
      <p:sp>
        <p:nvSpPr>
          <p:cNvPr id="2051" name="Rectangle 3"/>
          <p:cNvSpPr>
            <a:spLocks noGrp="1" noChangeArrowheads="1"/>
          </p:cNvSpPr>
          <p:nvPr>
            <p:ph type="body" idx="1"/>
          </p:nvPr>
        </p:nvSpPr>
        <p:spPr bwMode="auto">
          <a:xfrm>
            <a:off x="893763" y="4037013"/>
            <a:ext cx="7358062"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t" anchorCtr="0" compatLnSpc="1">
            <a:prstTxWarp prst="textNoShape">
              <a:avLst/>
            </a:prstTxWarp>
          </a:bodyPr>
          <a:lstStyle/>
          <a:p>
            <a:pPr lvl="0"/>
            <a:r>
              <a:rPr lang="en-US" smtClean="0">
                <a:sym typeface="Arial" charset="0"/>
              </a:rPr>
              <a:t>Click to edit Master text styles</a:t>
            </a:r>
          </a:p>
          <a:p>
            <a:pPr lvl="1"/>
            <a:r>
              <a:rPr lang="en-US" smtClean="0">
                <a:sym typeface="Arial" charset="0"/>
              </a:rPr>
              <a:t>Second level</a:t>
            </a:r>
          </a:p>
          <a:p>
            <a:pPr lvl="2"/>
            <a:r>
              <a:rPr lang="en-US" smtClean="0">
                <a:sym typeface="Arial" charset="0"/>
              </a:rPr>
              <a:t>Third level</a:t>
            </a:r>
          </a:p>
          <a:p>
            <a:pPr lvl="3"/>
            <a:r>
              <a:rPr lang="en-US" smtClean="0">
                <a:sym typeface="Arial" charset="0"/>
              </a:rPr>
              <a:t>Fourth level</a:t>
            </a:r>
          </a:p>
          <a:p>
            <a:pPr lvl="4"/>
            <a:r>
              <a:rPr lang="en-US" smtClean="0">
                <a:sym typeface="Arial" charset="0"/>
              </a:rPr>
              <a:t>Fifth level</a:t>
            </a:r>
          </a:p>
        </p:txBody>
      </p:sp>
      <p:sp>
        <p:nvSpPr>
          <p:cNvPr id="166916" name="Line 4"/>
          <p:cNvSpPr>
            <a:spLocks noChangeShapeType="1"/>
          </p:cNvSpPr>
          <p:nvPr/>
        </p:nvSpPr>
        <p:spPr bwMode="auto">
          <a:xfrm>
            <a:off x="874713" y="3929063"/>
            <a:ext cx="7394575" cy="0"/>
          </a:xfrm>
          <a:prstGeom prst="line">
            <a:avLst/>
          </a:prstGeom>
          <a:noFill/>
          <a:ln w="9525">
            <a:solidFill>
              <a:srgbClr val="FFFFFF">
                <a:alpha val="50000"/>
              </a:srgbClr>
            </a:solidFill>
            <a:round/>
            <a:headEnd/>
            <a:tailEnd/>
          </a:ln>
        </p:spPr>
        <p:txBody>
          <a:bodyPr/>
          <a:lstStyle/>
          <a:p>
            <a:pPr>
              <a:defRPr/>
            </a:pPr>
            <a:endParaRPr lang="en-US"/>
          </a:p>
        </p:txBody>
      </p:sp>
      <p:pic>
        <p:nvPicPr>
          <p:cNvPr id="2053" name="Picture 5" descr="BROOKINGS_qii"/>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28688" y="857250"/>
            <a:ext cx="3830637"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txStyles>
    <p:titleStyle>
      <a:lvl1pPr algn="l" defTabSz="642938" rtl="0" eaLnBrk="0" fontAlgn="base" hangingPunct="0">
        <a:spcBef>
          <a:spcPct val="0"/>
        </a:spcBef>
        <a:spcAft>
          <a:spcPct val="0"/>
        </a:spcAft>
        <a:defRPr sz="4500">
          <a:solidFill>
            <a:srgbClr val="FFFFFF"/>
          </a:solidFill>
          <a:latin typeface="+mj-lt"/>
          <a:ea typeface="+mj-ea"/>
          <a:cs typeface="+mj-cs"/>
          <a:sym typeface="Georgia" pitchFamily="18" charset="0"/>
        </a:defRPr>
      </a:lvl1pPr>
      <a:lvl2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2pPr>
      <a:lvl3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3pPr>
      <a:lvl4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4pPr>
      <a:lvl5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5pPr>
      <a:lvl6pPr marL="457200" algn="l" defTabSz="642938" rtl="0" fontAlgn="base">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6pPr>
      <a:lvl7pPr marL="914400" algn="l" defTabSz="642938" rtl="0" fontAlgn="base">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7pPr>
      <a:lvl8pPr marL="1371600" algn="l" defTabSz="642938" rtl="0" fontAlgn="base">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8pPr>
      <a:lvl9pPr marL="1828800" algn="l" defTabSz="642938" rtl="0" fontAlgn="base">
        <a:spcBef>
          <a:spcPct val="0"/>
        </a:spcBef>
        <a:spcAft>
          <a:spcPct val="0"/>
        </a:spcAft>
        <a:defRPr sz="4500">
          <a:solidFill>
            <a:srgbClr val="FFFFFF"/>
          </a:solidFill>
          <a:latin typeface="Georgia" pitchFamily="18" charset="0"/>
          <a:ea typeface="ヒラギノ明朝 Pro W3" pitchFamily="96" charset="-128"/>
          <a:cs typeface="Arial" charset="0"/>
          <a:sym typeface="Georgia" pitchFamily="18" charset="0"/>
        </a:defRPr>
      </a:lvl9pPr>
    </p:titleStyle>
    <p:bodyStyle>
      <a:lvl1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1pPr>
      <a:lvl2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2pPr>
      <a:lvl3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3pPr>
      <a:lvl4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4pPr>
      <a:lvl5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5pPr>
      <a:lvl6pPr marL="457200" algn="l" defTabSz="642938" rtl="0" fontAlgn="base">
        <a:lnSpc>
          <a:spcPct val="120000"/>
        </a:lnSpc>
        <a:spcBef>
          <a:spcPct val="0"/>
        </a:spcBef>
        <a:spcAft>
          <a:spcPct val="0"/>
        </a:spcAft>
        <a:defRPr sz="1300">
          <a:solidFill>
            <a:srgbClr val="FFFFFF"/>
          </a:solidFill>
          <a:latin typeface="+mn-lt"/>
          <a:ea typeface="+mn-ea"/>
          <a:cs typeface="+mn-cs"/>
          <a:sym typeface="Arial" charset="0"/>
        </a:defRPr>
      </a:lvl6pPr>
      <a:lvl7pPr marL="914400" algn="l" defTabSz="642938" rtl="0" fontAlgn="base">
        <a:lnSpc>
          <a:spcPct val="120000"/>
        </a:lnSpc>
        <a:spcBef>
          <a:spcPct val="0"/>
        </a:spcBef>
        <a:spcAft>
          <a:spcPct val="0"/>
        </a:spcAft>
        <a:defRPr sz="1300">
          <a:solidFill>
            <a:srgbClr val="FFFFFF"/>
          </a:solidFill>
          <a:latin typeface="+mn-lt"/>
          <a:ea typeface="+mn-ea"/>
          <a:cs typeface="+mn-cs"/>
          <a:sym typeface="Arial" charset="0"/>
        </a:defRPr>
      </a:lvl7pPr>
      <a:lvl8pPr marL="1371600" algn="l" defTabSz="642938" rtl="0" fontAlgn="base">
        <a:lnSpc>
          <a:spcPct val="120000"/>
        </a:lnSpc>
        <a:spcBef>
          <a:spcPct val="0"/>
        </a:spcBef>
        <a:spcAft>
          <a:spcPct val="0"/>
        </a:spcAft>
        <a:defRPr sz="1300">
          <a:solidFill>
            <a:srgbClr val="FFFFFF"/>
          </a:solidFill>
          <a:latin typeface="+mn-lt"/>
          <a:ea typeface="+mn-ea"/>
          <a:cs typeface="+mn-cs"/>
          <a:sym typeface="Arial" charset="0"/>
        </a:defRPr>
      </a:lvl8pPr>
      <a:lvl9pPr marL="1828800" algn="l" defTabSz="642938" rtl="0" fontAlgn="base">
        <a:lnSpc>
          <a:spcPct val="120000"/>
        </a:lnSpc>
        <a:spcBef>
          <a:spcPct val="0"/>
        </a:spcBef>
        <a:spcAft>
          <a:spcPct val="0"/>
        </a:spcAft>
        <a:defRPr sz="1300">
          <a:solidFill>
            <a:srgbClr val="FFFFFF"/>
          </a:solidFill>
          <a:latin typeface="+mn-lt"/>
          <a:ea typeface="+mn-ea"/>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828800"/>
            <a:ext cx="7358063" cy="1905000"/>
          </a:xfrm>
          <a:noFill/>
        </p:spPr>
        <p:txBody>
          <a:bodyPr/>
          <a:lstStyle/>
          <a:p>
            <a:pPr algn="ctr" eaLnBrk="1" hangingPunct="1"/>
            <a:r>
              <a:rPr lang="en-US" sz="3200" dirty="0" smtClean="0"/>
              <a:t>The Euro Area Crisis: </a:t>
            </a:r>
            <a:br>
              <a:rPr lang="en-US" sz="3200" dirty="0" smtClean="0"/>
            </a:br>
            <a:r>
              <a:rPr lang="en-US" sz="3200" dirty="0" smtClean="0"/>
              <a:t>Origins, Prospects and Implications for the World Economy and Global Governance</a:t>
            </a:r>
          </a:p>
        </p:txBody>
      </p:sp>
      <p:sp>
        <p:nvSpPr>
          <p:cNvPr id="3075" name="Rectangle 3"/>
          <p:cNvSpPr>
            <a:spLocks noGrp="1" noChangeArrowheads="1"/>
          </p:cNvSpPr>
          <p:nvPr>
            <p:ph type="body" idx="1"/>
          </p:nvPr>
        </p:nvSpPr>
        <p:spPr>
          <a:xfrm>
            <a:off x="838200" y="4937125"/>
            <a:ext cx="7358063" cy="1463675"/>
          </a:xfrm>
          <a:noFill/>
        </p:spPr>
        <p:txBody>
          <a:bodyPr/>
          <a:lstStyle/>
          <a:p>
            <a:pPr algn="ctr" eaLnBrk="1" hangingPunct="1"/>
            <a:r>
              <a:rPr lang="en-US" sz="1800" b="1" dirty="0" err="1" smtClean="0"/>
              <a:t>Domenico</a:t>
            </a:r>
            <a:r>
              <a:rPr lang="en-US" sz="1800" b="1" dirty="0" smtClean="0"/>
              <a:t> Lombardi</a:t>
            </a:r>
          </a:p>
          <a:p>
            <a:pPr algn="ctr" eaLnBrk="1" hangingPunct="1"/>
            <a:r>
              <a:rPr lang="en-US" sz="1800" b="1" dirty="0" smtClean="0"/>
              <a:t>UNLV, April 3, 2013</a:t>
            </a:r>
          </a:p>
        </p:txBody>
      </p:sp>
      <p:sp>
        <p:nvSpPr>
          <p:cNvPr id="4" name="Rectangle 2"/>
          <p:cNvSpPr txBox="1">
            <a:spLocks noChangeArrowheads="1"/>
          </p:cNvSpPr>
          <p:nvPr/>
        </p:nvSpPr>
        <p:spPr bwMode="auto">
          <a:xfrm>
            <a:off x="871537" y="2438400"/>
            <a:ext cx="735806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b" anchorCtr="0" compatLnSpc="1">
            <a:prstTxWarp prst="textNoShape">
              <a:avLst/>
            </a:prstTxWarp>
          </a:bodyPr>
          <a:lstStyle/>
          <a:p>
            <a:pPr marL="0" marR="0" lvl="0" indent="0" algn="ctr" defTabSz="642938" rtl="0" eaLnBrk="1" fontAlgn="base" latinLnBrk="0" hangingPunct="1">
              <a:lnSpc>
                <a:spcPct val="100000"/>
              </a:lnSpc>
              <a:spcBef>
                <a:spcPct val="0"/>
              </a:spcBef>
              <a:spcAft>
                <a:spcPct val="0"/>
              </a:spcAft>
              <a:buClrTx/>
              <a:buSzTx/>
              <a:buFontTx/>
              <a:buNone/>
              <a:tabLst/>
              <a:defRPr/>
            </a:pPr>
            <a:endParaRPr kumimoji="0" lang="en-US" sz="1600" b="0" i="1" u="none" strike="noStrike" kern="0" cap="none" spc="0" normalizeH="0" baseline="0" noProof="0" dirty="0" smtClean="0">
              <a:ln>
                <a:noFill/>
              </a:ln>
              <a:solidFill>
                <a:srgbClr val="FFFFFF"/>
              </a:solidFill>
              <a:effectLst/>
              <a:uLnTx/>
              <a:uFillTx/>
              <a:latin typeface="+mj-lt"/>
              <a:ea typeface="+mj-ea"/>
              <a:cs typeface="+mj-cs"/>
              <a:sym typeface="Georgia"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2" y="857250"/>
            <a:ext cx="7945437" cy="1036638"/>
          </a:xfrm>
        </p:spPr>
        <p:txBody>
          <a:bodyPr>
            <a:normAutofit fontScale="90000"/>
          </a:bodyPr>
          <a:lstStyle/>
          <a:p>
            <a:r>
              <a:rPr lang="en-US" dirty="0" smtClean="0"/>
              <a:t>Forecasted and realized GDP growth </a:t>
            </a:r>
            <a:r>
              <a:rPr lang="en-US" sz="2700" dirty="0" smtClean="0"/>
              <a:t>Italy, %</a:t>
            </a:r>
            <a:endParaRPr lang="en-US" sz="2700" dirty="0"/>
          </a:p>
        </p:txBody>
      </p:sp>
      <p:graphicFrame>
        <p:nvGraphicFramePr>
          <p:cNvPr id="4" name="Content Placeholder 3"/>
          <p:cNvGraphicFramePr>
            <a:graphicFrameLocks noGrp="1"/>
          </p:cNvGraphicFramePr>
          <p:nvPr>
            <p:ph idx="1"/>
          </p:nvPr>
        </p:nvGraphicFramePr>
        <p:xfrm>
          <a:off x="914400" y="1981200"/>
          <a:ext cx="7772400" cy="41449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81001"/>
            <a:ext cx="5638800" cy="276999"/>
          </a:xfrm>
          <a:prstGeom prst="rect">
            <a:avLst/>
          </a:prstGeom>
          <a:noFill/>
        </p:spPr>
        <p:txBody>
          <a:bodyPr wrap="square" rtlCol="0">
            <a:spAutoFit/>
          </a:bodyPr>
          <a:lstStyle/>
          <a:p>
            <a:pPr algn="l"/>
            <a:r>
              <a:rPr lang="en-US" sz="1200" dirty="0" smtClean="0"/>
              <a:t>Source: IMF World Economic Outlook, from September 1998 to October 2012</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Convergence</a:t>
            </a:r>
            <a:br>
              <a:rPr lang="en-US" dirty="0" smtClean="0"/>
            </a:br>
            <a:r>
              <a:rPr lang="en-US" sz="2700" dirty="0" smtClean="0"/>
              <a:t>Government Bond Yields, 10 years’ maturity</a:t>
            </a:r>
            <a:endParaRPr lang="en-US" sz="2700" dirty="0"/>
          </a:p>
        </p:txBody>
      </p:sp>
      <p:graphicFrame>
        <p:nvGraphicFramePr>
          <p:cNvPr id="4" name="Content Placeholder 3"/>
          <p:cNvGraphicFramePr>
            <a:graphicFrameLocks noGrp="1"/>
          </p:cNvGraphicFramePr>
          <p:nvPr>
            <p:ph idx="1"/>
          </p:nvPr>
        </p:nvGraphicFramePr>
        <p:xfrm>
          <a:off x="990600" y="1981200"/>
          <a:ext cx="76200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81001"/>
            <a:ext cx="3200400" cy="276999"/>
          </a:xfrm>
          <a:prstGeom prst="rect">
            <a:avLst/>
          </a:prstGeom>
          <a:noFill/>
        </p:spPr>
        <p:txBody>
          <a:bodyPr wrap="square" rtlCol="0">
            <a:spAutoFit/>
          </a:bodyPr>
          <a:lstStyle/>
          <a:p>
            <a:pPr algn="l"/>
            <a:r>
              <a:rPr lang="en-US" sz="1200" dirty="0" smtClean="0"/>
              <a:t>Source: </a:t>
            </a:r>
            <a:r>
              <a:rPr lang="en-US" sz="1200" dirty="0" err="1" smtClean="0"/>
              <a:t>Eurostat</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Government Gross Debt</a:t>
            </a:r>
            <a:br>
              <a:rPr lang="en-US" dirty="0" smtClean="0"/>
            </a:br>
            <a:r>
              <a:rPr lang="en-US" sz="2700" dirty="0" smtClean="0"/>
              <a:t>% of GDP</a:t>
            </a:r>
            <a:endParaRPr lang="en-US" sz="2700" dirty="0"/>
          </a:p>
        </p:txBody>
      </p:sp>
      <p:graphicFrame>
        <p:nvGraphicFramePr>
          <p:cNvPr id="4" name="Content Placeholder 3"/>
          <p:cNvGraphicFramePr>
            <a:graphicFrameLocks noGrp="1"/>
          </p:cNvGraphicFramePr>
          <p:nvPr>
            <p:ph idx="1"/>
          </p:nvPr>
        </p:nvGraphicFramePr>
        <p:xfrm>
          <a:off x="152400" y="1981200"/>
          <a:ext cx="8915405" cy="2743200"/>
        </p:xfrm>
        <a:graphic>
          <a:graphicData uri="http://schemas.openxmlformats.org/drawingml/2006/table">
            <a:tbl>
              <a:tblPr firstRow="1" bandRow="1">
                <a:tableStyleId>{9D7B26C5-4107-4FEC-AEDC-1716B250A1EF}</a:tableStyleId>
              </a:tblPr>
              <a:tblGrid>
                <a:gridCol w="775255"/>
                <a:gridCol w="620199"/>
                <a:gridCol w="585746"/>
                <a:gridCol w="577849"/>
                <a:gridCol w="660399"/>
                <a:gridCol w="601437"/>
                <a:gridCol w="636815"/>
                <a:gridCol w="636815"/>
                <a:gridCol w="636815"/>
                <a:gridCol w="636815"/>
                <a:gridCol w="636815"/>
                <a:gridCol w="636815"/>
                <a:gridCol w="636815"/>
                <a:gridCol w="636815"/>
              </a:tblGrid>
              <a:tr h="457200">
                <a:tc>
                  <a:txBody>
                    <a:bodyPr/>
                    <a:lstStyle/>
                    <a:p>
                      <a:endParaRPr lang="en-US" sz="1300" dirty="0">
                        <a:latin typeface="+mn-lt"/>
                        <a:ea typeface="Times New Roman"/>
                      </a:endParaRPr>
                    </a:p>
                  </a:txBody>
                  <a:tcPr marL="63703" marR="63703" marT="0" marB="0" anchor="b"/>
                </a:tc>
                <a:tc>
                  <a:txBody>
                    <a:bodyPr/>
                    <a:lstStyle/>
                    <a:p>
                      <a:pPr marL="0" marR="0" algn="r">
                        <a:spcBef>
                          <a:spcPts val="0"/>
                        </a:spcBef>
                        <a:spcAft>
                          <a:spcPts val="0"/>
                        </a:spcAft>
                      </a:pPr>
                      <a:r>
                        <a:rPr lang="en-US" sz="1300" dirty="0"/>
                        <a:t>2000</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2001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2002</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2003</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2004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2005</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2006</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2007</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2008</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2009</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2010</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2011</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2012</a:t>
                      </a:r>
                      <a:endParaRPr lang="en-US" sz="1300">
                        <a:latin typeface="+mn-lt"/>
                        <a:ea typeface="Calibri"/>
                        <a:cs typeface="Times New Roman"/>
                      </a:endParaRPr>
                    </a:p>
                  </a:txBody>
                  <a:tcPr marL="63703" marR="63703" marT="0" marB="0" anchor="b"/>
                </a:tc>
              </a:tr>
              <a:tr h="457200">
                <a:tc>
                  <a:txBody>
                    <a:bodyPr/>
                    <a:lstStyle/>
                    <a:p>
                      <a:pPr marL="0" marR="0">
                        <a:spcBef>
                          <a:spcPts val="0"/>
                        </a:spcBef>
                        <a:spcAft>
                          <a:spcPts val="0"/>
                        </a:spcAft>
                      </a:pPr>
                      <a:r>
                        <a:rPr lang="en-US" sz="1200" dirty="0"/>
                        <a:t>France</a:t>
                      </a:r>
                      <a:endParaRPr lang="en-US" sz="12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57.4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56.9</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59.0</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63.2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65.0</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66.7</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64.1</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64.2</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68.2</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79.2</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82.3</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86.0</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90.0</a:t>
                      </a:r>
                      <a:endParaRPr lang="en-US" sz="1300">
                        <a:latin typeface="+mn-lt"/>
                        <a:ea typeface="Calibri"/>
                        <a:cs typeface="Times New Roman"/>
                      </a:endParaRPr>
                    </a:p>
                  </a:txBody>
                  <a:tcPr marL="63703" marR="63703" marT="0" marB="0" anchor="b"/>
                </a:tc>
              </a:tr>
              <a:tr h="457200">
                <a:tc>
                  <a:txBody>
                    <a:bodyPr/>
                    <a:lstStyle/>
                    <a:p>
                      <a:pPr marL="0" marR="0">
                        <a:spcBef>
                          <a:spcPts val="0"/>
                        </a:spcBef>
                        <a:spcAft>
                          <a:spcPts val="0"/>
                        </a:spcAft>
                      </a:pPr>
                      <a:r>
                        <a:rPr lang="en-US" sz="1200" dirty="0" smtClean="0"/>
                        <a:t>Germany</a:t>
                      </a:r>
                      <a:endParaRPr lang="en-US" sz="12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60.2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59.1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60.7</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64.4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66.2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68.5</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67.9</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65.4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66.9</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74.7</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82.4</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80.6</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83.0</a:t>
                      </a:r>
                      <a:endParaRPr lang="en-US" sz="1300">
                        <a:latin typeface="+mn-lt"/>
                        <a:ea typeface="Calibri"/>
                        <a:cs typeface="Times New Roman"/>
                      </a:endParaRPr>
                    </a:p>
                  </a:txBody>
                  <a:tcPr marL="63703" marR="63703" marT="0" marB="0" anchor="b"/>
                </a:tc>
              </a:tr>
              <a:tr h="457200">
                <a:tc>
                  <a:txBody>
                    <a:bodyPr/>
                    <a:lstStyle/>
                    <a:p>
                      <a:pPr marL="0" marR="0">
                        <a:spcBef>
                          <a:spcPts val="0"/>
                        </a:spcBef>
                        <a:spcAft>
                          <a:spcPts val="0"/>
                        </a:spcAft>
                      </a:pPr>
                      <a:r>
                        <a:rPr lang="en-US" sz="1200" dirty="0"/>
                        <a:t>Greece</a:t>
                      </a:r>
                      <a:endParaRPr lang="en-US" sz="12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103.4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103.7</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101.7</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97.4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98.9</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101.2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107.3</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107.4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112.6</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129.0</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144.6</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165.4</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170.7</a:t>
                      </a:r>
                      <a:endParaRPr lang="en-US" sz="1300">
                        <a:latin typeface="+mn-lt"/>
                        <a:ea typeface="Calibri"/>
                        <a:cs typeface="Times New Roman"/>
                      </a:endParaRPr>
                    </a:p>
                  </a:txBody>
                  <a:tcPr marL="63703" marR="63703" marT="0" marB="0" anchor="b"/>
                </a:tc>
              </a:tr>
              <a:tr h="457200">
                <a:tc>
                  <a:txBody>
                    <a:bodyPr/>
                    <a:lstStyle/>
                    <a:p>
                      <a:pPr marL="0" marR="0">
                        <a:spcBef>
                          <a:spcPts val="0"/>
                        </a:spcBef>
                        <a:spcAft>
                          <a:spcPts val="0"/>
                        </a:spcAft>
                      </a:pPr>
                      <a:r>
                        <a:rPr lang="en-US" sz="1200" dirty="0"/>
                        <a:t>Italy</a:t>
                      </a:r>
                      <a:endParaRPr lang="en-US" sz="12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108.5</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108.2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105.1</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smtClean="0"/>
                        <a:t>104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103.4</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105.4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106.1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103.1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105.7</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116.0</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118.6</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120.1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126.3</a:t>
                      </a:r>
                      <a:endParaRPr lang="en-US" sz="1300" dirty="0">
                        <a:latin typeface="+mn-lt"/>
                        <a:ea typeface="Calibri"/>
                        <a:cs typeface="Times New Roman"/>
                      </a:endParaRPr>
                    </a:p>
                  </a:txBody>
                  <a:tcPr marL="63703" marR="63703" marT="0" marB="0" anchor="b"/>
                </a:tc>
              </a:tr>
              <a:tr h="457200">
                <a:tc>
                  <a:txBody>
                    <a:bodyPr/>
                    <a:lstStyle/>
                    <a:p>
                      <a:pPr marL="0" marR="0">
                        <a:spcBef>
                          <a:spcPts val="0"/>
                        </a:spcBef>
                        <a:spcAft>
                          <a:spcPts val="0"/>
                        </a:spcAft>
                      </a:pPr>
                      <a:r>
                        <a:rPr lang="en-US" sz="1200" dirty="0"/>
                        <a:t>Spain</a:t>
                      </a:r>
                      <a:endParaRPr lang="en-US" sz="12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59.4</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55.6</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52.6</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48.8</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46.3</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43.2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a:t>39.7</a:t>
                      </a:r>
                      <a:endParaRPr lang="en-US" sz="130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36.3</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40.2</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53.9</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61.3</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69.1</a:t>
                      </a:r>
                      <a:endParaRPr lang="en-US" sz="1300" dirty="0">
                        <a:latin typeface="+mn-lt"/>
                        <a:ea typeface="Calibri"/>
                        <a:cs typeface="Times New Roman"/>
                      </a:endParaRPr>
                    </a:p>
                  </a:txBody>
                  <a:tcPr marL="63703" marR="63703" marT="0" marB="0" anchor="b"/>
                </a:tc>
                <a:tc>
                  <a:txBody>
                    <a:bodyPr/>
                    <a:lstStyle/>
                    <a:p>
                      <a:pPr marL="0" marR="0" algn="r">
                        <a:spcBef>
                          <a:spcPts val="0"/>
                        </a:spcBef>
                        <a:spcAft>
                          <a:spcPts val="0"/>
                        </a:spcAft>
                      </a:pPr>
                      <a:r>
                        <a:rPr lang="en-US" sz="1300" dirty="0"/>
                        <a:t>90.7</a:t>
                      </a:r>
                      <a:endParaRPr lang="en-US" sz="1300" dirty="0">
                        <a:latin typeface="+mn-lt"/>
                        <a:ea typeface="Calibri"/>
                        <a:cs typeface="Times New Roman"/>
                      </a:endParaRPr>
                    </a:p>
                  </a:txBody>
                  <a:tcPr marL="63703" marR="63703" marT="0" marB="0" anchor="b"/>
                </a:tc>
              </a:tr>
            </a:tbl>
          </a:graphicData>
        </a:graphic>
      </p:graphicFrame>
      <p:sp>
        <p:nvSpPr>
          <p:cNvPr id="5" name="Text Box 5"/>
          <p:cNvSpPr txBox="1">
            <a:spLocks noChangeArrowheads="1"/>
          </p:cNvSpPr>
          <p:nvPr/>
        </p:nvSpPr>
        <p:spPr bwMode="auto">
          <a:xfrm>
            <a:off x="0" y="6567488"/>
            <a:ext cx="245131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ct val="50000"/>
              </a:spcBef>
              <a:buClr>
                <a:schemeClr val="tx2"/>
              </a:buClr>
            </a:pPr>
            <a:r>
              <a:rPr lang="en-US" sz="1200" dirty="0">
                <a:solidFill>
                  <a:schemeClr val="tx1"/>
                </a:solidFill>
                <a:latin typeface="Arial" charset="0"/>
              </a:rPr>
              <a:t>Source: </a:t>
            </a:r>
            <a:r>
              <a:rPr lang="en-US" sz="1200" dirty="0" smtClean="0">
                <a:solidFill>
                  <a:schemeClr val="tx1"/>
                </a:solidFill>
                <a:latin typeface="Arial" charset="0"/>
              </a:rPr>
              <a:t>IMF WEO, October 2012</a:t>
            </a:r>
            <a:endParaRPr lang="en-US" sz="1200" dirty="0">
              <a:solidFill>
                <a:schemeClr val="tx1"/>
              </a:solidFill>
              <a:latin typeface="Arial" charset="0"/>
            </a:endParaRPr>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Government Fiscal Deficit</a:t>
            </a:r>
            <a:br>
              <a:rPr lang="en-US" dirty="0" smtClean="0"/>
            </a:br>
            <a:r>
              <a:rPr lang="en-US" sz="2700" dirty="0" smtClean="0"/>
              <a:t>% of GDP</a:t>
            </a:r>
            <a:endParaRPr lang="en-US" sz="2700" dirty="0"/>
          </a:p>
        </p:txBody>
      </p:sp>
      <p:sp>
        <p:nvSpPr>
          <p:cNvPr id="5" name="Text Box 5"/>
          <p:cNvSpPr txBox="1">
            <a:spLocks noChangeArrowheads="1"/>
          </p:cNvSpPr>
          <p:nvPr/>
        </p:nvSpPr>
        <p:spPr bwMode="auto">
          <a:xfrm>
            <a:off x="31750" y="6567488"/>
            <a:ext cx="245131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ct val="50000"/>
              </a:spcBef>
              <a:buClr>
                <a:schemeClr val="tx2"/>
              </a:buClr>
            </a:pPr>
            <a:r>
              <a:rPr lang="en-US" sz="1200" dirty="0">
                <a:solidFill>
                  <a:schemeClr val="tx1"/>
                </a:solidFill>
                <a:latin typeface="Arial" charset="0"/>
              </a:rPr>
              <a:t>Source: </a:t>
            </a:r>
            <a:r>
              <a:rPr lang="en-US" sz="1200" dirty="0" smtClean="0">
                <a:solidFill>
                  <a:schemeClr val="tx1"/>
                </a:solidFill>
                <a:latin typeface="Arial" charset="0"/>
              </a:rPr>
              <a:t>IMF WEO, October 2012</a:t>
            </a:r>
            <a:endParaRPr lang="en-US" sz="1200" dirty="0">
              <a:solidFill>
                <a:schemeClr val="tx1"/>
              </a:solidFill>
              <a:latin typeface="Arial" charset="0"/>
            </a:endParaRPr>
          </a:p>
        </p:txBody>
      </p:sp>
      <p:graphicFrame>
        <p:nvGraphicFramePr>
          <p:cNvPr id="4" name="Content Placeholder 3"/>
          <p:cNvGraphicFramePr>
            <a:graphicFrameLocks noGrp="1"/>
          </p:cNvGraphicFramePr>
          <p:nvPr>
            <p:ph idx="1"/>
          </p:nvPr>
        </p:nvGraphicFramePr>
        <p:xfrm>
          <a:off x="228600" y="2057400"/>
          <a:ext cx="8763005" cy="2514600"/>
        </p:xfrm>
        <a:graphic>
          <a:graphicData uri="http://schemas.openxmlformats.org/drawingml/2006/table">
            <a:tbl>
              <a:tblPr firstRow="1" bandRow="1">
                <a:tableStyleId>{9D7B26C5-4107-4FEC-AEDC-1716B250A1EF}</a:tableStyleId>
              </a:tblPr>
              <a:tblGrid>
                <a:gridCol w="768690"/>
                <a:gridCol w="602910"/>
                <a:gridCol w="506186"/>
                <a:gridCol w="625929"/>
                <a:gridCol w="625929"/>
                <a:gridCol w="625929"/>
                <a:gridCol w="625929"/>
                <a:gridCol w="625929"/>
                <a:gridCol w="625929"/>
                <a:gridCol w="625929"/>
                <a:gridCol w="625929"/>
                <a:gridCol w="625929"/>
                <a:gridCol w="625929"/>
                <a:gridCol w="625929"/>
              </a:tblGrid>
              <a:tr h="419100">
                <a:tc>
                  <a:txBody>
                    <a:bodyPr/>
                    <a:lstStyle/>
                    <a:p>
                      <a:endParaRPr lang="en-US" sz="1200" dirty="0">
                        <a:latin typeface="+mn-lt"/>
                        <a:ea typeface="Times New Roman"/>
                      </a:endParaRPr>
                    </a:p>
                  </a:txBody>
                  <a:tcPr marL="63582" marR="63582" marT="0" marB="0" anchor="b"/>
                </a:tc>
                <a:tc>
                  <a:txBody>
                    <a:bodyPr/>
                    <a:lstStyle/>
                    <a:p>
                      <a:pPr marL="0" marR="0" algn="r">
                        <a:spcBef>
                          <a:spcPts val="0"/>
                        </a:spcBef>
                        <a:spcAft>
                          <a:spcPts val="0"/>
                        </a:spcAft>
                      </a:pPr>
                      <a:r>
                        <a:rPr lang="en-US" sz="1300" dirty="0"/>
                        <a:t>2000</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2001</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2002</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2003</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2004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2005</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2006</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2007</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2008</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2009</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2010</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2011</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2012</a:t>
                      </a:r>
                      <a:endParaRPr lang="en-US" sz="1300">
                        <a:latin typeface="+mn-lt"/>
                        <a:ea typeface="Calibri"/>
                        <a:cs typeface="Times New Roman"/>
                      </a:endParaRPr>
                    </a:p>
                  </a:txBody>
                  <a:tcPr marL="63582" marR="63582" marT="0" marB="0" anchor="b"/>
                </a:tc>
              </a:tr>
              <a:tr h="419100">
                <a:tc>
                  <a:txBody>
                    <a:bodyPr/>
                    <a:lstStyle/>
                    <a:p>
                      <a:pPr marL="0" marR="0">
                        <a:spcBef>
                          <a:spcPts val="0"/>
                        </a:spcBef>
                        <a:spcAft>
                          <a:spcPts val="0"/>
                        </a:spcAft>
                      </a:pPr>
                      <a:r>
                        <a:rPr lang="en-US" sz="1200" dirty="0"/>
                        <a:t>France</a:t>
                      </a:r>
                      <a:endParaRPr lang="en-US" sz="12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-1.5</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-1.7</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-3.3</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-4.1</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-3.0</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-2.4</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-2.8</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-3.3</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-7.6</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-7.1</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-5.2</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-4.7</a:t>
                      </a:r>
                      <a:endParaRPr lang="en-US" sz="1300">
                        <a:latin typeface="+mn-lt"/>
                        <a:ea typeface="Calibri"/>
                        <a:cs typeface="Times New Roman"/>
                      </a:endParaRPr>
                    </a:p>
                  </a:txBody>
                  <a:tcPr marL="63582" marR="63582" marT="0" marB="0" anchor="b"/>
                </a:tc>
              </a:tr>
              <a:tr h="419100">
                <a:tc>
                  <a:txBody>
                    <a:bodyPr/>
                    <a:lstStyle/>
                    <a:p>
                      <a:pPr marL="0" marR="0">
                        <a:spcBef>
                          <a:spcPts val="0"/>
                        </a:spcBef>
                        <a:spcAft>
                          <a:spcPts val="0"/>
                        </a:spcAft>
                      </a:pPr>
                      <a:r>
                        <a:rPr lang="en-US" sz="1200"/>
                        <a:t>Germany</a:t>
                      </a:r>
                      <a:endParaRPr lang="en-US" sz="12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1.3</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-2.8</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-3.7</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-4.1</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-3.8</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0.2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-0.1</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-4.1</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-0.8</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-0.4</a:t>
                      </a:r>
                      <a:endParaRPr lang="en-US" sz="1300">
                        <a:latin typeface="+mn-lt"/>
                        <a:ea typeface="Calibri"/>
                        <a:cs typeface="Times New Roman"/>
                      </a:endParaRPr>
                    </a:p>
                  </a:txBody>
                  <a:tcPr marL="63582" marR="63582" marT="0" marB="0" anchor="b"/>
                </a:tc>
              </a:tr>
              <a:tr h="419100">
                <a:tc>
                  <a:txBody>
                    <a:bodyPr/>
                    <a:lstStyle/>
                    <a:p>
                      <a:pPr marL="0" marR="0">
                        <a:spcBef>
                          <a:spcPts val="0"/>
                        </a:spcBef>
                        <a:spcAft>
                          <a:spcPts val="0"/>
                        </a:spcAft>
                      </a:pPr>
                      <a:r>
                        <a:rPr lang="en-US" sz="1200"/>
                        <a:t>Greece</a:t>
                      </a:r>
                      <a:endParaRPr lang="en-US" sz="12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-3.7</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-4.8</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-5.7</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-7.4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-5.6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-6.0</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-6.8</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-9.9</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-15.6</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-10.5</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-9.1</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-7.5</a:t>
                      </a:r>
                      <a:endParaRPr lang="en-US" sz="1300" dirty="0">
                        <a:latin typeface="+mn-lt"/>
                        <a:ea typeface="Calibri"/>
                        <a:cs typeface="Times New Roman"/>
                      </a:endParaRPr>
                    </a:p>
                  </a:txBody>
                  <a:tcPr marL="63582" marR="63582" marT="0" marB="0" anchor="b"/>
                </a:tc>
              </a:tr>
              <a:tr h="419100">
                <a:tc>
                  <a:txBody>
                    <a:bodyPr/>
                    <a:lstStyle/>
                    <a:p>
                      <a:pPr marL="0" marR="0">
                        <a:spcBef>
                          <a:spcPts val="0"/>
                        </a:spcBef>
                        <a:spcAft>
                          <a:spcPts val="0"/>
                        </a:spcAft>
                      </a:pPr>
                      <a:r>
                        <a:rPr lang="en-US" sz="1200"/>
                        <a:t>Italy</a:t>
                      </a:r>
                      <a:endParaRPr lang="en-US" sz="12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-0.9</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-3.2</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-4.5</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-3.4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-1.6</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-2.7</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-5.4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-4.5</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-3.8</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-2.7</a:t>
                      </a:r>
                      <a:endParaRPr lang="en-US" sz="1300" dirty="0">
                        <a:latin typeface="+mn-lt"/>
                        <a:ea typeface="Calibri"/>
                        <a:cs typeface="Times New Roman"/>
                      </a:endParaRPr>
                    </a:p>
                  </a:txBody>
                  <a:tcPr marL="63582" marR="63582" marT="0" marB="0" anchor="b"/>
                </a:tc>
              </a:tr>
              <a:tr h="419100">
                <a:tc>
                  <a:txBody>
                    <a:bodyPr/>
                    <a:lstStyle/>
                    <a:p>
                      <a:pPr marL="0" marR="0">
                        <a:spcBef>
                          <a:spcPts val="0"/>
                        </a:spcBef>
                        <a:spcAft>
                          <a:spcPts val="0"/>
                        </a:spcAft>
                      </a:pPr>
                      <a:r>
                        <a:rPr lang="en-US" sz="1200"/>
                        <a:t>Spain</a:t>
                      </a:r>
                      <a:endParaRPr lang="en-US" sz="12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-1.0</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-0.7</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-0.5</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-0.2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a:t>-0.3</a:t>
                      </a:r>
                      <a:endParaRPr lang="en-US" sz="130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1.0</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2.0</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1.9</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-4.2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-11.2</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-9.4</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-8.9</a:t>
                      </a:r>
                      <a:endParaRPr lang="en-US" sz="1300" dirty="0">
                        <a:latin typeface="+mn-lt"/>
                        <a:ea typeface="Calibri"/>
                        <a:cs typeface="Times New Roman"/>
                      </a:endParaRPr>
                    </a:p>
                  </a:txBody>
                  <a:tcPr marL="63582" marR="63582" marT="0" marB="0" anchor="b"/>
                </a:tc>
                <a:tc>
                  <a:txBody>
                    <a:bodyPr/>
                    <a:lstStyle/>
                    <a:p>
                      <a:pPr marL="0" marR="0" algn="r">
                        <a:spcBef>
                          <a:spcPts val="0"/>
                        </a:spcBef>
                        <a:spcAft>
                          <a:spcPts val="0"/>
                        </a:spcAft>
                      </a:pPr>
                      <a:r>
                        <a:rPr lang="en-US" sz="1300" dirty="0"/>
                        <a:t>-7.0</a:t>
                      </a:r>
                      <a:endParaRPr lang="en-US" sz="1300" dirty="0">
                        <a:latin typeface="+mn-lt"/>
                        <a:ea typeface="Calibri"/>
                        <a:cs typeface="Times New Roman"/>
                      </a:endParaRPr>
                    </a:p>
                  </a:txBody>
                  <a:tcPr marL="63582" marR="63582" marT="0" marB="0" anchor="b"/>
                </a:tc>
              </a:tr>
            </a:tbl>
          </a:graphicData>
        </a:graphic>
      </p:graphicFrame>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Government Structural Balance</a:t>
            </a:r>
            <a:br>
              <a:rPr lang="en-US" dirty="0" smtClean="0"/>
            </a:br>
            <a:r>
              <a:rPr lang="en-US" sz="2700" dirty="0" smtClean="0"/>
              <a:t>% of potential GDP</a:t>
            </a:r>
            <a:endParaRPr lang="en-US" sz="2700" dirty="0"/>
          </a:p>
        </p:txBody>
      </p:sp>
      <p:graphicFrame>
        <p:nvGraphicFramePr>
          <p:cNvPr id="4" name="Content Placeholder 3"/>
          <p:cNvGraphicFramePr>
            <a:graphicFrameLocks noGrp="1"/>
          </p:cNvGraphicFramePr>
          <p:nvPr>
            <p:ph idx="1"/>
          </p:nvPr>
        </p:nvGraphicFramePr>
        <p:xfrm>
          <a:off x="457200" y="1981200"/>
          <a:ext cx="8305796" cy="2590802"/>
        </p:xfrm>
        <a:graphic>
          <a:graphicData uri="http://schemas.openxmlformats.org/drawingml/2006/table">
            <a:tbl>
              <a:tblPr firstRow="1" bandRow="1">
                <a:tableStyleId>{9D7B26C5-4107-4FEC-AEDC-1716B250A1EF}</a:tableStyleId>
              </a:tblPr>
              <a:tblGrid>
                <a:gridCol w="838200"/>
                <a:gridCol w="508686"/>
                <a:gridCol w="523789"/>
                <a:gridCol w="643925"/>
                <a:gridCol w="533400"/>
                <a:gridCol w="533400"/>
                <a:gridCol w="609600"/>
                <a:gridCol w="533400"/>
                <a:gridCol w="533400"/>
                <a:gridCol w="609600"/>
                <a:gridCol w="533400"/>
                <a:gridCol w="609600"/>
                <a:gridCol w="685800"/>
                <a:gridCol w="609596"/>
              </a:tblGrid>
              <a:tr h="422162">
                <a:tc>
                  <a:txBody>
                    <a:bodyPr/>
                    <a:lstStyle/>
                    <a:p>
                      <a:endParaRPr lang="en-US" sz="1200" dirty="0">
                        <a:latin typeface="+mn-lt"/>
                        <a:ea typeface="Times New Roman"/>
                      </a:endParaRPr>
                    </a:p>
                  </a:txBody>
                  <a:tcPr marL="62379" marR="62379" marT="0" marB="0" anchor="b"/>
                </a:tc>
                <a:tc>
                  <a:txBody>
                    <a:bodyPr/>
                    <a:lstStyle/>
                    <a:p>
                      <a:pPr marL="0" marR="0" algn="r">
                        <a:spcBef>
                          <a:spcPts val="0"/>
                        </a:spcBef>
                        <a:spcAft>
                          <a:spcPts val="0"/>
                        </a:spcAft>
                      </a:pPr>
                      <a:r>
                        <a:rPr lang="en-US" sz="1200" dirty="0"/>
                        <a:t>2000</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2001</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2002</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2003</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2004</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2005</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2006</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2008</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2009</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2010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2011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2012</a:t>
                      </a:r>
                      <a:endParaRPr lang="en-US" sz="1200">
                        <a:latin typeface="+mn-lt"/>
                        <a:ea typeface="Calibri"/>
                        <a:cs typeface="Times New Roman"/>
                      </a:endParaRPr>
                    </a:p>
                  </a:txBody>
                  <a:tcPr marL="62379" marR="62379" marT="0" marB="0" anchor="b"/>
                </a:tc>
              </a:tr>
              <a:tr h="422162">
                <a:tc>
                  <a:txBody>
                    <a:bodyPr/>
                    <a:lstStyle/>
                    <a:p>
                      <a:pPr marL="0" marR="0">
                        <a:spcBef>
                          <a:spcPts val="0"/>
                        </a:spcBef>
                        <a:spcAft>
                          <a:spcPts val="0"/>
                        </a:spcAft>
                      </a:pPr>
                      <a:r>
                        <a:rPr lang="en-US" sz="1200" dirty="0"/>
                        <a:t>France</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-2.6</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-3.4</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-3.4</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-3.2</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-2.9</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-2.3</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-3.0</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-3.0</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-4.7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-4.6</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-3.5</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-2.8</a:t>
                      </a:r>
                      <a:endParaRPr lang="en-US" sz="1200" dirty="0">
                        <a:latin typeface="+mn-lt"/>
                        <a:ea typeface="Calibri"/>
                        <a:cs typeface="Times New Roman"/>
                      </a:endParaRPr>
                    </a:p>
                  </a:txBody>
                  <a:tcPr marL="62379" marR="62379" marT="0" marB="0" anchor="b"/>
                </a:tc>
              </a:tr>
              <a:tr h="451077">
                <a:tc>
                  <a:txBody>
                    <a:bodyPr/>
                    <a:lstStyle/>
                    <a:p>
                      <a:pPr marL="0" marR="0">
                        <a:spcBef>
                          <a:spcPts val="0"/>
                        </a:spcBef>
                        <a:spcAft>
                          <a:spcPts val="0"/>
                        </a:spcAft>
                      </a:pPr>
                      <a:r>
                        <a:rPr lang="en-US" sz="1200"/>
                        <a:t>Germany</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-1.6</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-2.8</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-3.2</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-2.6</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-2.3</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-1.1</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-0.9</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-1.2</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-0.9</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-0.5</a:t>
                      </a:r>
                      <a:endParaRPr lang="en-US" sz="1200" dirty="0">
                        <a:latin typeface="+mn-lt"/>
                        <a:ea typeface="Calibri"/>
                        <a:cs typeface="Times New Roman"/>
                      </a:endParaRPr>
                    </a:p>
                  </a:txBody>
                  <a:tcPr marL="62379" marR="62379" marT="0" marB="0" anchor="b"/>
                </a:tc>
              </a:tr>
              <a:tr h="451077">
                <a:tc>
                  <a:txBody>
                    <a:bodyPr/>
                    <a:lstStyle/>
                    <a:p>
                      <a:pPr marL="0" marR="0">
                        <a:spcBef>
                          <a:spcPts val="0"/>
                        </a:spcBef>
                        <a:spcAft>
                          <a:spcPts val="0"/>
                        </a:spcAft>
                      </a:pPr>
                      <a:r>
                        <a:rPr lang="en-US" sz="1200"/>
                        <a:t>Greece</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-2.3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-6.2</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-8.5</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-6.7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-8.7</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-10.6</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-13.9</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-18.6</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-12.1</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-8.3</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-4.5</a:t>
                      </a:r>
                      <a:endParaRPr lang="en-US" sz="1200" dirty="0">
                        <a:latin typeface="+mn-lt"/>
                        <a:ea typeface="Calibri"/>
                        <a:cs typeface="Times New Roman"/>
                      </a:endParaRPr>
                    </a:p>
                  </a:txBody>
                  <a:tcPr marL="62379" marR="62379" marT="0" marB="0" anchor="b"/>
                </a:tc>
              </a:tr>
              <a:tr h="422162">
                <a:tc>
                  <a:txBody>
                    <a:bodyPr/>
                    <a:lstStyle/>
                    <a:p>
                      <a:pPr marL="0" marR="0">
                        <a:spcBef>
                          <a:spcPts val="0"/>
                        </a:spcBef>
                        <a:spcAft>
                          <a:spcPts val="0"/>
                        </a:spcAft>
                      </a:pPr>
                      <a:r>
                        <a:rPr lang="en-US" sz="1200"/>
                        <a:t>Italy</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-4.9</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-5.0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-5.3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-5.0</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-5.2</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-4.1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-3.5</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-3.6</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-3.3</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-3.4</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-0.6</a:t>
                      </a:r>
                      <a:endParaRPr lang="en-US" sz="1200" dirty="0">
                        <a:latin typeface="+mn-lt"/>
                        <a:ea typeface="Calibri"/>
                        <a:cs typeface="Times New Roman"/>
                      </a:endParaRPr>
                    </a:p>
                  </a:txBody>
                  <a:tcPr marL="62379" marR="62379" marT="0" marB="0" anchor="b"/>
                </a:tc>
              </a:tr>
              <a:tr h="422162">
                <a:tc>
                  <a:txBody>
                    <a:bodyPr/>
                    <a:lstStyle/>
                    <a:p>
                      <a:pPr marL="0" marR="0">
                        <a:spcBef>
                          <a:spcPts val="0"/>
                        </a:spcBef>
                        <a:spcAft>
                          <a:spcPts val="0"/>
                        </a:spcAft>
                      </a:pPr>
                      <a:r>
                        <a:rPr lang="en-US" sz="1200" dirty="0"/>
                        <a:t>Spain</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-1.8</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-1.6</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-1.1</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-5.0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-9.0</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a:t>-7.3</a:t>
                      </a:r>
                      <a:endParaRPr lang="en-US" sz="120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-7.5</a:t>
                      </a:r>
                      <a:endParaRPr lang="en-US" sz="1200" dirty="0">
                        <a:latin typeface="+mn-lt"/>
                        <a:ea typeface="Calibri"/>
                        <a:cs typeface="Times New Roman"/>
                      </a:endParaRPr>
                    </a:p>
                  </a:txBody>
                  <a:tcPr marL="62379" marR="62379" marT="0" marB="0" anchor="b"/>
                </a:tc>
                <a:tc>
                  <a:txBody>
                    <a:bodyPr/>
                    <a:lstStyle/>
                    <a:p>
                      <a:pPr marL="0" marR="0" algn="r">
                        <a:spcBef>
                          <a:spcPts val="0"/>
                        </a:spcBef>
                        <a:spcAft>
                          <a:spcPts val="0"/>
                        </a:spcAft>
                      </a:pPr>
                      <a:r>
                        <a:rPr lang="en-US" sz="1200" dirty="0"/>
                        <a:t>-5.4</a:t>
                      </a:r>
                      <a:endParaRPr lang="en-US" sz="1200" dirty="0">
                        <a:latin typeface="+mn-lt"/>
                        <a:ea typeface="Calibri"/>
                        <a:cs typeface="Times New Roman"/>
                      </a:endParaRPr>
                    </a:p>
                  </a:txBody>
                  <a:tcPr marL="62379" marR="62379" marT="0" marB="0" anchor="b"/>
                </a:tc>
              </a:tr>
            </a:tbl>
          </a:graphicData>
        </a:graphic>
      </p:graphicFrame>
      <p:sp>
        <p:nvSpPr>
          <p:cNvPr id="5" name="Text Box 5"/>
          <p:cNvSpPr txBox="1">
            <a:spLocks noChangeArrowheads="1"/>
          </p:cNvSpPr>
          <p:nvPr/>
        </p:nvSpPr>
        <p:spPr bwMode="auto">
          <a:xfrm>
            <a:off x="0" y="6567488"/>
            <a:ext cx="245131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ct val="50000"/>
              </a:spcBef>
              <a:buClr>
                <a:schemeClr val="tx2"/>
              </a:buClr>
            </a:pPr>
            <a:r>
              <a:rPr lang="en-US" sz="1200" dirty="0">
                <a:solidFill>
                  <a:schemeClr val="tx1"/>
                </a:solidFill>
                <a:latin typeface="Arial" charset="0"/>
              </a:rPr>
              <a:t>Source: </a:t>
            </a:r>
            <a:r>
              <a:rPr lang="en-US" sz="1200" dirty="0" smtClean="0">
                <a:solidFill>
                  <a:schemeClr val="tx1"/>
                </a:solidFill>
                <a:latin typeface="Arial" charset="0"/>
              </a:rPr>
              <a:t>IMF WEO, October 2012</a:t>
            </a:r>
            <a:endParaRPr lang="en-US" sz="1200" dirty="0">
              <a:solidFill>
                <a:schemeClr val="tx1"/>
              </a:solidFill>
              <a:latin typeface="Arial" charset="0"/>
            </a:endParaRPr>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Exports and Imports</a:t>
            </a:r>
            <a:br>
              <a:rPr lang="en-US" dirty="0" smtClean="0"/>
            </a:br>
            <a:r>
              <a:rPr lang="en-US" sz="2700" dirty="0" smtClean="0"/>
              <a:t>(Italy, % of GDP)</a:t>
            </a:r>
            <a:endParaRPr lang="en-US" dirty="0"/>
          </a:p>
        </p:txBody>
      </p:sp>
      <p:graphicFrame>
        <p:nvGraphicFramePr>
          <p:cNvPr id="5" name="Content Placeholder 4"/>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0" y="6581001"/>
            <a:ext cx="3223959" cy="276999"/>
          </a:xfrm>
          <a:prstGeom prst="rect">
            <a:avLst/>
          </a:prstGeom>
        </p:spPr>
        <p:txBody>
          <a:bodyPr wrap="none">
            <a:spAutoFit/>
          </a:bodyPr>
          <a:lstStyle/>
          <a:p>
            <a:pPr algn="l"/>
            <a:r>
              <a:rPr lang="en-US" sz="1200" dirty="0" smtClean="0"/>
              <a:t>Source: IMF International Financial Statistics</a:t>
            </a:r>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Exports and Imports </a:t>
            </a:r>
            <a:br>
              <a:rPr lang="en-US" dirty="0" smtClean="0"/>
            </a:br>
            <a:r>
              <a:rPr lang="en-US" sz="2700" dirty="0" smtClean="0"/>
              <a:t>(Spain, % of GDP)</a:t>
            </a:r>
            <a:endParaRPr lang="en-US" dirty="0"/>
          </a:p>
        </p:txBody>
      </p:sp>
      <p:graphicFrame>
        <p:nvGraphicFramePr>
          <p:cNvPr id="5" name="Content Placeholder 4"/>
          <p:cNvGraphicFramePr>
            <a:graphicFrameLocks noGrp="1"/>
          </p:cNvGraphicFramePr>
          <p:nvPr>
            <p:ph idx="1"/>
          </p:nvPr>
        </p:nvGraphicFramePr>
        <p:xfrm>
          <a:off x="914400" y="1905000"/>
          <a:ext cx="82296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0" y="6581001"/>
            <a:ext cx="3223959" cy="276999"/>
          </a:xfrm>
          <a:prstGeom prst="rect">
            <a:avLst/>
          </a:prstGeom>
        </p:spPr>
        <p:txBody>
          <a:bodyPr wrap="none">
            <a:spAutoFit/>
          </a:bodyPr>
          <a:lstStyle/>
          <a:p>
            <a:pPr algn="l"/>
            <a:r>
              <a:rPr lang="en-US" sz="1200" dirty="0" smtClean="0"/>
              <a:t>Source: IMF International Financial Statistics</a:t>
            </a:r>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Exports and Imports</a:t>
            </a:r>
            <a:br>
              <a:rPr lang="en-US" dirty="0" smtClean="0"/>
            </a:br>
            <a:r>
              <a:rPr lang="en-US" sz="2700" dirty="0" smtClean="0"/>
              <a:t>(France, % of GDP)</a:t>
            </a:r>
            <a:endParaRPr lang="en-US" dirty="0"/>
          </a:p>
        </p:txBody>
      </p:sp>
      <p:graphicFrame>
        <p:nvGraphicFramePr>
          <p:cNvPr id="5" name="Content Placeholder 4"/>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0" y="6581001"/>
            <a:ext cx="3223959" cy="276999"/>
          </a:xfrm>
          <a:prstGeom prst="rect">
            <a:avLst/>
          </a:prstGeom>
        </p:spPr>
        <p:txBody>
          <a:bodyPr wrap="none">
            <a:spAutoFit/>
          </a:bodyPr>
          <a:lstStyle/>
          <a:p>
            <a:pPr algn="l"/>
            <a:r>
              <a:rPr lang="en-US" sz="1200" dirty="0" smtClean="0"/>
              <a:t>Source: IMF International Financial Statistics</a:t>
            </a:r>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Exports and Imports </a:t>
            </a:r>
            <a:br>
              <a:rPr lang="en-US" dirty="0" smtClean="0"/>
            </a:br>
            <a:r>
              <a:rPr lang="en-US" sz="2700" dirty="0" smtClean="0"/>
              <a:t>(Germany, % of GDP)</a:t>
            </a:r>
            <a:endParaRPr lang="en-US" dirty="0"/>
          </a:p>
        </p:txBody>
      </p:sp>
      <p:graphicFrame>
        <p:nvGraphicFramePr>
          <p:cNvPr id="5" name="Content Placeholder 4"/>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0" y="6581001"/>
            <a:ext cx="3223959" cy="276999"/>
          </a:xfrm>
          <a:prstGeom prst="rect">
            <a:avLst/>
          </a:prstGeom>
        </p:spPr>
        <p:txBody>
          <a:bodyPr wrap="none">
            <a:spAutoFit/>
          </a:bodyPr>
          <a:lstStyle/>
          <a:p>
            <a:pPr algn="l"/>
            <a:r>
              <a:rPr lang="en-US" sz="1200" dirty="0" smtClean="0"/>
              <a:t>Source: IMF International Financial Statistics</a:t>
            </a:r>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Degree of Openness</a:t>
            </a:r>
            <a:br>
              <a:rPr lang="en-US" dirty="0" smtClean="0"/>
            </a:br>
            <a:r>
              <a:rPr lang="en-US" sz="2700" dirty="0" smtClean="0"/>
              <a:t>Total trade as a percent of GDP</a:t>
            </a:r>
            <a:endParaRPr lang="en-US" sz="2700" dirty="0"/>
          </a:p>
        </p:txBody>
      </p:sp>
      <p:graphicFrame>
        <p:nvGraphicFramePr>
          <p:cNvPr id="4" name="Content Placeholder 3"/>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00800"/>
            <a:ext cx="3223959" cy="461665"/>
          </a:xfrm>
          <a:prstGeom prst="rect">
            <a:avLst/>
          </a:prstGeom>
          <a:noFill/>
        </p:spPr>
        <p:txBody>
          <a:bodyPr wrap="none" rtlCol="0">
            <a:spAutoFit/>
          </a:bodyPr>
          <a:lstStyle/>
          <a:p>
            <a:pPr algn="l"/>
            <a:r>
              <a:rPr lang="en-US" sz="1200" dirty="0" smtClean="0"/>
              <a:t>Source: IMF International Financial Statistics</a:t>
            </a:r>
          </a:p>
          <a:p>
            <a:pPr algn="l"/>
            <a:r>
              <a:rPr lang="en-US" sz="1200" i="1" dirty="0" smtClean="0"/>
              <a:t>Note: Total trade equals exports plus imports</a:t>
            </a:r>
            <a:endParaRPr lang="en-US" sz="1200" i="1"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Systemic Relevance of </a:t>
            </a:r>
            <a:r>
              <a:rPr lang="en-US" dirty="0" err="1" smtClean="0"/>
              <a:t>Eurozone</a:t>
            </a:r>
            <a:r>
              <a:rPr lang="en-US" dirty="0" smtClean="0"/>
              <a:t> Economy &amp; Experience</a:t>
            </a:r>
          </a:p>
          <a:p>
            <a:r>
              <a:rPr lang="en-US" dirty="0" smtClean="0"/>
              <a:t>“Great Expectations”</a:t>
            </a:r>
          </a:p>
          <a:p>
            <a:r>
              <a:rPr lang="en-US" dirty="0" smtClean="0"/>
              <a:t>Fiscal, Competitiveness and Structural Policies</a:t>
            </a:r>
          </a:p>
          <a:p>
            <a:r>
              <a:rPr lang="en-US" dirty="0" smtClean="0"/>
              <a:t>Open Discussion on the Way Forward</a:t>
            </a: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Germany’s Trade with Euro area</a:t>
            </a:r>
            <a:br>
              <a:rPr lang="en-US" dirty="0" smtClean="0"/>
            </a:br>
            <a:r>
              <a:rPr lang="en-US" sz="2700" dirty="0" smtClean="0"/>
              <a:t>Ratio of “Trade with Euro area” to “Trade with world”</a:t>
            </a:r>
            <a:endParaRPr lang="en-US" sz="2700" dirty="0"/>
          </a:p>
        </p:txBody>
      </p:sp>
      <p:graphicFrame>
        <p:nvGraphicFramePr>
          <p:cNvPr id="4" name="Content Placeholder 3"/>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5036250" cy="276999"/>
          </a:xfrm>
          <a:prstGeom prst="rect">
            <a:avLst/>
          </a:prstGeom>
        </p:spPr>
        <p:txBody>
          <a:bodyPr wrap="none">
            <a:spAutoFit/>
          </a:bodyPr>
          <a:lstStyle/>
          <a:p>
            <a:pPr algn="l"/>
            <a:r>
              <a:rPr lang="en-US" sz="1200" dirty="0" smtClean="0"/>
              <a:t>Source: IMF Direction of Trade Statistics, and author’s own calculations</a:t>
            </a:r>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German Current Account Balance and Real Effective Exchange Rate</a:t>
            </a:r>
            <a:endParaRPr lang="en-US" dirty="0"/>
          </a:p>
        </p:txBody>
      </p:sp>
      <p:graphicFrame>
        <p:nvGraphicFramePr>
          <p:cNvPr id="4" name="Content Placeholder 3"/>
          <p:cNvGraphicFramePr>
            <a:graphicFrameLocks noGrp="1"/>
          </p:cNvGraphicFramePr>
          <p:nvPr>
            <p:ph idx="1"/>
          </p:nvPr>
        </p:nvGraphicFramePr>
        <p:xfrm>
          <a:off x="914400" y="1981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2145139" cy="461665"/>
          </a:xfrm>
          <a:prstGeom prst="rect">
            <a:avLst/>
          </a:prstGeom>
        </p:spPr>
        <p:txBody>
          <a:bodyPr wrap="none">
            <a:spAutoFit/>
          </a:bodyPr>
          <a:lstStyle/>
          <a:p>
            <a:pPr algn="l"/>
            <a:r>
              <a:rPr lang="en-US" sz="1200" dirty="0" smtClean="0"/>
              <a:t>Source: IMF WEO, Oct 2012</a:t>
            </a:r>
          </a:p>
          <a:p>
            <a:pPr algn="l"/>
            <a:endParaRPr lang="en-US" sz="1200" dirty="0" smtClean="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8229600" cy="1143000"/>
          </a:xfrm>
        </p:spPr>
        <p:txBody>
          <a:bodyPr>
            <a:normAutofit/>
          </a:bodyPr>
          <a:lstStyle/>
          <a:p>
            <a:r>
              <a:rPr lang="en-US" sz="3300" dirty="0" smtClean="0"/>
              <a:t>Current Account Balances: Northern v. Southern Europe </a:t>
            </a:r>
            <a:r>
              <a:rPr lang="en-US" sz="2200" dirty="0" smtClean="0"/>
              <a:t>(Billions USD)</a:t>
            </a:r>
            <a:endParaRPr lang="en-US" sz="2200" dirty="0"/>
          </a:p>
        </p:txBody>
      </p:sp>
      <p:sp>
        <p:nvSpPr>
          <p:cNvPr id="6" name="TextBox 5"/>
          <p:cNvSpPr txBox="1"/>
          <p:nvPr/>
        </p:nvSpPr>
        <p:spPr>
          <a:xfrm>
            <a:off x="0" y="5920026"/>
            <a:ext cx="9144000" cy="861774"/>
          </a:xfrm>
          <a:prstGeom prst="rect">
            <a:avLst/>
          </a:prstGeom>
          <a:noFill/>
        </p:spPr>
        <p:txBody>
          <a:bodyPr wrap="square" rtlCol="0">
            <a:spAutoFit/>
          </a:bodyPr>
          <a:lstStyle/>
          <a:p>
            <a:pPr algn="l"/>
            <a:r>
              <a:rPr lang="en-US" sz="1000" dirty="0" smtClean="0">
                <a:latin typeface="+mn-lt"/>
              </a:rPr>
              <a:t>Source: IMF World Economic Outlook, October 2012 (and latest estimates for China and U.S.)</a:t>
            </a:r>
          </a:p>
          <a:p>
            <a:pPr algn="l"/>
            <a:r>
              <a:rPr lang="en-US" sz="1000" i="1" dirty="0" smtClean="0">
                <a:latin typeface="+mn-lt"/>
              </a:rPr>
              <a:t>Notes: Northern </a:t>
            </a:r>
            <a:r>
              <a:rPr lang="en-US" sz="1000" i="1" dirty="0" err="1" smtClean="0">
                <a:latin typeface="+mn-lt"/>
              </a:rPr>
              <a:t>Eurozone</a:t>
            </a:r>
            <a:r>
              <a:rPr lang="en-US" sz="1000" i="1" dirty="0" smtClean="0">
                <a:latin typeface="+mn-lt"/>
              </a:rPr>
              <a:t> includes Austria, Finland, Germany, and the Netherlands.  Northern Europe includes Northern </a:t>
            </a:r>
            <a:r>
              <a:rPr lang="en-US" sz="1000" i="1" dirty="0" err="1" smtClean="0">
                <a:latin typeface="+mn-lt"/>
              </a:rPr>
              <a:t>Eurozone</a:t>
            </a:r>
            <a:r>
              <a:rPr lang="en-US" sz="1000" i="1" dirty="0" smtClean="0">
                <a:latin typeface="+mn-lt"/>
              </a:rPr>
              <a:t> plus Denmark, Norway, Sweden, and Switzerland.  Southern Europe includes Greece, Italy, Portugal, and Spain. The U.S. current account balances  in billions USD for 2005, 2008, 2011, and 2012 </a:t>
            </a:r>
            <a:r>
              <a:rPr lang="en-US" sz="1000" i="1" dirty="0" err="1" smtClean="0">
                <a:latin typeface="+mn-lt"/>
              </a:rPr>
              <a:t>proj</a:t>
            </a:r>
            <a:r>
              <a:rPr lang="en-US" sz="1000" i="1" dirty="0" smtClean="0">
                <a:latin typeface="+mn-lt"/>
              </a:rPr>
              <a:t> .respectively: -745.8, -677.1,  -465.9, -478.9. The Chinese CA balance in billions USD for the same years respectively: 134.1, 412.4, 201.7, 220.0.</a:t>
            </a:r>
          </a:p>
        </p:txBody>
      </p:sp>
      <p:graphicFrame>
        <p:nvGraphicFramePr>
          <p:cNvPr id="5" name="Chart 4"/>
          <p:cNvGraphicFramePr>
            <a:graphicFrameLocks/>
          </p:cNvGraphicFramePr>
          <p:nvPr/>
        </p:nvGraphicFramePr>
        <p:xfrm>
          <a:off x="914400" y="1752601"/>
          <a:ext cx="80010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Account Balances</a:t>
            </a:r>
            <a:br>
              <a:rPr lang="en-US" dirty="0" smtClean="0"/>
            </a:br>
            <a:r>
              <a:rPr lang="en-US" sz="2700" dirty="0" smtClean="0"/>
              <a:t>(in % of GDP)</a:t>
            </a:r>
            <a:endParaRPr lang="en-US" sz="2700" dirty="0"/>
          </a:p>
        </p:txBody>
      </p:sp>
      <p:graphicFrame>
        <p:nvGraphicFramePr>
          <p:cNvPr id="4" name="Content Placeholder 3"/>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4572000" cy="276999"/>
          </a:xfrm>
          <a:prstGeom prst="rect">
            <a:avLst/>
          </a:prstGeom>
        </p:spPr>
        <p:txBody>
          <a:bodyPr>
            <a:spAutoFit/>
          </a:bodyPr>
          <a:lstStyle/>
          <a:p>
            <a:pPr algn="l"/>
            <a:r>
              <a:rPr lang="en-US" sz="1200" dirty="0" smtClean="0"/>
              <a:t>Source: IMF World Economic Outlook, October 2012</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868362"/>
            <a:ext cx="8610599" cy="1036638"/>
          </a:xfrm>
        </p:spPr>
        <p:txBody>
          <a:bodyPr>
            <a:normAutofit fontScale="90000"/>
          </a:bodyPr>
          <a:lstStyle/>
          <a:p>
            <a:pPr algn="l"/>
            <a:r>
              <a:rPr lang="en-US" dirty="0" smtClean="0"/>
              <a:t>Productivity and Labor Compensation in Selected Countries: France</a:t>
            </a:r>
            <a:endParaRPr lang="en-US" dirty="0"/>
          </a:p>
        </p:txBody>
      </p:sp>
      <p:graphicFrame>
        <p:nvGraphicFramePr>
          <p:cNvPr id="4" name="Content Placeholder 3"/>
          <p:cNvGraphicFramePr>
            <a:graphicFrameLocks noGrp="1"/>
          </p:cNvGraphicFramePr>
          <p:nvPr>
            <p:ph idx="1"/>
          </p:nvPr>
        </p:nvGraphicFramePr>
        <p:xfrm>
          <a:off x="762000" y="1981200"/>
          <a:ext cx="83820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1200970" cy="276999"/>
          </a:xfrm>
          <a:prstGeom prst="rect">
            <a:avLst/>
          </a:prstGeom>
        </p:spPr>
        <p:txBody>
          <a:bodyPr wrap="none">
            <a:spAutoFit/>
          </a:bodyPr>
          <a:lstStyle/>
          <a:p>
            <a:pPr algn="l"/>
            <a:r>
              <a:rPr lang="en-US" sz="1200" dirty="0" smtClean="0"/>
              <a:t>Source: OECD</a:t>
            </a:r>
            <a:endParaRPr lang="en-US" sz="1200" dirty="0"/>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857250"/>
            <a:ext cx="8381999" cy="1036638"/>
          </a:xfrm>
        </p:spPr>
        <p:txBody>
          <a:bodyPr>
            <a:normAutofit fontScale="90000"/>
          </a:bodyPr>
          <a:lstStyle/>
          <a:p>
            <a:pPr algn="l"/>
            <a:r>
              <a:rPr lang="en-US" dirty="0" smtClean="0"/>
              <a:t>Productivity and Labor Compensation in Selected Countries: Italy</a:t>
            </a:r>
            <a:endParaRPr lang="en-US" dirty="0"/>
          </a:p>
        </p:txBody>
      </p:sp>
      <p:graphicFrame>
        <p:nvGraphicFramePr>
          <p:cNvPr id="4" name="Content Placeholder 3"/>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1200970" cy="276999"/>
          </a:xfrm>
          <a:prstGeom prst="rect">
            <a:avLst/>
          </a:prstGeom>
        </p:spPr>
        <p:txBody>
          <a:bodyPr wrap="none">
            <a:spAutoFit/>
          </a:bodyPr>
          <a:lstStyle/>
          <a:p>
            <a:pPr algn="l"/>
            <a:r>
              <a:rPr lang="en-US" sz="1200" dirty="0" smtClean="0"/>
              <a:t>Source: OECD</a:t>
            </a:r>
            <a:endParaRPr lang="en-US" sz="1200" dirty="0"/>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610599" cy="1036638"/>
          </a:xfrm>
        </p:spPr>
        <p:txBody>
          <a:bodyPr>
            <a:normAutofit fontScale="90000"/>
          </a:bodyPr>
          <a:lstStyle/>
          <a:p>
            <a:pPr algn="l"/>
            <a:r>
              <a:rPr lang="en-US" dirty="0" smtClean="0"/>
              <a:t>Productivity and Labor Compensation in Selected Countries: Spain</a:t>
            </a:r>
            <a:endParaRPr lang="en-US" dirty="0"/>
          </a:p>
        </p:txBody>
      </p:sp>
      <p:graphicFrame>
        <p:nvGraphicFramePr>
          <p:cNvPr id="4" name="Content Placeholder 3"/>
          <p:cNvGraphicFramePr>
            <a:graphicFrameLocks noGrp="1"/>
          </p:cNvGraphicFramePr>
          <p:nvPr>
            <p:ph idx="1"/>
          </p:nvPr>
        </p:nvGraphicFramePr>
        <p:xfrm>
          <a:off x="914400" y="1981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1200970" cy="276999"/>
          </a:xfrm>
          <a:prstGeom prst="rect">
            <a:avLst/>
          </a:prstGeom>
        </p:spPr>
        <p:txBody>
          <a:bodyPr wrap="none">
            <a:spAutoFit/>
          </a:bodyPr>
          <a:lstStyle/>
          <a:p>
            <a:pPr algn="l"/>
            <a:r>
              <a:rPr lang="en-US" sz="1200" dirty="0" smtClean="0"/>
              <a:t>Source: OECD</a:t>
            </a:r>
            <a:endParaRPr lang="en-US" sz="1200" dirty="0"/>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8534399" cy="1036638"/>
          </a:xfrm>
        </p:spPr>
        <p:txBody>
          <a:bodyPr>
            <a:normAutofit fontScale="90000"/>
          </a:bodyPr>
          <a:lstStyle/>
          <a:p>
            <a:pPr algn="l"/>
            <a:r>
              <a:rPr lang="en-US" dirty="0" smtClean="0"/>
              <a:t>Productivity and Labor Compensation in Selected Countries: Germany</a:t>
            </a:r>
            <a:endParaRPr lang="en-US" dirty="0"/>
          </a:p>
        </p:txBody>
      </p:sp>
      <p:graphicFrame>
        <p:nvGraphicFramePr>
          <p:cNvPr id="4" name="Content Placeholder 3"/>
          <p:cNvGraphicFramePr>
            <a:graphicFrameLocks noGrp="1"/>
          </p:cNvGraphicFramePr>
          <p:nvPr>
            <p:ph idx="1"/>
          </p:nvPr>
        </p:nvGraphicFramePr>
        <p:xfrm>
          <a:off x="914400" y="2057400"/>
          <a:ext cx="82296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81001"/>
            <a:ext cx="1200970" cy="276999"/>
          </a:xfrm>
          <a:prstGeom prst="rect">
            <a:avLst/>
          </a:prstGeom>
        </p:spPr>
        <p:txBody>
          <a:bodyPr wrap="none">
            <a:spAutoFit/>
          </a:bodyPr>
          <a:lstStyle/>
          <a:p>
            <a:pPr algn="l"/>
            <a:r>
              <a:rPr lang="en-US" sz="1200" dirty="0" smtClean="0"/>
              <a:t>Source: OECD</a:t>
            </a:r>
            <a:endParaRPr lang="en-US" sz="1200" dirty="0"/>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Unit Labor Costs</a:t>
            </a:r>
            <a:br>
              <a:rPr lang="en-US" dirty="0" smtClean="0"/>
            </a:br>
            <a:r>
              <a:rPr lang="en-US" sz="2700" dirty="0" smtClean="0"/>
              <a:t>Germany </a:t>
            </a:r>
            <a:r>
              <a:rPr lang="en-US" sz="2700" dirty="0" err="1" smtClean="0"/>
              <a:t>vs</a:t>
            </a:r>
            <a:r>
              <a:rPr lang="en-US" sz="2700" dirty="0" smtClean="0"/>
              <a:t> Southern Europe, 2000=100</a:t>
            </a:r>
            <a:endParaRPr lang="en-US" sz="2700" dirty="0"/>
          </a:p>
        </p:txBody>
      </p:sp>
      <p:graphicFrame>
        <p:nvGraphicFramePr>
          <p:cNvPr id="4" name="Content Placeholder 3"/>
          <p:cNvGraphicFramePr>
            <a:graphicFrameLocks noGrp="1"/>
          </p:cNvGraphicFramePr>
          <p:nvPr>
            <p:ph idx="1"/>
          </p:nvPr>
        </p:nvGraphicFramePr>
        <p:xfrm>
          <a:off x="914400" y="19050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0" y="6581001"/>
            <a:ext cx="1200970" cy="276999"/>
          </a:xfrm>
          <a:prstGeom prst="rect">
            <a:avLst/>
          </a:prstGeom>
        </p:spPr>
        <p:txBody>
          <a:bodyPr wrap="none">
            <a:spAutoFit/>
          </a:bodyPr>
          <a:lstStyle/>
          <a:p>
            <a:pPr algn="l"/>
            <a:r>
              <a:rPr lang="en-US" sz="1200" dirty="0" smtClean="0"/>
              <a:t>Source: OECD</a:t>
            </a:r>
            <a:endParaRPr lang="en-US" sz="1200" dirty="0"/>
          </a:p>
        </p:txBody>
      </p:sp>
      <p:sp>
        <p:nvSpPr>
          <p:cNvPr id="7"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3" y="685800"/>
            <a:ext cx="7358062" cy="1036638"/>
          </a:xfrm>
        </p:spPr>
        <p:txBody>
          <a:bodyPr>
            <a:normAutofit fontScale="90000"/>
          </a:bodyPr>
          <a:lstStyle/>
          <a:p>
            <a:r>
              <a:rPr lang="en-US" dirty="0" smtClean="0"/>
              <a:t>To Close the 2000-10 Gap in 2016</a:t>
            </a:r>
            <a:endParaRPr lang="en-US" dirty="0"/>
          </a:p>
        </p:txBody>
      </p:sp>
      <p:graphicFrame>
        <p:nvGraphicFramePr>
          <p:cNvPr id="6" name="Table 5"/>
          <p:cNvGraphicFramePr>
            <a:graphicFrameLocks noGrp="1"/>
          </p:cNvGraphicFramePr>
          <p:nvPr/>
        </p:nvGraphicFramePr>
        <p:xfrm>
          <a:off x="990600" y="1600200"/>
          <a:ext cx="7162800" cy="2453640"/>
        </p:xfrm>
        <a:graphic>
          <a:graphicData uri="http://schemas.openxmlformats.org/drawingml/2006/table">
            <a:tbl>
              <a:tblPr/>
              <a:tblGrid>
                <a:gridCol w="1230477"/>
                <a:gridCol w="2110736"/>
                <a:gridCol w="2110736"/>
                <a:gridCol w="1710851"/>
              </a:tblGrid>
              <a:tr h="457453">
                <a:tc rowSpan="2">
                  <a:txBody>
                    <a:bodyPr/>
                    <a:lstStyle/>
                    <a:p>
                      <a:pPr marL="0" marR="0" algn="ctr">
                        <a:lnSpc>
                          <a:spcPct val="115000"/>
                        </a:lnSpc>
                        <a:spcBef>
                          <a:spcPts val="0"/>
                        </a:spcBef>
                        <a:spcAft>
                          <a:spcPts val="0"/>
                        </a:spcAft>
                      </a:pPr>
                      <a:r>
                        <a:rPr lang="en-US" sz="1600" dirty="0">
                          <a:latin typeface="Arial"/>
                          <a:ea typeface="Times New Roman"/>
                          <a:cs typeface="Times New Roman"/>
                        </a:rPr>
                        <a:t>Case A</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1400" b="1" i="1" dirty="0">
                          <a:latin typeface="Arial"/>
                          <a:ea typeface="Times New Roman"/>
                          <a:cs typeface="Times New Roman"/>
                        </a:rPr>
                        <a:t>Productivity, Labor Compensation and Unit Labor Costs        </a:t>
                      </a:r>
                      <a:r>
                        <a:rPr lang="en-US" sz="1400" b="1" i="1" dirty="0" smtClean="0">
                          <a:latin typeface="Arial"/>
                          <a:ea typeface="Times New Roman"/>
                          <a:cs typeface="Times New Roman"/>
                        </a:rPr>
                        <a:t>     2011-2016 </a:t>
                      </a:r>
                      <a:r>
                        <a:rPr lang="en-US" sz="1400" b="1" i="1" dirty="0">
                          <a:latin typeface="Arial"/>
                          <a:ea typeface="Times New Roman"/>
                          <a:cs typeface="Times New Roman"/>
                        </a:rPr>
                        <a:t>Proposed Average Annual Growth Rates</a:t>
                      </a:r>
                      <a:endParaRPr lang="en-US"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r>
              <a:tr h="522442">
                <a:tc vMerge="1">
                  <a:txBody>
                    <a:bodyPr/>
                    <a:lstStyle/>
                    <a:p>
                      <a:endParaRPr lang="en-US"/>
                    </a:p>
                  </a:txBody>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Productivity</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Arial"/>
                          <a:ea typeface="Times New Roman"/>
                          <a:cs typeface="Times New Roman"/>
                        </a:rPr>
                        <a:t>Labor Compensation</a:t>
                      </a:r>
                      <a:endParaRPr lang="en-US" sz="1600">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Unit Labor Costs</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61221">
                <a:tc>
                  <a:txBody>
                    <a:bodyPr/>
                    <a:lstStyle/>
                    <a:p>
                      <a:pPr marL="0" marR="0">
                        <a:lnSpc>
                          <a:spcPct val="115000"/>
                        </a:lnSpc>
                        <a:spcBef>
                          <a:spcPts val="0"/>
                        </a:spcBef>
                        <a:spcAft>
                          <a:spcPts val="0"/>
                        </a:spcAft>
                      </a:pPr>
                      <a:r>
                        <a:rPr lang="en-US" sz="1600" b="1" dirty="0">
                          <a:latin typeface="Arial"/>
                          <a:ea typeface="Times New Roman"/>
                          <a:cs typeface="Times New Roman"/>
                        </a:rPr>
                        <a:t>Germany</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0.70%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1.50%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0.79%</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61221">
                <a:tc>
                  <a:txBody>
                    <a:bodyPr/>
                    <a:lstStyle/>
                    <a:p>
                      <a:pPr marL="0" marR="0">
                        <a:lnSpc>
                          <a:spcPct val="115000"/>
                        </a:lnSpc>
                        <a:spcBef>
                          <a:spcPts val="0"/>
                        </a:spcBef>
                        <a:spcAft>
                          <a:spcPts val="0"/>
                        </a:spcAft>
                      </a:pPr>
                      <a:r>
                        <a:rPr lang="en-US" sz="1600" b="1">
                          <a:latin typeface="Arial"/>
                          <a:ea typeface="Times New Roman"/>
                          <a:cs typeface="Times New Roman"/>
                        </a:rPr>
                        <a:t>Greece</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0.70%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-2.90%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a:latin typeface="Arial"/>
                          <a:ea typeface="Times New Roman"/>
                          <a:cs typeface="Times New Roman"/>
                        </a:rPr>
                        <a:t>-3.58%</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61221">
                <a:tc>
                  <a:txBody>
                    <a:bodyPr/>
                    <a:lstStyle/>
                    <a:p>
                      <a:pPr marL="0" marR="0">
                        <a:lnSpc>
                          <a:spcPct val="115000"/>
                        </a:lnSpc>
                        <a:spcBef>
                          <a:spcPts val="0"/>
                        </a:spcBef>
                        <a:spcAft>
                          <a:spcPts val="0"/>
                        </a:spcAft>
                      </a:pPr>
                      <a:r>
                        <a:rPr lang="en-US" sz="1600" b="1">
                          <a:latin typeface="Arial"/>
                          <a:ea typeface="Times New Roman"/>
                          <a:cs typeface="Times New Roman"/>
                        </a:rPr>
                        <a:t>Spain</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-1.97%</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a:latin typeface="Arial"/>
                          <a:ea typeface="Times New Roman"/>
                          <a:cs typeface="Times New Roman"/>
                        </a:rPr>
                        <a:t>-2.65%</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61221">
                <a:tc>
                  <a:txBody>
                    <a:bodyPr/>
                    <a:lstStyle/>
                    <a:p>
                      <a:pPr marL="0" marR="0">
                        <a:lnSpc>
                          <a:spcPct val="115000"/>
                        </a:lnSpc>
                        <a:spcBef>
                          <a:spcPts val="0"/>
                        </a:spcBef>
                        <a:spcAft>
                          <a:spcPts val="0"/>
                        </a:spcAft>
                      </a:pPr>
                      <a:r>
                        <a:rPr lang="en-US" sz="1600" b="1">
                          <a:latin typeface="Arial"/>
                          <a:ea typeface="Times New Roman"/>
                          <a:cs typeface="Times New Roman"/>
                        </a:rPr>
                        <a:t>Italy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0.70%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-2.71%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a:latin typeface="Arial"/>
                          <a:ea typeface="Times New Roman"/>
                          <a:cs typeface="Times New Roman"/>
                        </a:rPr>
                        <a:t>-3.39%</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61221">
                <a:tc>
                  <a:txBody>
                    <a:bodyPr/>
                    <a:lstStyle/>
                    <a:p>
                      <a:pPr marL="0" marR="0">
                        <a:lnSpc>
                          <a:spcPct val="115000"/>
                        </a:lnSpc>
                        <a:spcBef>
                          <a:spcPts val="0"/>
                        </a:spcBef>
                        <a:spcAft>
                          <a:spcPts val="0"/>
                        </a:spcAft>
                      </a:pPr>
                      <a:r>
                        <a:rPr lang="en-US" sz="1600" b="1">
                          <a:latin typeface="Arial"/>
                          <a:ea typeface="Times New Roman"/>
                          <a:cs typeface="Times New Roman"/>
                        </a:rPr>
                        <a:t>Portugal</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-1.64%</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-2.33%</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7" name="Table 6"/>
          <p:cNvGraphicFramePr>
            <a:graphicFrameLocks noGrp="1"/>
          </p:cNvGraphicFramePr>
          <p:nvPr/>
        </p:nvGraphicFramePr>
        <p:xfrm>
          <a:off x="990600" y="4114801"/>
          <a:ext cx="7162799" cy="2471767"/>
        </p:xfrm>
        <a:graphic>
          <a:graphicData uri="http://schemas.openxmlformats.org/drawingml/2006/table">
            <a:tbl>
              <a:tblPr/>
              <a:tblGrid>
                <a:gridCol w="1230477"/>
                <a:gridCol w="2110735"/>
                <a:gridCol w="2110735"/>
                <a:gridCol w="1710852"/>
              </a:tblGrid>
              <a:tr h="508855">
                <a:tc rowSpan="2">
                  <a:txBody>
                    <a:bodyPr/>
                    <a:lstStyle/>
                    <a:p>
                      <a:pPr marL="0" marR="0" algn="ctr">
                        <a:lnSpc>
                          <a:spcPct val="115000"/>
                        </a:lnSpc>
                        <a:spcBef>
                          <a:spcPts val="0"/>
                        </a:spcBef>
                        <a:spcAft>
                          <a:spcPts val="0"/>
                        </a:spcAft>
                      </a:pPr>
                      <a:r>
                        <a:rPr lang="en-US" sz="1600" dirty="0">
                          <a:latin typeface="Arial"/>
                          <a:ea typeface="Times New Roman"/>
                          <a:cs typeface="Times New Roman"/>
                        </a:rPr>
                        <a:t>Case B</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1400" b="1" i="1" dirty="0">
                          <a:latin typeface="Arial"/>
                          <a:ea typeface="Times New Roman"/>
                          <a:cs typeface="Times New Roman"/>
                        </a:rPr>
                        <a:t>Productivity, Labor Compensation and Unit Labor Costs        </a:t>
                      </a:r>
                      <a:r>
                        <a:rPr lang="en-US" sz="1400" b="1" i="1" dirty="0" smtClean="0">
                          <a:latin typeface="Arial"/>
                          <a:ea typeface="Times New Roman"/>
                          <a:cs typeface="Times New Roman"/>
                        </a:rPr>
                        <a:t>     2011-2016 </a:t>
                      </a:r>
                      <a:r>
                        <a:rPr lang="en-US" sz="1400" b="1" i="1" dirty="0">
                          <a:latin typeface="Arial"/>
                          <a:ea typeface="Times New Roman"/>
                          <a:cs typeface="Times New Roman"/>
                        </a:rPr>
                        <a:t>Proposed Average Annual Growth Rates</a:t>
                      </a:r>
                      <a:endParaRPr lang="en-US"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r>
              <a:tr h="543654">
                <a:tc vMerge="1">
                  <a:txBody>
                    <a:bodyPr/>
                    <a:lstStyle/>
                    <a:p>
                      <a:endParaRPr lang="en-US"/>
                    </a:p>
                  </a:txBody>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Productivity</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Labor Compensation</a:t>
                      </a:r>
                      <a:endParaRPr lang="en-US" sz="1600" dirty="0">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Arial"/>
                          <a:ea typeface="Times New Roman"/>
                          <a:cs typeface="Times New Roman"/>
                        </a:rPr>
                        <a:t>Unit Labor Costs</a:t>
                      </a:r>
                      <a:endParaRPr lang="en-US" sz="160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71827">
                <a:tc>
                  <a:txBody>
                    <a:bodyPr/>
                    <a:lstStyle/>
                    <a:p>
                      <a:pPr marL="0" marR="0">
                        <a:lnSpc>
                          <a:spcPct val="115000"/>
                        </a:lnSpc>
                        <a:spcBef>
                          <a:spcPts val="0"/>
                        </a:spcBef>
                        <a:spcAft>
                          <a:spcPts val="0"/>
                        </a:spcAft>
                      </a:pPr>
                      <a:r>
                        <a:rPr lang="en-US" sz="1600" b="1">
                          <a:latin typeface="Arial"/>
                          <a:ea typeface="Times New Roman"/>
                          <a:cs typeface="Times New Roman"/>
                        </a:rPr>
                        <a:t>Germany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1.50%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0.79%</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71827">
                <a:tc>
                  <a:txBody>
                    <a:bodyPr/>
                    <a:lstStyle/>
                    <a:p>
                      <a:pPr marL="0" marR="0">
                        <a:lnSpc>
                          <a:spcPct val="115000"/>
                        </a:lnSpc>
                        <a:spcBef>
                          <a:spcPts val="0"/>
                        </a:spcBef>
                        <a:spcAft>
                          <a:spcPts val="0"/>
                        </a:spcAft>
                      </a:pPr>
                      <a:r>
                        <a:rPr lang="en-US" sz="1600" b="1">
                          <a:latin typeface="Arial"/>
                          <a:ea typeface="Times New Roman"/>
                          <a:cs typeface="Times New Roman"/>
                        </a:rPr>
                        <a:t>Greece</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-1.65%</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-3.58%</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71827">
                <a:tc>
                  <a:txBody>
                    <a:bodyPr/>
                    <a:lstStyle/>
                    <a:p>
                      <a:pPr marL="0" marR="0">
                        <a:lnSpc>
                          <a:spcPct val="115000"/>
                        </a:lnSpc>
                        <a:spcBef>
                          <a:spcPts val="0"/>
                        </a:spcBef>
                        <a:spcAft>
                          <a:spcPts val="0"/>
                        </a:spcAft>
                      </a:pPr>
                      <a:r>
                        <a:rPr lang="en-US" sz="1600" b="1">
                          <a:latin typeface="Arial"/>
                          <a:ea typeface="Times New Roman"/>
                          <a:cs typeface="Times New Roman"/>
                        </a:rPr>
                        <a:t>Spain</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-0.71%</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-2.65%</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71827">
                <a:tc>
                  <a:txBody>
                    <a:bodyPr/>
                    <a:lstStyle/>
                    <a:p>
                      <a:pPr marL="0" marR="0">
                        <a:lnSpc>
                          <a:spcPct val="115000"/>
                        </a:lnSpc>
                        <a:spcBef>
                          <a:spcPts val="0"/>
                        </a:spcBef>
                        <a:spcAft>
                          <a:spcPts val="0"/>
                        </a:spcAft>
                      </a:pPr>
                      <a:r>
                        <a:rPr lang="en-US" sz="1600" b="1">
                          <a:latin typeface="Arial"/>
                          <a:ea typeface="Times New Roman"/>
                          <a:cs typeface="Times New Roman"/>
                        </a:rPr>
                        <a:t>Italy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-1.45%</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-3.39%</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71827">
                <a:tc>
                  <a:txBody>
                    <a:bodyPr/>
                    <a:lstStyle/>
                    <a:p>
                      <a:pPr marL="0" marR="0">
                        <a:lnSpc>
                          <a:spcPct val="115000"/>
                        </a:lnSpc>
                        <a:spcBef>
                          <a:spcPts val="0"/>
                        </a:spcBef>
                        <a:spcAft>
                          <a:spcPts val="0"/>
                        </a:spcAft>
                      </a:pPr>
                      <a:r>
                        <a:rPr lang="en-US" sz="1600" b="1">
                          <a:latin typeface="Arial"/>
                          <a:ea typeface="Times New Roman"/>
                          <a:cs typeface="Times New Roman"/>
                        </a:rPr>
                        <a:t>Portugal</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-0.37%</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-2.33%</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bl>
          </a:graphicData>
        </a:graphic>
      </p:graphicFrame>
      <p:sp>
        <p:nvSpPr>
          <p:cNvPr id="409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0" y="5994737"/>
            <a:ext cx="880427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ts val="0"/>
              </a:spcBef>
              <a:buClr>
                <a:schemeClr val="tx2"/>
              </a:buClr>
            </a:pPr>
            <a:r>
              <a:rPr lang="en-US" sz="1200" dirty="0">
                <a:solidFill>
                  <a:schemeClr val="tx1"/>
                </a:solidFill>
                <a:latin typeface="Gill Sans"/>
              </a:rPr>
              <a:t>Source: </a:t>
            </a:r>
            <a:r>
              <a:rPr lang="en-US" sz="1200" dirty="0" smtClean="0">
                <a:solidFill>
                  <a:schemeClr val="tx1"/>
                </a:solidFill>
                <a:latin typeface="Gill Sans"/>
              </a:rPr>
              <a:t>World Bank</a:t>
            </a:r>
          </a:p>
          <a:p>
            <a:pPr algn="l" eaLnBrk="1" hangingPunct="1">
              <a:spcBef>
                <a:spcPts val="0"/>
              </a:spcBef>
              <a:buClr>
                <a:schemeClr val="tx2"/>
              </a:buClr>
            </a:pPr>
            <a:r>
              <a:rPr lang="en-US" sz="1200" i="1" dirty="0" smtClean="0">
                <a:solidFill>
                  <a:schemeClr val="tx1"/>
                </a:solidFill>
                <a:latin typeface="Gill Sans"/>
              </a:rPr>
              <a:t>Note: The </a:t>
            </a:r>
            <a:r>
              <a:rPr lang="en-US" sz="1200" i="1" dirty="0" err="1" smtClean="0">
                <a:solidFill>
                  <a:schemeClr val="tx1"/>
                </a:solidFill>
                <a:latin typeface="Gill Sans"/>
              </a:rPr>
              <a:t>eurozone</a:t>
            </a:r>
            <a:r>
              <a:rPr lang="en-US" sz="1200" i="1" dirty="0" smtClean="0">
                <a:solidFill>
                  <a:schemeClr val="tx1"/>
                </a:solidFill>
                <a:latin typeface="Gill Sans"/>
              </a:rPr>
              <a:t> refers to the 17 countries that currently have the euro as their currency. These countries are Austria, Belgium, Cyprus, Estonia, Finland, France, Germany, Greece, Ireland, Italy, Luxembourg, Malta, the Netherlands, Portugal, Slovakia, Slovenia, and Spain</a:t>
            </a:r>
          </a:p>
          <a:p>
            <a:pPr algn="l" eaLnBrk="1" hangingPunct="1">
              <a:spcBef>
                <a:spcPts val="0"/>
              </a:spcBef>
              <a:buClr>
                <a:schemeClr val="tx2"/>
              </a:buClr>
            </a:pPr>
            <a:endParaRPr lang="en-US" sz="1200" dirty="0">
              <a:solidFill>
                <a:schemeClr val="tx1"/>
              </a:solidFill>
              <a:latin typeface="Gill Sans"/>
            </a:endParaRPr>
          </a:p>
        </p:txBody>
      </p:sp>
      <p:sp>
        <p:nvSpPr>
          <p:cNvPr id="9" name="Title 1"/>
          <p:cNvSpPr>
            <a:spLocks noGrp="1"/>
          </p:cNvSpPr>
          <p:nvPr>
            <p:ph type="title"/>
          </p:nvPr>
        </p:nvSpPr>
        <p:spPr>
          <a:xfrm>
            <a:off x="914400" y="762000"/>
            <a:ext cx="8229600" cy="1143000"/>
          </a:xfrm>
        </p:spPr>
        <p:txBody>
          <a:bodyPr>
            <a:normAutofit/>
          </a:bodyPr>
          <a:lstStyle/>
          <a:p>
            <a:r>
              <a:rPr lang="en-US" dirty="0" err="1" smtClean="0"/>
              <a:t>Eurozone</a:t>
            </a:r>
            <a:r>
              <a:rPr lang="en-US" dirty="0" smtClean="0"/>
              <a:t> Population</a:t>
            </a:r>
            <a:br>
              <a:rPr lang="en-US" dirty="0" smtClean="0"/>
            </a:br>
            <a:r>
              <a:rPr lang="en-US" sz="2700" dirty="0" smtClean="0"/>
              <a:t>Percent of World</a:t>
            </a:r>
            <a:endParaRPr lang="en-US" sz="2700" dirty="0"/>
          </a:p>
        </p:txBody>
      </p:sp>
      <p:sp>
        <p:nvSpPr>
          <p:cNvPr id="10"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graphicFrame>
        <p:nvGraphicFramePr>
          <p:cNvPr id="8" name="Chart 7"/>
          <p:cNvGraphicFramePr/>
          <p:nvPr/>
        </p:nvGraphicFramePr>
        <p:xfrm>
          <a:off x="914400" y="1981200"/>
          <a:ext cx="7620000" cy="3962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05178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3" y="762000"/>
            <a:ext cx="7716837" cy="895350"/>
          </a:xfrm>
        </p:spPr>
        <p:txBody>
          <a:bodyPr>
            <a:normAutofit fontScale="90000"/>
          </a:bodyPr>
          <a:lstStyle/>
          <a:p>
            <a:r>
              <a:rPr lang="en-US" dirty="0" smtClean="0"/>
              <a:t>To Close the 2000-10 Gap in 2016</a:t>
            </a:r>
            <a:endParaRPr lang="en-US" dirty="0"/>
          </a:p>
        </p:txBody>
      </p:sp>
      <p:graphicFrame>
        <p:nvGraphicFramePr>
          <p:cNvPr id="4" name="Table 3"/>
          <p:cNvGraphicFramePr>
            <a:graphicFrameLocks noGrp="1"/>
          </p:cNvGraphicFramePr>
          <p:nvPr/>
        </p:nvGraphicFramePr>
        <p:xfrm>
          <a:off x="990600" y="1600200"/>
          <a:ext cx="7162799" cy="2453640"/>
        </p:xfrm>
        <a:graphic>
          <a:graphicData uri="http://schemas.openxmlformats.org/drawingml/2006/table">
            <a:tbl>
              <a:tblPr/>
              <a:tblGrid>
                <a:gridCol w="1230477"/>
                <a:gridCol w="2110735"/>
                <a:gridCol w="2110735"/>
                <a:gridCol w="1710852"/>
              </a:tblGrid>
              <a:tr h="474133">
                <a:tc rowSpan="2">
                  <a:txBody>
                    <a:bodyPr/>
                    <a:lstStyle/>
                    <a:p>
                      <a:pPr marL="0" marR="0" algn="ctr">
                        <a:lnSpc>
                          <a:spcPct val="115000"/>
                        </a:lnSpc>
                        <a:spcBef>
                          <a:spcPts val="0"/>
                        </a:spcBef>
                        <a:spcAft>
                          <a:spcPts val="0"/>
                        </a:spcAft>
                      </a:pPr>
                      <a:r>
                        <a:rPr lang="en-US" sz="1600" dirty="0">
                          <a:latin typeface="Arial"/>
                          <a:ea typeface="Times New Roman"/>
                          <a:cs typeface="Times New Roman"/>
                        </a:rPr>
                        <a:t>Case C</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1400" b="1" i="1" dirty="0">
                          <a:latin typeface="Arial"/>
                          <a:ea typeface="Times New Roman"/>
                          <a:cs typeface="Times New Roman"/>
                        </a:rPr>
                        <a:t>Productivity, Labor Compensation and Unit Labor Costs        </a:t>
                      </a:r>
                      <a:r>
                        <a:rPr lang="en-US" sz="1400" b="1" i="1" dirty="0" smtClean="0">
                          <a:latin typeface="Arial"/>
                          <a:ea typeface="Times New Roman"/>
                          <a:cs typeface="Times New Roman"/>
                        </a:rPr>
                        <a:t>     2011-2016 </a:t>
                      </a:r>
                      <a:r>
                        <a:rPr lang="en-US" sz="1400" b="1" i="1" dirty="0">
                          <a:latin typeface="Arial"/>
                          <a:ea typeface="Times New Roman"/>
                          <a:cs typeface="Times New Roman"/>
                        </a:rPr>
                        <a:t>Proposed Average Annual Growth Rates</a:t>
                      </a:r>
                      <a:endParaRPr lang="en-US"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r>
              <a:tr h="474133">
                <a:tc vMerge="1">
                  <a:txBody>
                    <a:bodyPr/>
                    <a:lstStyle/>
                    <a:p>
                      <a:endParaRPr lang="en-US"/>
                    </a:p>
                  </a:txBody>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Productivity</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Arial"/>
                          <a:ea typeface="Times New Roman"/>
                          <a:cs typeface="Times New Roman"/>
                        </a:rPr>
                        <a:t>Labor Compensation</a:t>
                      </a:r>
                      <a:endParaRPr lang="en-US" sz="1600">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Arial"/>
                          <a:ea typeface="Times New Roman"/>
                          <a:cs typeface="Times New Roman"/>
                        </a:rPr>
                        <a:t>Unit Labor Costs</a:t>
                      </a:r>
                      <a:endParaRPr lang="en-US" sz="160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37067">
                <a:tc>
                  <a:txBody>
                    <a:bodyPr/>
                    <a:lstStyle/>
                    <a:p>
                      <a:pPr marL="0" marR="0">
                        <a:lnSpc>
                          <a:spcPct val="115000"/>
                        </a:lnSpc>
                        <a:spcBef>
                          <a:spcPts val="0"/>
                        </a:spcBef>
                        <a:spcAft>
                          <a:spcPts val="0"/>
                        </a:spcAft>
                      </a:pPr>
                      <a:r>
                        <a:rPr lang="en-US" sz="1600" b="1">
                          <a:latin typeface="Arial"/>
                          <a:ea typeface="Times New Roman"/>
                          <a:cs typeface="Times New Roman"/>
                        </a:rPr>
                        <a:t>Germany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4.00%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3.27%</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37067">
                <a:tc>
                  <a:txBody>
                    <a:bodyPr/>
                    <a:lstStyle/>
                    <a:p>
                      <a:pPr marL="0" marR="0">
                        <a:lnSpc>
                          <a:spcPct val="115000"/>
                        </a:lnSpc>
                        <a:spcBef>
                          <a:spcPts val="0"/>
                        </a:spcBef>
                        <a:spcAft>
                          <a:spcPts val="0"/>
                        </a:spcAft>
                      </a:pPr>
                      <a:r>
                        <a:rPr lang="en-US" sz="1600" b="1">
                          <a:latin typeface="Arial"/>
                          <a:ea typeface="Times New Roman"/>
                          <a:cs typeface="Times New Roman"/>
                        </a:rPr>
                        <a:t>Greece</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-0.51%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a:latin typeface="Arial"/>
                          <a:ea typeface="Times New Roman"/>
                          <a:cs typeface="Times New Roman"/>
                        </a:rPr>
                        <a:t>-1.20%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37067">
                <a:tc>
                  <a:txBody>
                    <a:bodyPr/>
                    <a:lstStyle/>
                    <a:p>
                      <a:pPr marL="0" marR="0">
                        <a:lnSpc>
                          <a:spcPct val="115000"/>
                        </a:lnSpc>
                        <a:spcBef>
                          <a:spcPts val="0"/>
                        </a:spcBef>
                        <a:spcAft>
                          <a:spcPts val="0"/>
                        </a:spcAft>
                      </a:pPr>
                      <a:r>
                        <a:rPr lang="en-US" sz="1600" b="1">
                          <a:latin typeface="Arial"/>
                          <a:ea typeface="Times New Roman"/>
                          <a:cs typeface="Times New Roman"/>
                        </a:rPr>
                        <a:t>Spain</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0.44%</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a:latin typeface="Arial"/>
                          <a:ea typeface="Times New Roman"/>
                          <a:cs typeface="Times New Roman"/>
                        </a:rPr>
                        <a:t>-0.26%</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37067">
                <a:tc>
                  <a:txBody>
                    <a:bodyPr/>
                    <a:lstStyle/>
                    <a:p>
                      <a:pPr marL="0" marR="0">
                        <a:lnSpc>
                          <a:spcPct val="115000"/>
                        </a:lnSpc>
                        <a:spcBef>
                          <a:spcPts val="0"/>
                        </a:spcBef>
                        <a:spcAft>
                          <a:spcPts val="0"/>
                        </a:spcAft>
                      </a:pPr>
                      <a:r>
                        <a:rPr lang="en-US" sz="1600" b="1">
                          <a:latin typeface="Arial"/>
                          <a:ea typeface="Times New Roman"/>
                          <a:cs typeface="Times New Roman"/>
                        </a:rPr>
                        <a:t>Italy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-0.31%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a:latin typeface="Arial"/>
                          <a:ea typeface="Times New Roman"/>
                          <a:cs typeface="Times New Roman"/>
                        </a:rPr>
                        <a:t>-1.01%</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37067">
                <a:tc>
                  <a:txBody>
                    <a:bodyPr/>
                    <a:lstStyle/>
                    <a:p>
                      <a:pPr marL="0" marR="0">
                        <a:lnSpc>
                          <a:spcPct val="115000"/>
                        </a:lnSpc>
                        <a:spcBef>
                          <a:spcPts val="0"/>
                        </a:spcBef>
                        <a:spcAft>
                          <a:spcPts val="0"/>
                        </a:spcAft>
                      </a:pPr>
                      <a:r>
                        <a:rPr lang="en-US" sz="1600" b="1">
                          <a:latin typeface="Arial"/>
                          <a:ea typeface="Times New Roman"/>
                          <a:cs typeface="Times New Roman"/>
                        </a:rPr>
                        <a:t>Portugal</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0.70%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0.78%</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0.08%</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5" name="Table 4"/>
          <p:cNvGraphicFramePr>
            <a:graphicFrameLocks noGrp="1"/>
          </p:cNvGraphicFramePr>
          <p:nvPr/>
        </p:nvGraphicFramePr>
        <p:xfrm>
          <a:off x="990600" y="4114800"/>
          <a:ext cx="7162800" cy="2453979"/>
        </p:xfrm>
        <a:graphic>
          <a:graphicData uri="http://schemas.openxmlformats.org/drawingml/2006/table">
            <a:tbl>
              <a:tblPr/>
              <a:tblGrid>
                <a:gridCol w="1230477"/>
                <a:gridCol w="2110736"/>
                <a:gridCol w="2110736"/>
                <a:gridCol w="1710851"/>
              </a:tblGrid>
              <a:tr h="491067">
                <a:tc rowSpan="2">
                  <a:txBody>
                    <a:bodyPr/>
                    <a:lstStyle/>
                    <a:p>
                      <a:pPr marL="0" marR="0" algn="ctr">
                        <a:lnSpc>
                          <a:spcPct val="115000"/>
                        </a:lnSpc>
                        <a:spcBef>
                          <a:spcPts val="0"/>
                        </a:spcBef>
                        <a:spcAft>
                          <a:spcPts val="0"/>
                        </a:spcAft>
                      </a:pPr>
                      <a:r>
                        <a:rPr lang="en-US" sz="1600" dirty="0">
                          <a:latin typeface="Arial"/>
                          <a:ea typeface="Times New Roman"/>
                          <a:cs typeface="Times New Roman"/>
                        </a:rPr>
                        <a:t>Case D</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1400" b="1" i="1" dirty="0">
                          <a:latin typeface="Arial"/>
                          <a:ea typeface="Times New Roman"/>
                          <a:cs typeface="Times New Roman"/>
                        </a:rPr>
                        <a:t>Productivity, Labor Compensation and Unit Labor Costs        </a:t>
                      </a:r>
                      <a:r>
                        <a:rPr lang="en-US" sz="1400" b="1" i="1" dirty="0" smtClean="0">
                          <a:latin typeface="Arial"/>
                          <a:ea typeface="Times New Roman"/>
                          <a:cs typeface="Times New Roman"/>
                        </a:rPr>
                        <a:t>     2011-2016 </a:t>
                      </a:r>
                      <a:r>
                        <a:rPr lang="en-US" sz="1400" b="1" i="1" dirty="0">
                          <a:latin typeface="Arial"/>
                          <a:ea typeface="Times New Roman"/>
                          <a:cs typeface="Times New Roman"/>
                        </a:rPr>
                        <a:t>Proposed Average Annual Growth Rates</a:t>
                      </a:r>
                      <a:endParaRPr lang="en-US"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r>
              <a:tr h="491067">
                <a:tc vMerge="1">
                  <a:txBody>
                    <a:bodyPr/>
                    <a:lstStyle/>
                    <a:p>
                      <a:endParaRPr lang="en-US"/>
                    </a:p>
                  </a:txBody>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Productivity</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Arial"/>
                          <a:ea typeface="Times New Roman"/>
                          <a:cs typeface="Times New Roman"/>
                        </a:rPr>
                        <a:t>Labor Compensation</a:t>
                      </a:r>
                      <a:endParaRPr lang="en-US" sz="1600">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Arial"/>
                          <a:ea typeface="Times New Roman"/>
                          <a:cs typeface="Times New Roman"/>
                        </a:rPr>
                        <a:t>Unit Labor Costs</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5533">
                <a:tc>
                  <a:txBody>
                    <a:bodyPr/>
                    <a:lstStyle/>
                    <a:p>
                      <a:pPr marL="0" marR="0">
                        <a:lnSpc>
                          <a:spcPct val="115000"/>
                        </a:lnSpc>
                        <a:spcBef>
                          <a:spcPts val="0"/>
                        </a:spcBef>
                        <a:spcAft>
                          <a:spcPts val="0"/>
                        </a:spcAft>
                      </a:pPr>
                      <a:r>
                        <a:rPr lang="en-US" sz="1600" b="1">
                          <a:latin typeface="Arial"/>
                          <a:ea typeface="Times New Roman"/>
                          <a:cs typeface="Times New Roman"/>
                        </a:rPr>
                        <a:t>Germany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0.70%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4.00%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3.27%</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45533">
                <a:tc>
                  <a:txBody>
                    <a:bodyPr/>
                    <a:lstStyle/>
                    <a:p>
                      <a:pPr marL="0" marR="0">
                        <a:lnSpc>
                          <a:spcPct val="115000"/>
                        </a:lnSpc>
                        <a:spcBef>
                          <a:spcPts val="0"/>
                        </a:spcBef>
                        <a:spcAft>
                          <a:spcPts val="0"/>
                        </a:spcAft>
                      </a:pPr>
                      <a:r>
                        <a:rPr lang="en-US" sz="1600" b="1">
                          <a:latin typeface="Arial"/>
                          <a:ea typeface="Times New Roman"/>
                          <a:cs typeface="Times New Roman"/>
                        </a:rPr>
                        <a:t>Greece</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2.00%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0.77%</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a:latin typeface="Arial"/>
                          <a:ea typeface="Times New Roman"/>
                          <a:cs typeface="Times New Roman"/>
                        </a:rPr>
                        <a:t>-1.20%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45533">
                <a:tc>
                  <a:txBody>
                    <a:bodyPr/>
                    <a:lstStyle/>
                    <a:p>
                      <a:pPr marL="0" marR="0">
                        <a:lnSpc>
                          <a:spcPct val="115000"/>
                        </a:lnSpc>
                        <a:spcBef>
                          <a:spcPts val="0"/>
                        </a:spcBef>
                        <a:spcAft>
                          <a:spcPts val="0"/>
                        </a:spcAft>
                      </a:pPr>
                      <a:r>
                        <a:rPr lang="en-US" sz="1600" b="1">
                          <a:latin typeface="Arial"/>
                          <a:ea typeface="Times New Roman"/>
                          <a:cs typeface="Times New Roman"/>
                        </a:rPr>
                        <a:t>Spain</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1.74%</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a:latin typeface="Arial"/>
                          <a:ea typeface="Times New Roman"/>
                          <a:cs typeface="Times New Roman"/>
                        </a:rPr>
                        <a:t>-0.26%</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45533">
                <a:tc>
                  <a:txBody>
                    <a:bodyPr/>
                    <a:lstStyle/>
                    <a:p>
                      <a:pPr marL="0" marR="0">
                        <a:lnSpc>
                          <a:spcPct val="115000"/>
                        </a:lnSpc>
                        <a:spcBef>
                          <a:spcPts val="0"/>
                        </a:spcBef>
                        <a:spcAft>
                          <a:spcPts val="0"/>
                        </a:spcAft>
                      </a:pPr>
                      <a:r>
                        <a:rPr lang="en-US" sz="1600" b="1">
                          <a:latin typeface="Arial"/>
                          <a:ea typeface="Times New Roman"/>
                          <a:cs typeface="Times New Roman"/>
                        </a:rPr>
                        <a:t>Italy</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dirty="0">
                          <a:latin typeface="Arial"/>
                          <a:ea typeface="Times New Roman"/>
                          <a:cs typeface="Times New Roman"/>
                        </a:rPr>
                        <a:t>0.97%</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dirty="0">
                          <a:latin typeface="Arial"/>
                          <a:ea typeface="Times New Roman"/>
                          <a:cs typeface="Times New Roman"/>
                        </a:rPr>
                        <a:t>-1.01%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245533">
                <a:tc>
                  <a:txBody>
                    <a:bodyPr/>
                    <a:lstStyle/>
                    <a:p>
                      <a:pPr marL="0" marR="0">
                        <a:lnSpc>
                          <a:spcPct val="115000"/>
                        </a:lnSpc>
                        <a:spcBef>
                          <a:spcPts val="0"/>
                        </a:spcBef>
                        <a:spcAft>
                          <a:spcPts val="0"/>
                        </a:spcAft>
                      </a:pPr>
                      <a:r>
                        <a:rPr lang="en-US" sz="1600" b="1">
                          <a:latin typeface="Arial"/>
                          <a:ea typeface="Times New Roman"/>
                          <a:cs typeface="Times New Roman"/>
                        </a:rPr>
                        <a:t>Portugal</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Arial"/>
                          <a:ea typeface="Times New Roman"/>
                          <a:cs typeface="Times New Roman"/>
                        </a:rPr>
                        <a:t>2.00%</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i="1">
                          <a:latin typeface="Arial"/>
                          <a:ea typeface="Times New Roman"/>
                          <a:cs typeface="Times New Roman"/>
                        </a:rPr>
                        <a:t>2.08%</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0.08%</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bl>
          </a:graphicData>
        </a:graphic>
      </p:graphicFrame>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1538" y="2133600"/>
            <a:ext cx="7358062" cy="4019550"/>
          </a:xfrm>
        </p:spPr>
        <p:txBody>
          <a:bodyPr/>
          <a:lstStyle/>
          <a:p>
            <a:pPr marL="588963" lvl="4"/>
            <a:r>
              <a:rPr lang="en-US" sz="2000" dirty="0" smtClean="0"/>
              <a:t>Productivity in Germany is assumed to grow at 0.7% per annum, close to the rate achieved in 2000-10 average</a:t>
            </a:r>
          </a:p>
          <a:p>
            <a:pPr marL="588963" lvl="4"/>
            <a:r>
              <a:rPr lang="en-US" sz="2000" dirty="0" smtClean="0"/>
              <a:t>Case A:</a:t>
            </a:r>
          </a:p>
          <a:p>
            <a:pPr marL="1046163" lvl="5"/>
            <a:r>
              <a:rPr lang="en-US" sz="1800" dirty="0" smtClean="0"/>
              <a:t>Wages in Germany grow at </a:t>
            </a:r>
            <a:r>
              <a:rPr lang="en-US" sz="1800" dirty="0" smtClean="0">
                <a:solidFill>
                  <a:srgbClr val="FF0000"/>
                </a:solidFill>
              </a:rPr>
              <a:t>1.5%</a:t>
            </a:r>
          </a:p>
          <a:p>
            <a:pPr marL="1046163" lvl="5"/>
            <a:r>
              <a:rPr lang="en-US" sz="1800" dirty="0" smtClean="0"/>
              <a:t>Productivity in South grows at </a:t>
            </a:r>
            <a:r>
              <a:rPr lang="en-US" sz="1800" dirty="0" smtClean="0">
                <a:solidFill>
                  <a:srgbClr val="FF0000"/>
                </a:solidFill>
              </a:rPr>
              <a:t>0.7%</a:t>
            </a:r>
          </a:p>
          <a:p>
            <a:pPr marL="588963" lvl="4"/>
            <a:r>
              <a:rPr lang="en-US" sz="2000" dirty="0" smtClean="0"/>
              <a:t>Case B:</a:t>
            </a:r>
          </a:p>
          <a:p>
            <a:pPr marL="1046163" lvl="5"/>
            <a:r>
              <a:rPr lang="en-US" sz="1800" dirty="0" smtClean="0"/>
              <a:t>Wages in Germany grow at </a:t>
            </a:r>
            <a:r>
              <a:rPr lang="en-US" sz="1800" dirty="0" smtClean="0">
                <a:solidFill>
                  <a:srgbClr val="FF0000"/>
                </a:solidFill>
              </a:rPr>
              <a:t>1.5%</a:t>
            </a:r>
          </a:p>
          <a:p>
            <a:pPr marL="1046163" lvl="5"/>
            <a:r>
              <a:rPr lang="en-US" sz="1800" dirty="0" smtClean="0"/>
              <a:t>Productivity in South grows at </a:t>
            </a:r>
            <a:r>
              <a:rPr lang="en-US" sz="1800" dirty="0" smtClean="0">
                <a:solidFill>
                  <a:srgbClr val="FF0000"/>
                </a:solidFill>
              </a:rPr>
              <a:t>2.0%</a:t>
            </a:r>
          </a:p>
          <a:p>
            <a:endParaRPr lang="en-US" dirty="0"/>
          </a:p>
        </p:txBody>
      </p:sp>
      <p:sp>
        <p:nvSpPr>
          <p:cNvPr id="11"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
        <p:nvSpPr>
          <p:cNvPr id="5" name="Title 1"/>
          <p:cNvSpPr txBox="1">
            <a:spLocks/>
          </p:cNvSpPr>
          <p:nvPr/>
        </p:nvSpPr>
        <p:spPr bwMode="auto">
          <a:xfrm>
            <a:off x="1046163" y="1009650"/>
            <a:ext cx="7358062"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ctr" anchorCtr="0" compatLnSpc="1">
            <a:prstTxWarp prst="textNoShape">
              <a:avLst/>
            </a:prstTxWarp>
            <a:normAutofit fontScale="75000" lnSpcReduction="20000"/>
          </a:bodyPr>
          <a:lstStyle/>
          <a:p>
            <a:pPr marL="0" marR="0" lvl="0" indent="0" algn="l" defTabSz="642938" rtl="0" eaLnBrk="0" fontAlgn="base" latinLnBrk="0" hangingPunct="0">
              <a:lnSpc>
                <a:spcPct val="100000"/>
              </a:lnSpc>
              <a:spcBef>
                <a:spcPct val="0"/>
              </a:spcBef>
              <a:spcAft>
                <a:spcPct val="0"/>
              </a:spcAft>
              <a:buClrTx/>
              <a:buSzTx/>
              <a:buFontTx/>
              <a:buNone/>
              <a:tabLst/>
              <a:defRPr/>
            </a:pPr>
            <a:r>
              <a:rPr kumimoji="0" lang="en-US" sz="4200" b="0" i="0" u="none" strike="noStrike" kern="0" cap="none" spc="0" normalizeH="0" baseline="0" noProof="0" dirty="0" smtClean="0">
                <a:ln>
                  <a:noFill/>
                </a:ln>
                <a:solidFill>
                  <a:srgbClr val="295582"/>
                </a:solidFill>
                <a:effectLst/>
                <a:uLnTx/>
                <a:uFillTx/>
                <a:latin typeface="+mj-lt"/>
                <a:ea typeface="+mj-ea"/>
                <a:cs typeface="+mj-cs"/>
              </a:rPr>
              <a:t>What Must be the Wage Behavior in the South</a:t>
            </a:r>
            <a:r>
              <a:rPr kumimoji="0" lang="en-US" sz="4200" b="0" i="0" u="none" strike="noStrike" kern="0" cap="none" spc="0" normalizeH="0" noProof="0" dirty="0" smtClean="0">
                <a:ln>
                  <a:noFill/>
                </a:ln>
                <a:solidFill>
                  <a:srgbClr val="295582"/>
                </a:solidFill>
                <a:effectLst/>
                <a:uLnTx/>
                <a:uFillTx/>
                <a:latin typeface="+mj-lt"/>
                <a:ea typeface="+mj-ea"/>
                <a:cs typeface="+mj-cs"/>
              </a:rPr>
              <a:t> to Close ULC Gap in 5 Years?</a:t>
            </a:r>
            <a:endParaRPr kumimoji="0" lang="en-US" sz="4200" b="0" i="0" u="none" strike="noStrike" kern="0" cap="none" spc="0" normalizeH="0" baseline="0" noProof="0" dirty="0">
              <a:ln>
                <a:noFill/>
              </a:ln>
              <a:solidFill>
                <a:srgbClr val="295582"/>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046163" y="1009650"/>
            <a:ext cx="7358062"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ctr" anchorCtr="0" compatLnSpc="1">
            <a:prstTxWarp prst="textNoShape">
              <a:avLst/>
            </a:prstTxWarp>
            <a:normAutofit fontScale="75000" lnSpcReduction="20000"/>
          </a:bodyPr>
          <a:lstStyle/>
          <a:p>
            <a:pPr marL="0" marR="0" lvl="0" indent="0" algn="l" defTabSz="642938" rtl="0" eaLnBrk="0" fontAlgn="base" latinLnBrk="0" hangingPunct="0">
              <a:lnSpc>
                <a:spcPct val="100000"/>
              </a:lnSpc>
              <a:spcBef>
                <a:spcPct val="0"/>
              </a:spcBef>
              <a:spcAft>
                <a:spcPct val="0"/>
              </a:spcAft>
              <a:buClrTx/>
              <a:buSzTx/>
              <a:buFontTx/>
              <a:buNone/>
              <a:tabLst/>
              <a:defRPr/>
            </a:pPr>
            <a:r>
              <a:rPr kumimoji="0" lang="en-US" sz="4200" b="0" i="0" u="none" strike="noStrike" kern="0" cap="none" spc="0" normalizeH="0" baseline="0" noProof="0" dirty="0" smtClean="0">
                <a:ln>
                  <a:noFill/>
                </a:ln>
                <a:solidFill>
                  <a:srgbClr val="295582"/>
                </a:solidFill>
                <a:effectLst/>
                <a:uLnTx/>
                <a:uFillTx/>
                <a:latin typeface="+mj-lt"/>
                <a:ea typeface="+mj-ea"/>
                <a:cs typeface="+mj-cs"/>
              </a:rPr>
              <a:t>What Must be the Wage Behavior in the South</a:t>
            </a:r>
            <a:r>
              <a:rPr kumimoji="0" lang="en-US" sz="4200" b="0" i="0" u="none" strike="noStrike" kern="0" cap="none" spc="0" normalizeH="0" noProof="0" dirty="0" smtClean="0">
                <a:ln>
                  <a:noFill/>
                </a:ln>
                <a:solidFill>
                  <a:srgbClr val="295582"/>
                </a:solidFill>
                <a:effectLst/>
                <a:uLnTx/>
                <a:uFillTx/>
                <a:latin typeface="+mj-lt"/>
                <a:ea typeface="+mj-ea"/>
                <a:cs typeface="+mj-cs"/>
              </a:rPr>
              <a:t> to Close ULC Gap in 5 Years?</a:t>
            </a:r>
            <a:endParaRPr kumimoji="0" lang="en-US" sz="4200" b="0" i="0" u="none" strike="noStrike" kern="0" cap="none" spc="0" normalizeH="0" baseline="0" noProof="0" dirty="0">
              <a:ln>
                <a:noFill/>
              </a:ln>
              <a:solidFill>
                <a:srgbClr val="295582"/>
              </a:solidFill>
              <a:effectLst/>
              <a:uLnTx/>
              <a:uFillTx/>
              <a:latin typeface="+mj-lt"/>
              <a:ea typeface="+mj-ea"/>
              <a:cs typeface="+mj-cs"/>
            </a:endParaRPr>
          </a:p>
        </p:txBody>
      </p:sp>
      <p:sp>
        <p:nvSpPr>
          <p:cNvPr id="6" name="Content Placeholder 2"/>
          <p:cNvSpPr txBox="1">
            <a:spLocks/>
          </p:cNvSpPr>
          <p:nvPr/>
        </p:nvSpPr>
        <p:spPr bwMode="auto">
          <a:xfrm>
            <a:off x="871538" y="2152650"/>
            <a:ext cx="7358062"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5695" tIns="35695" rIns="35695" bIns="35695" numCol="1" anchor="t" anchorCtr="0" compatLnSpc="1">
            <a:prstTxWarp prst="textNoShape">
              <a:avLst/>
            </a:prstTxWarp>
          </a:bodyPr>
          <a:lstStyle/>
          <a:p>
            <a:pPr marL="588963" marR="0" lvl="4" indent="-401638" algn="l" defTabSz="642938" rtl="0" eaLnBrk="0" fontAlgn="base" latinLnBrk="0" hangingPunct="0">
              <a:lnSpc>
                <a:spcPct val="100000"/>
              </a:lnSpc>
              <a:spcBef>
                <a:spcPts val="1688"/>
              </a:spcBef>
              <a:spcAft>
                <a:spcPct val="0"/>
              </a:spcAft>
              <a:buClr>
                <a:srgbClr val="295582"/>
              </a:buClr>
              <a:buSzTx/>
              <a:buFont typeface="Times" pitchFamily="18" charset="0"/>
              <a:buChar char="•"/>
              <a:tabLst/>
              <a:defRPr/>
            </a:pPr>
            <a:r>
              <a:rPr kumimoji="0" lang="en-US" sz="2000" b="0" i="0" u="none" strike="noStrike" kern="0" cap="none" spc="0" normalizeH="0" baseline="0" noProof="0" dirty="0" smtClean="0">
                <a:ln>
                  <a:noFill/>
                </a:ln>
                <a:solidFill>
                  <a:srgbClr val="666666"/>
                </a:solidFill>
                <a:effectLst/>
                <a:uLnTx/>
                <a:uFillTx/>
                <a:latin typeface="+mn-lt"/>
                <a:ea typeface="+mn-ea"/>
              </a:rPr>
              <a:t>Case C:</a:t>
            </a:r>
          </a:p>
          <a:p>
            <a:pPr marL="1046163" marR="0" lvl="5" indent="-401638" algn="l" defTabSz="642938" rtl="0" eaLnBrk="1" fontAlgn="base" latinLnBrk="0" hangingPunct="1">
              <a:lnSpc>
                <a:spcPct val="100000"/>
              </a:lnSpc>
              <a:spcBef>
                <a:spcPts val="1688"/>
              </a:spcBef>
              <a:spcAft>
                <a:spcPct val="0"/>
              </a:spcAft>
              <a:buClr>
                <a:srgbClr val="295582"/>
              </a:buClr>
              <a:buSzTx/>
              <a:buFont typeface="Times" pitchFamily="18" charset="0"/>
              <a:buChar char="•"/>
              <a:tabLst/>
              <a:defRPr/>
            </a:pPr>
            <a:r>
              <a:rPr kumimoji="0" lang="en-US" sz="1800" b="0" i="0" u="none" strike="noStrike" kern="0" cap="none" spc="0" normalizeH="0" baseline="0" noProof="0" dirty="0" smtClean="0">
                <a:ln>
                  <a:noFill/>
                </a:ln>
                <a:solidFill>
                  <a:srgbClr val="666666"/>
                </a:solidFill>
                <a:effectLst/>
                <a:uLnTx/>
                <a:uFillTx/>
                <a:latin typeface="+mn-lt"/>
                <a:ea typeface="+mn-ea"/>
              </a:rPr>
              <a:t>Wages in Germany grow at </a:t>
            </a:r>
            <a:r>
              <a:rPr kumimoji="0" lang="en-US" sz="1800" b="0" i="0" u="none" strike="noStrike" kern="0" cap="none" spc="0" normalizeH="0" baseline="0" noProof="0" dirty="0" smtClean="0">
                <a:ln>
                  <a:noFill/>
                </a:ln>
                <a:solidFill>
                  <a:srgbClr val="FF0000"/>
                </a:solidFill>
                <a:effectLst/>
                <a:uLnTx/>
                <a:uFillTx/>
                <a:latin typeface="+mn-lt"/>
                <a:ea typeface="+mn-ea"/>
              </a:rPr>
              <a:t>4.0%</a:t>
            </a:r>
          </a:p>
          <a:p>
            <a:pPr marL="1046163" marR="0" lvl="5" indent="-401638" algn="l" defTabSz="642938" rtl="0" eaLnBrk="1" fontAlgn="base" latinLnBrk="0" hangingPunct="1">
              <a:lnSpc>
                <a:spcPct val="100000"/>
              </a:lnSpc>
              <a:spcBef>
                <a:spcPts val="1688"/>
              </a:spcBef>
              <a:spcAft>
                <a:spcPct val="0"/>
              </a:spcAft>
              <a:buClr>
                <a:srgbClr val="295582"/>
              </a:buClr>
              <a:buSzTx/>
              <a:buFont typeface="Times" pitchFamily="18" charset="0"/>
              <a:buChar char="•"/>
              <a:tabLst/>
              <a:defRPr/>
            </a:pPr>
            <a:r>
              <a:rPr kumimoji="0" lang="en-US" sz="1800" b="0" i="0" u="none" strike="noStrike" kern="0" cap="none" spc="0" normalizeH="0" baseline="0" noProof="0" dirty="0" smtClean="0">
                <a:ln>
                  <a:noFill/>
                </a:ln>
                <a:solidFill>
                  <a:srgbClr val="666666"/>
                </a:solidFill>
                <a:effectLst/>
                <a:uLnTx/>
                <a:uFillTx/>
                <a:latin typeface="+mn-lt"/>
                <a:ea typeface="+mn-ea"/>
              </a:rPr>
              <a:t>Productivity in South grows at </a:t>
            </a:r>
            <a:r>
              <a:rPr kumimoji="0" lang="en-US" sz="1800" b="0" i="0" u="none" strike="noStrike" kern="0" cap="none" spc="0" normalizeH="0" baseline="0" noProof="0" dirty="0" smtClean="0">
                <a:ln>
                  <a:noFill/>
                </a:ln>
                <a:solidFill>
                  <a:srgbClr val="FF0000"/>
                </a:solidFill>
                <a:effectLst/>
                <a:uLnTx/>
                <a:uFillTx/>
                <a:latin typeface="+mn-lt"/>
                <a:ea typeface="+mn-ea"/>
              </a:rPr>
              <a:t>0.7%</a:t>
            </a:r>
          </a:p>
          <a:p>
            <a:pPr marL="588963" marR="0" lvl="4" indent="-401638" algn="l" defTabSz="642938" rtl="0" eaLnBrk="0" fontAlgn="base" latinLnBrk="0" hangingPunct="0">
              <a:lnSpc>
                <a:spcPct val="100000"/>
              </a:lnSpc>
              <a:spcBef>
                <a:spcPts val="1688"/>
              </a:spcBef>
              <a:spcAft>
                <a:spcPct val="0"/>
              </a:spcAft>
              <a:buClr>
                <a:srgbClr val="295582"/>
              </a:buClr>
              <a:buSzTx/>
              <a:buFont typeface="Times" pitchFamily="18" charset="0"/>
              <a:buChar char="•"/>
              <a:tabLst/>
              <a:defRPr/>
            </a:pPr>
            <a:r>
              <a:rPr kumimoji="0" lang="en-US" sz="2000" b="0" i="0" u="none" strike="noStrike" kern="0" cap="none" spc="0" normalizeH="0" baseline="0" noProof="0" dirty="0" smtClean="0">
                <a:ln>
                  <a:noFill/>
                </a:ln>
                <a:solidFill>
                  <a:srgbClr val="666666"/>
                </a:solidFill>
                <a:effectLst/>
                <a:uLnTx/>
                <a:uFillTx/>
                <a:latin typeface="+mn-lt"/>
                <a:ea typeface="+mn-ea"/>
              </a:rPr>
              <a:t>Case D:</a:t>
            </a:r>
          </a:p>
          <a:p>
            <a:pPr marL="1046163" marR="0" lvl="5" indent="-401638" algn="l" defTabSz="642938" rtl="0" eaLnBrk="1" fontAlgn="base" latinLnBrk="0" hangingPunct="1">
              <a:lnSpc>
                <a:spcPct val="100000"/>
              </a:lnSpc>
              <a:spcBef>
                <a:spcPts val="1688"/>
              </a:spcBef>
              <a:spcAft>
                <a:spcPct val="0"/>
              </a:spcAft>
              <a:buClr>
                <a:srgbClr val="295582"/>
              </a:buClr>
              <a:buSzTx/>
              <a:buFont typeface="Times" pitchFamily="18" charset="0"/>
              <a:buChar char="•"/>
              <a:tabLst/>
              <a:defRPr/>
            </a:pPr>
            <a:r>
              <a:rPr kumimoji="0" lang="en-US" sz="1800" b="0" i="0" u="none" strike="noStrike" kern="0" cap="none" spc="0" normalizeH="0" baseline="0" noProof="0" dirty="0" smtClean="0">
                <a:ln>
                  <a:noFill/>
                </a:ln>
                <a:solidFill>
                  <a:srgbClr val="666666"/>
                </a:solidFill>
                <a:effectLst/>
                <a:uLnTx/>
                <a:uFillTx/>
                <a:latin typeface="+mn-lt"/>
                <a:ea typeface="+mn-ea"/>
              </a:rPr>
              <a:t>Wages in Germany grow at </a:t>
            </a:r>
            <a:r>
              <a:rPr kumimoji="0" lang="en-US" sz="1800" b="0" i="0" u="none" strike="noStrike" kern="0" cap="none" spc="0" normalizeH="0" baseline="0" noProof="0" dirty="0" smtClean="0">
                <a:ln>
                  <a:noFill/>
                </a:ln>
                <a:solidFill>
                  <a:srgbClr val="FF0000"/>
                </a:solidFill>
                <a:effectLst/>
                <a:uLnTx/>
                <a:uFillTx/>
                <a:latin typeface="+mn-lt"/>
                <a:ea typeface="+mn-ea"/>
              </a:rPr>
              <a:t>4.0%</a:t>
            </a:r>
          </a:p>
          <a:p>
            <a:pPr marL="1046163" marR="0" lvl="5" indent="-401638" algn="l" defTabSz="642938" rtl="0" eaLnBrk="1" fontAlgn="base" latinLnBrk="0" hangingPunct="1">
              <a:lnSpc>
                <a:spcPct val="100000"/>
              </a:lnSpc>
              <a:spcBef>
                <a:spcPts val="1688"/>
              </a:spcBef>
              <a:spcAft>
                <a:spcPct val="0"/>
              </a:spcAft>
              <a:buClr>
                <a:srgbClr val="295582"/>
              </a:buClr>
              <a:buSzTx/>
              <a:buFont typeface="Times" pitchFamily="18" charset="0"/>
              <a:buChar char="•"/>
              <a:tabLst/>
              <a:defRPr/>
            </a:pPr>
            <a:r>
              <a:rPr kumimoji="0" lang="en-US" sz="1800" b="0" i="0" u="none" strike="noStrike" kern="0" cap="none" spc="0" normalizeH="0" baseline="0" noProof="0" dirty="0" smtClean="0">
                <a:ln>
                  <a:noFill/>
                </a:ln>
                <a:solidFill>
                  <a:srgbClr val="666666"/>
                </a:solidFill>
                <a:effectLst/>
                <a:uLnTx/>
                <a:uFillTx/>
                <a:latin typeface="+mn-lt"/>
                <a:ea typeface="+mn-ea"/>
              </a:rPr>
              <a:t>Productivity in South grows at </a:t>
            </a:r>
            <a:r>
              <a:rPr kumimoji="0" lang="en-US" sz="1800" b="0" i="0" u="none" strike="noStrike" kern="0" cap="none" spc="0" normalizeH="0" baseline="0" noProof="0" dirty="0" smtClean="0">
                <a:ln>
                  <a:noFill/>
                </a:ln>
                <a:solidFill>
                  <a:srgbClr val="FF0000"/>
                </a:solidFill>
                <a:effectLst/>
                <a:uLnTx/>
                <a:uFillTx/>
                <a:latin typeface="+mn-lt"/>
                <a:ea typeface="+mn-ea"/>
              </a:rPr>
              <a:t>2.0%</a:t>
            </a:r>
          </a:p>
          <a:p>
            <a:pPr marL="588963" marR="0" lvl="0" indent="-401638" algn="l" defTabSz="642938" rtl="0" eaLnBrk="0" fontAlgn="base" latinLnBrk="0" hangingPunct="0">
              <a:lnSpc>
                <a:spcPct val="100000"/>
              </a:lnSpc>
              <a:spcBef>
                <a:spcPts val="1688"/>
              </a:spcBef>
              <a:spcAft>
                <a:spcPct val="0"/>
              </a:spcAft>
              <a:buClr>
                <a:srgbClr val="295582"/>
              </a:buClr>
              <a:buSzTx/>
              <a:buFont typeface="Times" pitchFamily="18" charset="0"/>
              <a:buChar char="•"/>
              <a:tabLst/>
              <a:defRPr/>
            </a:pPr>
            <a:endParaRPr kumimoji="0" lang="en-US" sz="3000" b="0" i="0" u="none" strike="noStrike" kern="0" cap="none" spc="0" normalizeH="0" baseline="0" noProof="0" dirty="0">
              <a:ln>
                <a:noFill/>
              </a:ln>
              <a:solidFill>
                <a:srgbClr val="666666"/>
              </a:solidFill>
              <a:effectLst/>
              <a:uLnTx/>
              <a:uFillTx/>
              <a:latin typeface="+mn-lt"/>
              <a:ea typeface="+mn-ea"/>
              <a:cs typeface="+mn-cs"/>
            </a:endParaRPr>
          </a:p>
        </p:txBody>
      </p:sp>
      <p:sp>
        <p:nvSpPr>
          <p:cNvPr id="8"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857250"/>
            <a:ext cx="8305799" cy="1036638"/>
          </a:xfrm>
        </p:spPr>
        <p:txBody>
          <a:bodyPr>
            <a:normAutofit fontScale="90000"/>
          </a:bodyPr>
          <a:lstStyle/>
          <a:p>
            <a:r>
              <a:rPr lang="en-US" dirty="0" smtClean="0"/>
              <a:t>The Ease of Doing Business Rankings</a:t>
            </a:r>
            <a:br>
              <a:rPr lang="en-US" dirty="0" smtClean="0"/>
            </a:br>
            <a:r>
              <a:rPr lang="en-US" sz="2700" dirty="0" smtClean="0"/>
              <a:t>Overall and by Sub-Index, 2013</a:t>
            </a:r>
            <a:endParaRPr lang="en-US" sz="2700" dirty="0"/>
          </a:p>
        </p:txBody>
      </p:sp>
      <p:graphicFrame>
        <p:nvGraphicFramePr>
          <p:cNvPr id="4" name="Content Placeholder 3"/>
          <p:cNvGraphicFramePr>
            <a:graphicFrameLocks noGrp="1"/>
          </p:cNvGraphicFramePr>
          <p:nvPr>
            <p:ph idx="1"/>
          </p:nvPr>
        </p:nvGraphicFramePr>
        <p:xfrm>
          <a:off x="381000" y="2057400"/>
          <a:ext cx="8686800" cy="3987800"/>
        </p:xfrm>
        <a:graphic>
          <a:graphicData uri="http://schemas.openxmlformats.org/drawingml/2006/table">
            <a:tbl>
              <a:tblPr firstRow="1" bandRow="1">
                <a:tableStyleId>{9D7B26C5-4107-4FEC-AEDC-1716B250A1EF}</a:tableStyleId>
              </a:tblPr>
              <a:tblGrid>
                <a:gridCol w="990600"/>
                <a:gridCol w="1066800"/>
                <a:gridCol w="516467"/>
                <a:gridCol w="804333"/>
                <a:gridCol w="723900"/>
                <a:gridCol w="563033"/>
                <a:gridCol w="643467"/>
                <a:gridCol w="643467"/>
                <a:gridCol w="563033"/>
                <a:gridCol w="804333"/>
                <a:gridCol w="643467"/>
                <a:gridCol w="723900"/>
              </a:tblGrid>
              <a:tr h="370840">
                <a:tc>
                  <a:txBody>
                    <a:bodyPr/>
                    <a:lstStyle/>
                    <a:p>
                      <a:pPr marL="0" marR="0">
                        <a:spcBef>
                          <a:spcPts val="0"/>
                        </a:spcBef>
                        <a:spcAft>
                          <a:spcPts val="0"/>
                        </a:spcAft>
                      </a:pPr>
                      <a:r>
                        <a:rPr lang="en-US" sz="1600" dirty="0"/>
                        <a:t> </a:t>
                      </a:r>
                      <a:endParaRPr lang="en-US" sz="1600" dirty="0">
                        <a:latin typeface="+mj-lt"/>
                        <a:ea typeface="Calibri"/>
                        <a:cs typeface="Times New Roman"/>
                      </a:endParaRPr>
                    </a:p>
                  </a:txBody>
                  <a:tcPr marL="68580" marR="68580" marT="0" marB="0" anchor="b"/>
                </a:tc>
                <a:tc>
                  <a:txBody>
                    <a:bodyPr/>
                    <a:lstStyle/>
                    <a:p>
                      <a:pPr marL="0" marR="0">
                        <a:spcBef>
                          <a:spcPts val="0"/>
                        </a:spcBef>
                        <a:spcAft>
                          <a:spcPts val="0"/>
                        </a:spcAft>
                      </a:pPr>
                      <a:r>
                        <a:rPr lang="en-US" sz="1600"/>
                        <a:t> </a:t>
                      </a:r>
                      <a:endParaRPr lang="en-US" sz="1600">
                        <a:latin typeface="+mj-lt"/>
                        <a:ea typeface="Calibri"/>
                        <a:cs typeface="Times New Roman"/>
                      </a:endParaRPr>
                    </a:p>
                  </a:txBody>
                  <a:tcPr marL="68580" marR="68580" marT="0" marB="0" anchor="b"/>
                </a:tc>
                <a:tc gridSpan="10">
                  <a:txBody>
                    <a:bodyPr/>
                    <a:lstStyle/>
                    <a:p>
                      <a:pPr marL="0" marR="0" algn="ctr">
                        <a:spcBef>
                          <a:spcPts val="0"/>
                        </a:spcBef>
                        <a:spcAft>
                          <a:spcPts val="0"/>
                        </a:spcAft>
                      </a:pPr>
                      <a:r>
                        <a:rPr lang="en-US" sz="1600"/>
                        <a:t>Sub categories</a:t>
                      </a:r>
                      <a:endParaRPr lang="en-US" sz="1600">
                        <a:latin typeface="+mj-lt"/>
                        <a:ea typeface="Calibri"/>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62760">
                <a:tc>
                  <a:txBody>
                    <a:bodyPr/>
                    <a:lstStyle/>
                    <a:p>
                      <a:pPr marL="0" marR="0" algn="ctr">
                        <a:spcBef>
                          <a:spcPts val="0"/>
                        </a:spcBef>
                        <a:spcAft>
                          <a:spcPts val="0"/>
                        </a:spcAft>
                      </a:pPr>
                      <a:r>
                        <a:rPr lang="en-US" sz="1600"/>
                        <a:t> </a:t>
                      </a:r>
                      <a:endParaRPr lang="en-US" sz="160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a:t>Ease of Doing Business Rank</a:t>
                      </a:r>
                      <a:endParaRPr lang="en-US" sz="1600" dirty="0">
                        <a:latin typeface="+mj-lt"/>
                        <a:ea typeface="Calibri"/>
                        <a:cs typeface="Times New Roman"/>
                      </a:endParaRPr>
                    </a:p>
                  </a:txBody>
                  <a:tcPr marL="68580" marR="68580" marT="0" marB="0" anchor="ctr"/>
                </a:tc>
                <a:tc>
                  <a:txBody>
                    <a:bodyPr/>
                    <a:lstStyle/>
                    <a:p>
                      <a:pPr marL="0" marR="0">
                        <a:spcBef>
                          <a:spcPts val="0"/>
                        </a:spcBef>
                        <a:spcAft>
                          <a:spcPts val="0"/>
                        </a:spcAft>
                      </a:pPr>
                      <a:r>
                        <a:rPr lang="en-US" sz="1400" dirty="0"/>
                        <a:t>Starting a Business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smtClean="0"/>
                        <a:t>Dealing </a:t>
                      </a:r>
                      <a:r>
                        <a:rPr lang="en-US" sz="1400" dirty="0"/>
                        <a:t>with </a:t>
                      </a:r>
                      <a:r>
                        <a:rPr lang="en-US" sz="1400" dirty="0" smtClean="0"/>
                        <a:t>Construction</a:t>
                      </a:r>
                    </a:p>
                    <a:p>
                      <a:pPr marL="0" marR="0">
                        <a:spcBef>
                          <a:spcPts val="0"/>
                        </a:spcBef>
                        <a:spcAft>
                          <a:spcPts val="0"/>
                        </a:spcAft>
                      </a:pPr>
                      <a:r>
                        <a:rPr lang="en-US" sz="1400" dirty="0" smtClean="0"/>
                        <a:t>Permits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Getting Electricity</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Registering Property</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Getting Credit</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Protecting Investors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Paying Taxes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Trading Across Borders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Enforcing Contracts</a:t>
                      </a:r>
                      <a:endParaRPr lang="en-US" sz="1400" dirty="0">
                        <a:latin typeface="+mj-lt"/>
                        <a:ea typeface="Calibri"/>
                        <a:cs typeface="Times New Roman"/>
                      </a:endParaRPr>
                    </a:p>
                  </a:txBody>
                  <a:tcPr marL="68580" marR="68580" marT="0" marB="0" vert="vert270" anchor="ctr"/>
                </a:tc>
                <a:tc>
                  <a:txBody>
                    <a:bodyPr/>
                    <a:lstStyle/>
                    <a:p>
                      <a:pPr marL="0" marR="0">
                        <a:spcBef>
                          <a:spcPts val="0"/>
                        </a:spcBef>
                        <a:spcAft>
                          <a:spcPts val="0"/>
                        </a:spcAft>
                      </a:pPr>
                      <a:r>
                        <a:rPr lang="en-US" sz="1400" dirty="0"/>
                        <a:t>Resolving Insolvency</a:t>
                      </a:r>
                      <a:endParaRPr lang="en-US" sz="1400" dirty="0">
                        <a:latin typeface="+mj-lt"/>
                        <a:ea typeface="Calibri"/>
                        <a:cs typeface="Times New Roman"/>
                      </a:endParaRPr>
                    </a:p>
                  </a:txBody>
                  <a:tcPr marL="68580" marR="68580" marT="0" marB="0" vert="vert270" anchor="ctr"/>
                </a:tc>
              </a:tr>
              <a:tr h="370840">
                <a:tc>
                  <a:txBody>
                    <a:bodyPr/>
                    <a:lstStyle/>
                    <a:p>
                      <a:pPr marL="0" marR="0">
                        <a:spcBef>
                          <a:spcPts val="0"/>
                        </a:spcBef>
                        <a:spcAft>
                          <a:spcPts val="0"/>
                        </a:spcAft>
                      </a:pPr>
                      <a:r>
                        <a:rPr lang="en-US" sz="1600"/>
                        <a:t>U.K.</a:t>
                      </a:r>
                      <a:endParaRPr lang="en-US" sz="1600">
                        <a:latin typeface="+mj-lt"/>
                        <a:ea typeface="Calibri"/>
                        <a:cs typeface="Times New Roman"/>
                      </a:endParaRPr>
                    </a:p>
                  </a:txBody>
                  <a:tcPr marL="68580" marR="68580" marT="0" marB="0" anchor="b"/>
                </a:tc>
                <a:tc>
                  <a:txBody>
                    <a:bodyPr/>
                    <a:lstStyle/>
                    <a:p>
                      <a:pPr marL="0" marR="0" algn="ctr">
                        <a:spcBef>
                          <a:spcPts val="0"/>
                        </a:spcBef>
                        <a:spcAft>
                          <a:spcPts val="0"/>
                        </a:spcAft>
                      </a:pPr>
                      <a:r>
                        <a:rPr lang="en-US" sz="1600"/>
                        <a:t>7</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19</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62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73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16</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21</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8</a:t>
                      </a:r>
                      <a:endParaRPr lang="en-US" sz="1600">
                        <a:latin typeface="+mj-lt"/>
                        <a:ea typeface="Calibri"/>
                        <a:cs typeface="Times New Roman"/>
                      </a:endParaRPr>
                    </a:p>
                  </a:txBody>
                  <a:tcPr marL="68580" marR="68580" marT="0" marB="0" anchor="b"/>
                </a:tc>
              </a:tr>
              <a:tr h="370840">
                <a:tc>
                  <a:txBody>
                    <a:bodyPr/>
                    <a:lstStyle/>
                    <a:p>
                      <a:pPr marL="0" marR="0">
                        <a:spcBef>
                          <a:spcPts val="0"/>
                        </a:spcBef>
                        <a:spcAft>
                          <a:spcPts val="0"/>
                        </a:spcAft>
                      </a:pPr>
                      <a:r>
                        <a:rPr lang="en-US" sz="1600"/>
                        <a:t>Germany</a:t>
                      </a:r>
                      <a:endParaRPr lang="en-US" sz="1600">
                        <a:latin typeface="+mj-lt"/>
                        <a:ea typeface="Calibri"/>
                        <a:cs typeface="Times New Roman"/>
                      </a:endParaRPr>
                    </a:p>
                  </a:txBody>
                  <a:tcPr marL="68580" marR="68580" marT="0" marB="0" anchor="b"/>
                </a:tc>
                <a:tc>
                  <a:txBody>
                    <a:bodyPr/>
                    <a:lstStyle/>
                    <a:p>
                      <a:pPr marL="0" marR="0" algn="ctr">
                        <a:spcBef>
                          <a:spcPts val="0"/>
                        </a:spcBef>
                        <a:spcAft>
                          <a:spcPts val="0"/>
                        </a:spcAft>
                      </a:pPr>
                      <a:r>
                        <a:rPr lang="en-US" sz="1600"/>
                        <a:t>20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106</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81</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72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19</a:t>
                      </a:r>
                      <a:endParaRPr lang="en-US" sz="1600">
                        <a:latin typeface="+mj-lt"/>
                        <a:ea typeface="Calibri"/>
                        <a:cs typeface="Times New Roman"/>
                      </a:endParaRPr>
                    </a:p>
                  </a:txBody>
                  <a:tcPr marL="68580" marR="68580" marT="0" marB="0" anchor="b"/>
                </a:tc>
              </a:tr>
              <a:tr h="370840">
                <a:tc>
                  <a:txBody>
                    <a:bodyPr/>
                    <a:lstStyle/>
                    <a:p>
                      <a:pPr marL="0" marR="0">
                        <a:spcBef>
                          <a:spcPts val="0"/>
                        </a:spcBef>
                        <a:spcAft>
                          <a:spcPts val="0"/>
                        </a:spcAft>
                      </a:pPr>
                      <a:r>
                        <a:rPr lang="en-US" sz="1600"/>
                        <a:t>France</a:t>
                      </a:r>
                      <a:endParaRPr lang="en-US" sz="1600">
                        <a:latin typeface="+mj-lt"/>
                        <a:ea typeface="Calibri"/>
                        <a:cs typeface="Times New Roman"/>
                      </a:endParaRPr>
                    </a:p>
                  </a:txBody>
                  <a:tcPr marL="68580" marR="68580" marT="0" marB="0" anchor="b"/>
                </a:tc>
                <a:tc>
                  <a:txBody>
                    <a:bodyPr/>
                    <a:lstStyle/>
                    <a:p>
                      <a:pPr marL="0" marR="0" algn="ctr">
                        <a:spcBef>
                          <a:spcPts val="0"/>
                        </a:spcBef>
                        <a:spcAft>
                          <a:spcPts val="0"/>
                        </a:spcAft>
                      </a:pPr>
                      <a:r>
                        <a:rPr lang="en-US" sz="1600"/>
                        <a:t>34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27</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42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146</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82</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27</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8</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43</a:t>
                      </a:r>
                      <a:endParaRPr lang="en-US" sz="1600">
                        <a:latin typeface="+mj-lt"/>
                        <a:ea typeface="Calibri"/>
                        <a:cs typeface="Times New Roman"/>
                      </a:endParaRPr>
                    </a:p>
                  </a:txBody>
                  <a:tcPr marL="68580" marR="68580" marT="0" marB="0" anchor="b"/>
                </a:tc>
              </a:tr>
              <a:tr h="370840">
                <a:tc>
                  <a:txBody>
                    <a:bodyPr/>
                    <a:lstStyle/>
                    <a:p>
                      <a:pPr marL="0" marR="0">
                        <a:spcBef>
                          <a:spcPts val="0"/>
                        </a:spcBef>
                        <a:spcAft>
                          <a:spcPts val="0"/>
                        </a:spcAft>
                      </a:pPr>
                      <a:r>
                        <a:rPr lang="en-US" sz="1600"/>
                        <a:t>Spain</a:t>
                      </a:r>
                      <a:endParaRPr lang="en-US" sz="1600">
                        <a:latin typeface="+mj-lt"/>
                        <a:ea typeface="Calibri"/>
                        <a:cs typeface="Times New Roman"/>
                      </a:endParaRPr>
                    </a:p>
                  </a:txBody>
                  <a:tcPr marL="68580" marR="68580" marT="0" marB="0" anchor="b"/>
                </a:tc>
                <a:tc>
                  <a:txBody>
                    <a:bodyPr/>
                    <a:lstStyle/>
                    <a:p>
                      <a:pPr marL="0" marR="0" algn="ctr">
                        <a:spcBef>
                          <a:spcPts val="0"/>
                        </a:spcBef>
                        <a:spcAft>
                          <a:spcPts val="0"/>
                        </a:spcAft>
                      </a:pPr>
                      <a:r>
                        <a:rPr lang="en-US" sz="1600"/>
                        <a:t>44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136</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38</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70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57</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34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39</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64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20</a:t>
                      </a:r>
                      <a:endParaRPr lang="en-US" sz="1600">
                        <a:latin typeface="+mj-lt"/>
                        <a:ea typeface="Calibri"/>
                        <a:cs typeface="Times New Roman"/>
                      </a:endParaRPr>
                    </a:p>
                  </a:txBody>
                  <a:tcPr marL="68580" marR="68580" marT="0" marB="0" anchor="b"/>
                </a:tc>
              </a:tr>
              <a:tr h="370840">
                <a:tc>
                  <a:txBody>
                    <a:bodyPr/>
                    <a:lstStyle/>
                    <a:p>
                      <a:pPr marL="0" marR="0">
                        <a:spcBef>
                          <a:spcPts val="0"/>
                        </a:spcBef>
                        <a:spcAft>
                          <a:spcPts val="0"/>
                        </a:spcAft>
                      </a:pPr>
                      <a:r>
                        <a:rPr lang="en-US" sz="1600"/>
                        <a:t>Italy</a:t>
                      </a:r>
                      <a:endParaRPr lang="en-US" sz="1600">
                        <a:latin typeface="+mj-lt"/>
                        <a:ea typeface="Calibri"/>
                        <a:cs typeface="Times New Roman"/>
                      </a:endParaRPr>
                    </a:p>
                  </a:txBody>
                  <a:tcPr marL="68580" marR="68580" marT="0" marB="0" anchor="b"/>
                </a:tc>
                <a:tc>
                  <a:txBody>
                    <a:bodyPr/>
                    <a:lstStyle/>
                    <a:p>
                      <a:pPr marL="0" marR="0" algn="ctr">
                        <a:spcBef>
                          <a:spcPts val="0"/>
                        </a:spcBef>
                        <a:spcAft>
                          <a:spcPts val="0"/>
                        </a:spcAft>
                      </a:pPr>
                      <a:r>
                        <a:rPr lang="en-US" sz="1600"/>
                        <a:t>73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84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103</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107</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39</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104</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49</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131</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55</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a:t>160</a:t>
                      </a:r>
                      <a:endParaRPr lang="en-US" sz="1600">
                        <a:latin typeface="+mj-lt"/>
                        <a:ea typeface="Calibri"/>
                        <a:cs typeface="Times New Roman"/>
                      </a:endParaRPr>
                    </a:p>
                  </a:txBody>
                  <a:tcPr marL="68580" marR="68580" marT="0" marB="0" anchor="b"/>
                </a:tc>
                <a:tc>
                  <a:txBody>
                    <a:bodyPr/>
                    <a:lstStyle/>
                    <a:p>
                      <a:pPr marL="0" marR="0" algn="r">
                        <a:spcBef>
                          <a:spcPts val="0"/>
                        </a:spcBef>
                        <a:spcAft>
                          <a:spcPts val="0"/>
                        </a:spcAft>
                      </a:pPr>
                      <a:r>
                        <a:rPr lang="en-US" sz="1600" dirty="0"/>
                        <a:t>31</a:t>
                      </a:r>
                      <a:endParaRPr lang="en-US" sz="1600" dirty="0">
                        <a:latin typeface="+mj-lt"/>
                        <a:ea typeface="Calibri"/>
                        <a:cs typeface="Times New Roman"/>
                      </a:endParaRPr>
                    </a:p>
                  </a:txBody>
                  <a:tcPr marL="68580" marR="68580" marT="0" marB="0" anchor="b"/>
                </a:tc>
              </a:tr>
            </a:tbl>
          </a:graphicData>
        </a:graphic>
      </p:graphicFrame>
      <p:sp>
        <p:nvSpPr>
          <p:cNvPr id="5" name="TextBox 4"/>
          <p:cNvSpPr txBox="1"/>
          <p:nvPr/>
        </p:nvSpPr>
        <p:spPr>
          <a:xfrm>
            <a:off x="0" y="6581001"/>
            <a:ext cx="4114800" cy="276999"/>
          </a:xfrm>
          <a:prstGeom prst="rect">
            <a:avLst/>
          </a:prstGeom>
          <a:noFill/>
        </p:spPr>
        <p:txBody>
          <a:bodyPr wrap="square" rtlCol="0">
            <a:spAutoFit/>
          </a:bodyPr>
          <a:lstStyle/>
          <a:p>
            <a:pPr algn="l"/>
            <a:r>
              <a:rPr lang="en-US" sz="1200" dirty="0" smtClean="0"/>
              <a:t>Source: World Bank Doing Business Report, 2013</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Overall Nearness to Frontier</a:t>
            </a:r>
            <a:endParaRPr lang="en-US" dirty="0"/>
          </a:p>
        </p:txBody>
      </p:sp>
      <p:graphicFrame>
        <p:nvGraphicFramePr>
          <p:cNvPr id="4" name="Content Placeholder 3"/>
          <p:cNvGraphicFramePr>
            <a:graphicFrameLocks noGrp="1"/>
          </p:cNvGraphicFramePr>
          <p:nvPr>
            <p:ph idx="1"/>
          </p:nvPr>
        </p:nvGraphicFramePr>
        <p:xfrm>
          <a:off x="914400" y="17526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81001"/>
            <a:ext cx="4114800" cy="276999"/>
          </a:xfrm>
          <a:prstGeom prst="rect">
            <a:avLst/>
          </a:prstGeom>
          <a:noFill/>
        </p:spPr>
        <p:txBody>
          <a:bodyPr wrap="square" rtlCol="0">
            <a:spAutoFit/>
          </a:bodyPr>
          <a:lstStyle/>
          <a:p>
            <a:pPr algn="l"/>
            <a:r>
              <a:rPr lang="en-US" sz="1200" dirty="0" smtClean="0"/>
              <a:t>Source: World Bank Doing Business Report, 2013</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sz="8000" dirty="0" smtClean="0"/>
              <a:t>THANK YOU!</a:t>
            </a:r>
            <a:endParaRPr lang="en-US" sz="80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5"/>
          <p:cNvSpPr txBox="1">
            <a:spLocks noChangeArrowheads="1"/>
          </p:cNvSpPr>
          <p:nvPr/>
        </p:nvSpPr>
        <p:spPr bwMode="auto">
          <a:xfrm>
            <a:off x="0" y="6364069"/>
            <a:ext cx="33504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ts val="0"/>
              </a:spcBef>
              <a:buClr>
                <a:schemeClr val="tx2"/>
              </a:buClr>
            </a:pPr>
            <a:r>
              <a:rPr lang="en-US" sz="1200" dirty="0">
                <a:solidFill>
                  <a:schemeClr val="tx1"/>
                </a:solidFill>
                <a:latin typeface="Gill Sans"/>
              </a:rPr>
              <a:t>Source: </a:t>
            </a:r>
            <a:r>
              <a:rPr lang="en-US" sz="1200" dirty="0" smtClean="0">
                <a:solidFill>
                  <a:schemeClr val="tx1"/>
                </a:solidFill>
                <a:latin typeface="Gill Sans"/>
              </a:rPr>
              <a:t>IMF WEO</a:t>
            </a:r>
          </a:p>
          <a:p>
            <a:pPr algn="l" eaLnBrk="1" hangingPunct="1">
              <a:spcBef>
                <a:spcPts val="0"/>
              </a:spcBef>
              <a:buClr>
                <a:schemeClr val="tx2"/>
              </a:buClr>
            </a:pPr>
            <a:r>
              <a:rPr lang="en-US" sz="1200" i="1" dirty="0" smtClean="0">
                <a:solidFill>
                  <a:schemeClr val="tx1"/>
                </a:solidFill>
                <a:latin typeface="Gill Sans"/>
              </a:rPr>
              <a:t>Note: Data after 2011 based on staff estimates</a:t>
            </a:r>
          </a:p>
          <a:p>
            <a:pPr algn="l" eaLnBrk="1" hangingPunct="1">
              <a:spcBef>
                <a:spcPts val="0"/>
              </a:spcBef>
              <a:buClr>
                <a:schemeClr val="tx2"/>
              </a:buClr>
            </a:pPr>
            <a:endParaRPr lang="en-US" sz="1200" dirty="0">
              <a:solidFill>
                <a:schemeClr val="tx1"/>
              </a:solidFill>
              <a:latin typeface="Gill Sans"/>
            </a:endParaRPr>
          </a:p>
        </p:txBody>
      </p:sp>
      <p:graphicFrame>
        <p:nvGraphicFramePr>
          <p:cNvPr id="10" name="Chart 9"/>
          <p:cNvGraphicFramePr/>
          <p:nvPr>
            <p:extLst>
              <p:ext uri="{D42A27DB-BD31-4B8C-83A1-F6EECF244321}">
                <p14:modId xmlns:p14="http://schemas.microsoft.com/office/powerpoint/2010/main" val="1117177419"/>
              </p:ext>
            </p:extLst>
          </p:nvPr>
        </p:nvGraphicFramePr>
        <p:xfrm>
          <a:off x="914400" y="1981200"/>
          <a:ext cx="7772401"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838200" y="762000"/>
            <a:ext cx="8229600" cy="1143000"/>
          </a:xfrm>
        </p:spPr>
        <p:txBody>
          <a:bodyPr>
            <a:normAutofit/>
          </a:bodyPr>
          <a:lstStyle/>
          <a:p>
            <a:r>
              <a:rPr lang="en-US" dirty="0" smtClean="0"/>
              <a:t>GDP Market Prices </a:t>
            </a:r>
            <a:br>
              <a:rPr lang="en-US" dirty="0" smtClean="0"/>
            </a:br>
            <a:r>
              <a:rPr lang="en-US" sz="2700" dirty="0" smtClean="0"/>
              <a:t>Percent of World</a:t>
            </a:r>
            <a:endParaRPr lang="en-US" sz="27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extLst>
      <p:ext uri="{BB962C8B-B14F-4D97-AF65-F5344CB8AC3E}">
        <p14:creationId xmlns:p14="http://schemas.microsoft.com/office/powerpoint/2010/main" val="474985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5"/>
          <p:cNvSpPr txBox="1">
            <a:spLocks noChangeArrowheads="1"/>
          </p:cNvSpPr>
          <p:nvPr/>
        </p:nvSpPr>
        <p:spPr bwMode="auto">
          <a:xfrm>
            <a:off x="0" y="6400800"/>
            <a:ext cx="51425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ts val="0"/>
              </a:spcBef>
              <a:buClr>
                <a:schemeClr val="tx2"/>
              </a:buClr>
            </a:pPr>
            <a:r>
              <a:rPr lang="en-US" sz="1200" dirty="0">
                <a:solidFill>
                  <a:schemeClr val="tx1"/>
                </a:solidFill>
                <a:latin typeface="Gill Sans"/>
              </a:rPr>
              <a:t>Source: </a:t>
            </a:r>
            <a:r>
              <a:rPr lang="en-US" sz="1200" dirty="0" smtClean="0">
                <a:solidFill>
                  <a:schemeClr val="tx1"/>
                </a:solidFill>
                <a:latin typeface="Gill Sans"/>
              </a:rPr>
              <a:t>IMF WEO</a:t>
            </a:r>
          </a:p>
          <a:p>
            <a:pPr algn="l" eaLnBrk="1" hangingPunct="1">
              <a:spcBef>
                <a:spcPts val="0"/>
              </a:spcBef>
              <a:buClr>
                <a:schemeClr val="tx2"/>
              </a:buClr>
            </a:pPr>
            <a:r>
              <a:rPr lang="en-US" sz="1200" i="1" dirty="0" smtClean="0">
                <a:solidFill>
                  <a:schemeClr val="tx1"/>
                </a:solidFill>
                <a:latin typeface="Gill Sans"/>
              </a:rPr>
              <a:t>Note: Data after 2010 (2011 for some countries) based on staff estimates</a:t>
            </a:r>
          </a:p>
          <a:p>
            <a:pPr algn="l" eaLnBrk="1" hangingPunct="1">
              <a:spcBef>
                <a:spcPts val="0"/>
              </a:spcBef>
              <a:buClr>
                <a:schemeClr val="tx2"/>
              </a:buClr>
            </a:pPr>
            <a:endParaRPr lang="en-US" sz="1200" dirty="0">
              <a:solidFill>
                <a:schemeClr val="tx1"/>
              </a:solidFill>
              <a:latin typeface="Gill Sans"/>
            </a:endParaRPr>
          </a:p>
        </p:txBody>
      </p:sp>
      <p:graphicFrame>
        <p:nvGraphicFramePr>
          <p:cNvPr id="7" name="Chart 6"/>
          <p:cNvGraphicFramePr/>
          <p:nvPr>
            <p:extLst>
              <p:ext uri="{D42A27DB-BD31-4B8C-83A1-F6EECF244321}">
                <p14:modId xmlns:p14="http://schemas.microsoft.com/office/powerpoint/2010/main" val="654784353"/>
              </p:ext>
            </p:extLst>
          </p:nvPr>
        </p:nvGraphicFramePr>
        <p:xfrm>
          <a:off x="914400" y="1981200"/>
          <a:ext cx="78486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1"/>
          <p:cNvSpPr>
            <a:spLocks noGrp="1"/>
          </p:cNvSpPr>
          <p:nvPr>
            <p:ph type="title"/>
          </p:nvPr>
        </p:nvSpPr>
        <p:spPr>
          <a:xfrm>
            <a:off x="914400" y="762000"/>
            <a:ext cx="8229600" cy="1143000"/>
          </a:xfrm>
        </p:spPr>
        <p:txBody>
          <a:bodyPr>
            <a:normAutofit/>
          </a:bodyPr>
          <a:lstStyle/>
          <a:p>
            <a:r>
              <a:rPr lang="en-US" dirty="0" smtClean="0"/>
              <a:t>GDP PPP </a:t>
            </a:r>
            <a:br>
              <a:rPr lang="en-US" dirty="0" smtClean="0"/>
            </a:br>
            <a:r>
              <a:rPr lang="en-US" sz="2700" dirty="0" smtClean="0"/>
              <a:t>Percent of World</a:t>
            </a:r>
            <a:endParaRPr lang="en-US" sz="27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extLst>
      <p:ext uri="{BB962C8B-B14F-4D97-AF65-F5344CB8AC3E}">
        <p14:creationId xmlns:p14="http://schemas.microsoft.com/office/powerpoint/2010/main" val="185530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5"/>
          <p:cNvSpPr txBox="1">
            <a:spLocks noChangeArrowheads="1"/>
          </p:cNvSpPr>
          <p:nvPr/>
        </p:nvSpPr>
        <p:spPr bwMode="auto">
          <a:xfrm>
            <a:off x="0" y="6400800"/>
            <a:ext cx="562025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ts val="0"/>
              </a:spcBef>
              <a:buClr>
                <a:schemeClr val="tx2"/>
              </a:buClr>
            </a:pPr>
            <a:r>
              <a:rPr lang="en-US" sz="1200" dirty="0">
                <a:solidFill>
                  <a:schemeClr val="tx1"/>
                </a:solidFill>
                <a:latin typeface="Gill Sans"/>
              </a:rPr>
              <a:t>Source: </a:t>
            </a:r>
            <a:r>
              <a:rPr lang="en-US" sz="1200" dirty="0" smtClean="0">
                <a:solidFill>
                  <a:schemeClr val="tx1"/>
                </a:solidFill>
                <a:latin typeface="Gill Sans"/>
              </a:rPr>
              <a:t>World Bank WDI</a:t>
            </a:r>
          </a:p>
          <a:p>
            <a:pPr algn="l" eaLnBrk="1" hangingPunct="1">
              <a:spcBef>
                <a:spcPts val="0"/>
              </a:spcBef>
              <a:buClr>
                <a:schemeClr val="tx2"/>
              </a:buClr>
            </a:pPr>
            <a:r>
              <a:rPr lang="en-US" sz="1200" i="1" dirty="0" smtClean="0">
                <a:solidFill>
                  <a:schemeClr val="tx1"/>
                </a:solidFill>
                <a:latin typeface="Gill Sans"/>
              </a:rPr>
              <a:t>Note: Trade is defined as the sum of exports and imports of goods and services </a:t>
            </a:r>
          </a:p>
          <a:p>
            <a:pPr algn="l" eaLnBrk="1" hangingPunct="1">
              <a:spcBef>
                <a:spcPts val="0"/>
              </a:spcBef>
              <a:buClr>
                <a:schemeClr val="tx2"/>
              </a:buClr>
            </a:pPr>
            <a:endParaRPr lang="en-US" sz="1200" dirty="0">
              <a:solidFill>
                <a:schemeClr val="tx1"/>
              </a:solidFill>
              <a:latin typeface="Gill Sans"/>
            </a:endParaRPr>
          </a:p>
        </p:txBody>
      </p:sp>
      <p:graphicFrame>
        <p:nvGraphicFramePr>
          <p:cNvPr id="6" name="Chart 5"/>
          <p:cNvGraphicFramePr/>
          <p:nvPr/>
        </p:nvGraphicFramePr>
        <p:xfrm>
          <a:off x="914400" y="2057400"/>
          <a:ext cx="76962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914400" y="838200"/>
            <a:ext cx="8229600" cy="1143000"/>
          </a:xfrm>
        </p:spPr>
        <p:txBody>
          <a:bodyPr>
            <a:normAutofit/>
          </a:bodyPr>
          <a:lstStyle/>
          <a:p>
            <a:r>
              <a:rPr lang="en-US" dirty="0" smtClean="0"/>
              <a:t>Eurozone Trade</a:t>
            </a:r>
            <a:br>
              <a:rPr lang="en-US" dirty="0" smtClean="0"/>
            </a:br>
            <a:r>
              <a:rPr lang="en-US" sz="2700" dirty="0" smtClean="0"/>
              <a:t>Percent of World</a:t>
            </a:r>
            <a:endParaRPr lang="en-US" sz="2700" dirty="0"/>
          </a:p>
        </p:txBody>
      </p:sp>
      <p:sp>
        <p:nvSpPr>
          <p:cNvPr id="9"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extLst>
      <p:ext uri="{BB962C8B-B14F-4D97-AF65-F5344CB8AC3E}">
        <p14:creationId xmlns:p14="http://schemas.microsoft.com/office/powerpoint/2010/main" val="2957007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5"/>
          <p:cNvSpPr txBox="1">
            <a:spLocks noChangeArrowheads="1"/>
          </p:cNvSpPr>
          <p:nvPr/>
        </p:nvSpPr>
        <p:spPr bwMode="auto">
          <a:xfrm>
            <a:off x="-32779" y="6172200"/>
            <a:ext cx="849097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algn="l" eaLnBrk="1" hangingPunct="1">
              <a:spcBef>
                <a:spcPts val="0"/>
              </a:spcBef>
              <a:buClr>
                <a:schemeClr val="tx2"/>
              </a:buClr>
            </a:pPr>
            <a:r>
              <a:rPr lang="en-US" sz="1200" dirty="0">
                <a:solidFill>
                  <a:schemeClr val="tx1"/>
                </a:solidFill>
                <a:latin typeface="Gill Sans"/>
              </a:rPr>
              <a:t>Source: </a:t>
            </a:r>
            <a:r>
              <a:rPr lang="en-US" sz="1200" dirty="0" smtClean="0">
                <a:solidFill>
                  <a:schemeClr val="tx1"/>
                </a:solidFill>
                <a:latin typeface="Gill Sans"/>
              </a:rPr>
              <a:t>BIS</a:t>
            </a:r>
          </a:p>
          <a:p>
            <a:pPr algn="l" eaLnBrk="1" hangingPunct="1">
              <a:spcBef>
                <a:spcPts val="0"/>
              </a:spcBef>
              <a:buClr>
                <a:schemeClr val="tx2"/>
              </a:buClr>
            </a:pPr>
            <a:r>
              <a:rPr lang="en-US" sz="1200" i="1" dirty="0" smtClean="0">
                <a:solidFill>
                  <a:schemeClr val="tx1"/>
                </a:solidFill>
                <a:latin typeface="Gill Sans"/>
              </a:rPr>
              <a:t>Note: The euro share of  banks’ international position is defined as euro-denominated, allocated assets vis-à-vis all sectors</a:t>
            </a:r>
          </a:p>
          <a:p>
            <a:pPr algn="l" eaLnBrk="1" hangingPunct="1">
              <a:spcBef>
                <a:spcPts val="0"/>
              </a:spcBef>
              <a:buClr>
                <a:schemeClr val="tx2"/>
              </a:buClr>
            </a:pPr>
            <a:r>
              <a:rPr lang="en-US" sz="1200" i="1" dirty="0" smtClean="0">
                <a:solidFill>
                  <a:schemeClr val="tx1"/>
                </a:solidFill>
                <a:latin typeface="Gill Sans"/>
              </a:rPr>
              <a:t>*2012 point reflects  up through Q3</a:t>
            </a:r>
          </a:p>
          <a:p>
            <a:pPr algn="l" eaLnBrk="1" hangingPunct="1">
              <a:spcBef>
                <a:spcPts val="0"/>
              </a:spcBef>
              <a:buClr>
                <a:schemeClr val="tx2"/>
              </a:buClr>
            </a:pPr>
            <a:endParaRPr lang="en-US" sz="1200" dirty="0">
              <a:solidFill>
                <a:schemeClr val="tx1"/>
              </a:solidFill>
              <a:latin typeface="Gill Sans"/>
            </a:endParaRPr>
          </a:p>
        </p:txBody>
      </p:sp>
      <p:graphicFrame>
        <p:nvGraphicFramePr>
          <p:cNvPr id="7" name="Chart 6"/>
          <p:cNvGraphicFramePr/>
          <p:nvPr>
            <p:extLst>
              <p:ext uri="{D42A27DB-BD31-4B8C-83A1-F6EECF244321}">
                <p14:modId xmlns:p14="http://schemas.microsoft.com/office/powerpoint/2010/main" val="4240582670"/>
              </p:ext>
            </p:extLst>
          </p:nvPr>
        </p:nvGraphicFramePr>
        <p:xfrm>
          <a:off x="990600" y="2057400"/>
          <a:ext cx="77724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1"/>
          <p:cNvSpPr>
            <a:spLocks noGrp="1"/>
          </p:cNvSpPr>
          <p:nvPr>
            <p:ph type="title"/>
          </p:nvPr>
        </p:nvSpPr>
        <p:spPr>
          <a:xfrm>
            <a:off x="914400" y="838200"/>
            <a:ext cx="8229600" cy="1143000"/>
          </a:xfrm>
        </p:spPr>
        <p:txBody>
          <a:bodyPr>
            <a:normAutofit fontScale="90000"/>
          </a:bodyPr>
          <a:lstStyle/>
          <a:p>
            <a:r>
              <a:rPr lang="en-US" dirty="0" smtClean="0"/>
              <a:t>Euro Share of Banks’ International Positions, %</a:t>
            </a:r>
            <a:endParaRPr lang="en-US" sz="27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extLst>
      <p:ext uri="{BB962C8B-B14F-4D97-AF65-F5344CB8AC3E}">
        <p14:creationId xmlns:p14="http://schemas.microsoft.com/office/powerpoint/2010/main" val="4278057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of European Regional Experience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European integration has set the benchmark in regional policies by providing practical case studies in terms of legal frameworks, intermediate milestones, successes and (now) failures</a:t>
            </a: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2" y="857250"/>
            <a:ext cx="7945437" cy="1036638"/>
          </a:xfrm>
        </p:spPr>
        <p:txBody>
          <a:bodyPr>
            <a:normAutofit fontScale="90000"/>
          </a:bodyPr>
          <a:lstStyle/>
          <a:p>
            <a:r>
              <a:rPr lang="en-US" dirty="0" smtClean="0"/>
              <a:t>Forecasted and realized GDP growth </a:t>
            </a:r>
            <a:r>
              <a:rPr lang="en-US" sz="2700" dirty="0" smtClean="0"/>
              <a:t>Euro area, %</a:t>
            </a:r>
            <a:endParaRPr lang="en-US" dirty="0"/>
          </a:p>
        </p:txBody>
      </p:sp>
      <p:graphicFrame>
        <p:nvGraphicFramePr>
          <p:cNvPr id="4" name="Content Placeholder 3"/>
          <p:cNvGraphicFramePr>
            <a:graphicFrameLocks noGrp="1"/>
          </p:cNvGraphicFramePr>
          <p:nvPr>
            <p:ph idx="1"/>
          </p:nvPr>
        </p:nvGraphicFramePr>
        <p:xfrm>
          <a:off x="914400" y="1981200"/>
          <a:ext cx="78486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81001"/>
            <a:ext cx="5638800" cy="276999"/>
          </a:xfrm>
          <a:prstGeom prst="rect">
            <a:avLst/>
          </a:prstGeom>
          <a:noFill/>
        </p:spPr>
        <p:txBody>
          <a:bodyPr wrap="square" rtlCol="0">
            <a:spAutoFit/>
          </a:bodyPr>
          <a:lstStyle/>
          <a:p>
            <a:pPr algn="l"/>
            <a:r>
              <a:rPr lang="en-US" sz="1200" dirty="0" smtClean="0"/>
              <a:t>Source: IMF World Economic Outlook, from September 1998 to October 2012</a:t>
            </a:r>
            <a:endParaRPr lang="en-US" sz="1200" dirty="0"/>
          </a:p>
        </p:txBody>
      </p:sp>
      <p:sp>
        <p:nvSpPr>
          <p:cNvPr id="6" name="Text Box 7"/>
          <p:cNvSpPr txBox="1">
            <a:spLocks/>
          </p:cNvSpPr>
          <p:nvPr/>
        </p:nvSpPr>
        <p:spPr bwMode="auto">
          <a:xfrm>
            <a:off x="7588250" y="6581775"/>
            <a:ext cx="155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642938" eaLnBrk="0" hangingPunct="0">
              <a:defRPr sz="3000">
                <a:solidFill>
                  <a:srgbClr val="000000"/>
                </a:solidFill>
                <a:latin typeface="Gill Sans" pitchFamily="96" charset="0"/>
                <a:ea typeface="ヒラギノ角ゴ Pro W3" pitchFamily="96" charset="-128"/>
                <a:sym typeface="Gill Sans" pitchFamily="96" charset="0"/>
              </a:defRPr>
            </a:lvl1pPr>
            <a:lvl2pPr marL="742950" indent="-285750" defTabSz="642938" eaLnBrk="0" hangingPunct="0">
              <a:defRPr sz="3000">
                <a:solidFill>
                  <a:srgbClr val="000000"/>
                </a:solidFill>
                <a:latin typeface="Gill Sans" pitchFamily="96" charset="0"/>
                <a:ea typeface="ヒラギノ角ゴ Pro W3" pitchFamily="96" charset="-128"/>
                <a:sym typeface="Gill Sans" pitchFamily="96" charset="0"/>
              </a:defRPr>
            </a:lvl2pPr>
            <a:lvl3pPr marL="1143000" indent="-228600" defTabSz="642938" eaLnBrk="0" hangingPunct="0">
              <a:defRPr sz="3000">
                <a:solidFill>
                  <a:srgbClr val="000000"/>
                </a:solidFill>
                <a:latin typeface="Gill Sans" pitchFamily="96" charset="0"/>
                <a:ea typeface="ヒラギノ角ゴ Pro W3" pitchFamily="96" charset="-128"/>
                <a:sym typeface="Gill Sans" pitchFamily="96" charset="0"/>
              </a:defRPr>
            </a:lvl3pPr>
            <a:lvl4pPr marL="1600200" indent="-228600" defTabSz="642938" eaLnBrk="0" hangingPunct="0">
              <a:defRPr sz="3000">
                <a:solidFill>
                  <a:srgbClr val="000000"/>
                </a:solidFill>
                <a:latin typeface="Gill Sans" pitchFamily="96" charset="0"/>
                <a:ea typeface="ヒラギノ角ゴ Pro W3" pitchFamily="96" charset="-128"/>
                <a:sym typeface="Gill Sans" pitchFamily="96" charset="0"/>
              </a:defRPr>
            </a:lvl4pPr>
            <a:lvl5pPr marL="2057400" indent="-228600" defTabSz="642938" eaLnBrk="0" hangingPunct="0">
              <a:defRPr sz="3000">
                <a:solidFill>
                  <a:srgbClr val="000000"/>
                </a:solidFill>
                <a:latin typeface="Gill Sans" pitchFamily="96" charset="0"/>
                <a:ea typeface="ヒラギノ角ゴ Pro W3" pitchFamily="96" charset="-128"/>
                <a:sym typeface="Gill Sans" pitchFamily="96" charset="0"/>
              </a:defRPr>
            </a:lvl5pPr>
            <a:lvl6pPr marL="25146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6pPr>
            <a:lvl7pPr marL="29718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7pPr>
            <a:lvl8pPr marL="34290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8pPr>
            <a:lvl9pPr marL="3886200" indent="-228600" algn="ctr" defTabSz="642938" eaLnBrk="0" fontAlgn="base" hangingPunct="0">
              <a:spcBef>
                <a:spcPct val="0"/>
              </a:spcBef>
              <a:spcAft>
                <a:spcPct val="0"/>
              </a:spcAft>
              <a:defRPr sz="3000">
                <a:solidFill>
                  <a:srgbClr val="000000"/>
                </a:solidFill>
                <a:latin typeface="Gill Sans" pitchFamily="96" charset="0"/>
                <a:ea typeface="ヒラギノ角ゴ Pro W3" pitchFamily="96" charset="-128"/>
                <a:sym typeface="Gill Sans" pitchFamily="96" charset="0"/>
              </a:defRPr>
            </a:lvl9pPr>
          </a:lstStyle>
          <a:p>
            <a:pPr eaLnBrk="1" hangingPunct="1"/>
            <a:r>
              <a:rPr lang="en-US" sz="1200" i="1" dirty="0"/>
              <a:t>Domenico Lombardi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Georgia"/>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rookings">
  <a:themeElements>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rookings">
      <a:majorFont>
        <a:latin typeface="Georgia"/>
        <a:ea typeface="ヒラギノ明朝 Pro W3"/>
        <a:cs typeface="Arial"/>
      </a:majorFont>
      <a:minorFont>
        <a:latin typeface="Arial"/>
        <a:ea typeface="ヒラギノ角ゴ Pro W3"/>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3271</TotalTime>
  <Pages>0</Pages>
  <Words>1566</Words>
  <Characters>0</Characters>
  <Application>Microsoft Office PowerPoint</Application>
  <PresentationFormat>Letter Paper (8.5x11 in)</PresentationFormat>
  <Lines>0</Lines>
  <Paragraphs>561</Paragraphs>
  <Slides>35</Slides>
  <Notes>2</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Title &amp; Bullets</vt:lpstr>
      <vt:lpstr>Brookings</vt:lpstr>
      <vt:lpstr>The Euro Area Crisis:  Origins, Prospects and Implications for the World Economy and Global Governance</vt:lpstr>
      <vt:lpstr>Structure</vt:lpstr>
      <vt:lpstr>Eurozone Population Percent of World</vt:lpstr>
      <vt:lpstr>GDP Market Prices  Percent of World</vt:lpstr>
      <vt:lpstr>GDP PPP  Percent of World</vt:lpstr>
      <vt:lpstr>Eurozone Trade Percent of World</vt:lpstr>
      <vt:lpstr>Euro Share of Banks’ International Positions, %</vt:lpstr>
      <vt:lpstr>Relevance of European Regional Experience</vt:lpstr>
      <vt:lpstr>Forecasted and realized GDP growth Euro area, %</vt:lpstr>
      <vt:lpstr>Forecasted and realized GDP growth Italy, %</vt:lpstr>
      <vt:lpstr>The Convergence Government Bond Yields, 10 years’ maturity</vt:lpstr>
      <vt:lpstr>Government Gross Debt % of GDP</vt:lpstr>
      <vt:lpstr>Government Fiscal Deficit % of GDP</vt:lpstr>
      <vt:lpstr>Government Structural Balance % of potential GDP</vt:lpstr>
      <vt:lpstr>Exports and Imports (Italy, % of GDP)</vt:lpstr>
      <vt:lpstr>Exports and Imports  (Spain, % of GDP)</vt:lpstr>
      <vt:lpstr>Exports and Imports (France, % of GDP)</vt:lpstr>
      <vt:lpstr>Exports and Imports  (Germany, % of GDP)</vt:lpstr>
      <vt:lpstr>Degree of Openness Total trade as a percent of GDP</vt:lpstr>
      <vt:lpstr>Germany’s Trade with Euro area Ratio of “Trade with Euro area” to “Trade with world”</vt:lpstr>
      <vt:lpstr>German Current Account Balance and Real Effective Exchange Rate</vt:lpstr>
      <vt:lpstr>Current Account Balances: Northern v. Southern Europe (Billions USD)</vt:lpstr>
      <vt:lpstr>Current Account Balances (in % of GDP)</vt:lpstr>
      <vt:lpstr>Productivity and Labor Compensation in Selected Countries: France</vt:lpstr>
      <vt:lpstr>Productivity and Labor Compensation in Selected Countries: Italy</vt:lpstr>
      <vt:lpstr>Productivity and Labor Compensation in Selected Countries: Spain</vt:lpstr>
      <vt:lpstr>Productivity and Labor Compensation in Selected Countries: Germany</vt:lpstr>
      <vt:lpstr>Unit Labor Costs Germany vs Southern Europe, 2000=100</vt:lpstr>
      <vt:lpstr>To Close the 2000-10 Gap in 2016</vt:lpstr>
      <vt:lpstr>To Close the 2000-10 Gap in 2016</vt:lpstr>
      <vt:lpstr>PowerPoint Presentation</vt:lpstr>
      <vt:lpstr>PowerPoint Presentation</vt:lpstr>
      <vt:lpstr>The Ease of Doing Business Rankings Overall and by Sub-Index, 2013</vt:lpstr>
      <vt:lpstr>Overall Nearness to Frontier</vt:lpstr>
      <vt:lpstr>PowerPoint Presentation</vt:lpstr>
    </vt:vector>
  </TitlesOfParts>
  <Company>The Brookings Institution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Precautionary Resources and Long Term Development Finance: The Financial Role of the Bretton Woods Institutions after the Crisis</dc:title>
  <dc:creator>Isaac Sorkin</dc:creator>
  <cp:lastModifiedBy>oit</cp:lastModifiedBy>
  <cp:revision>243</cp:revision>
  <dcterms:created xsi:type="dcterms:W3CDTF">2009-06-10T15:25:34Z</dcterms:created>
  <dcterms:modified xsi:type="dcterms:W3CDTF">2013-04-03T23:18:27Z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-1836597552</vt:i4>
  </property>
  <property fmtid="{D5CDD505-2E9C-101B-9397-08002B2CF9AE}" pid="3" name="_NewReviewCycle">
    <vt:lpwstr/>
  </property>
  <property fmtid="{D5CDD505-2E9C-101B-9397-08002B2CF9AE}" pid="4" name="_EmailSubject">
    <vt:lpwstr>UNLV Lecture.pptx</vt:lpwstr>
  </property>
  <property fmtid="{D5CDD505-2E9C-101B-9397-08002B2CF9AE}" pid="5" name="_AuthorEmail">
    <vt:lpwstr>EJoachimpillai@brookings.edu</vt:lpwstr>
  </property>
  <property fmtid="{D5CDD505-2E9C-101B-9397-08002B2CF9AE}" pid="6" name="_AuthorEmailDisplayName">
    <vt:lpwstr>Edith Joachimpillai</vt:lpwstr>
  </property>
  <property fmtid="{D5CDD505-2E9C-101B-9397-08002B2CF9AE}" pid="7" name="_PreviousAdHocReviewCycleID">
    <vt:i4>1626301348</vt:i4>
  </property>
</Properties>
</file>