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8" r:id="rId3"/>
    <p:sldId id="259" r:id="rId4"/>
    <p:sldId id="261" r:id="rId5"/>
    <p:sldId id="262" r:id="rId6"/>
    <p:sldId id="257" r:id="rId7"/>
    <p:sldId id="263" r:id="rId8"/>
    <p:sldId id="264" r:id="rId9"/>
    <p:sldId id="266" r:id="rId10"/>
    <p:sldId id="265" r:id="rId11"/>
    <p:sldId id="267" r:id="rId12"/>
    <p:sldId id="268" r:id="rId13"/>
    <p:sldId id="269" r:id="rId14"/>
    <p:sldId id="280" r:id="rId15"/>
    <p:sldId id="271" r:id="rId16"/>
    <p:sldId id="270" r:id="rId17"/>
    <p:sldId id="272" r:id="rId18"/>
    <p:sldId id="273" r:id="rId19"/>
    <p:sldId id="274" r:id="rId20"/>
    <p:sldId id="279" r:id="rId21"/>
    <p:sldId id="275" r:id="rId22"/>
    <p:sldId id="278" r:id="rId23"/>
    <p:sldId id="276" r:id="rId24"/>
    <p:sldId id="277" r:id="rId25"/>
    <p:sldId id="28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77076" autoAdjust="0"/>
  </p:normalViewPr>
  <p:slideViewPr>
    <p:cSldViewPr>
      <p:cViewPr>
        <p:scale>
          <a:sx n="62" d="100"/>
          <a:sy n="62" d="100"/>
        </p:scale>
        <p:origin x="-3024" y="-6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CECE06-7B96-400C-A60A-6C90745B46C8}" type="datetimeFigureOut">
              <a:rPr lang="en-US" smtClean="0"/>
              <a:pPr/>
              <a:t>3/20/2013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C3C206-15F3-4DBF-90EF-439796F0659D}" type="slidenum">
              <a:rPr lang="en-US" smtClean="0"/>
              <a:pPr/>
              <a:t>‹#›</a:t>
            </a:fld>
            <a:endParaRPr lang="en-US"/>
          </a:p>
        </p:txBody>
      </p:sp>
    </p:spTree>
    <p:extLst>
      <p:ext uri="{BB962C8B-B14F-4D97-AF65-F5344CB8AC3E}">
        <p14:creationId xmlns:p14="http://schemas.microsoft.com/office/powerpoint/2010/main" val="1813823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Click to get picture</a:t>
            </a:r>
            <a:r>
              <a:rPr lang="en-US" baseline="0" dirty="0" smtClean="0"/>
              <a:t> of Schoolhouse Rock</a:t>
            </a:r>
            <a:endParaRPr lang="en-US"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2</a:t>
            </a:fld>
            <a:endParaRPr lang="en-US"/>
          </a:p>
        </p:txBody>
      </p:sp>
    </p:spTree>
    <p:extLst>
      <p:ext uri="{BB962C8B-B14F-4D97-AF65-F5344CB8AC3E}">
        <p14:creationId xmlns:p14="http://schemas.microsoft.com/office/powerpoint/2010/main" val="21270182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Nobody</a:t>
            </a:r>
            <a:r>
              <a:rPr lang="en-US" baseline="0" dirty="0" smtClean="0"/>
              <a:t> in 1990 suggests that the CAA already covers greenhouse gases.</a:t>
            </a:r>
            <a:endParaRPr lang="en-US" dirty="0" smtClean="0"/>
          </a:p>
          <a:p>
            <a:r>
              <a:rPr lang="en-US" dirty="0" smtClean="0"/>
              <a:t>Nothing in the CAA</a:t>
            </a:r>
            <a:r>
              <a:rPr lang="en-US" baseline="0" dirty="0" smtClean="0"/>
              <a:t> is well-suited to address a problem </a:t>
            </a:r>
            <a:r>
              <a:rPr lang="en-US" sz="1200" b="0" i="0" u="none" strike="noStrike" kern="1200" baseline="0" dirty="0" smtClean="0">
                <a:solidFill>
                  <a:schemeClr val="tx1"/>
                </a:solidFill>
                <a:latin typeface="+mn-lt"/>
                <a:ea typeface="+mn-ea"/>
                <a:cs typeface="+mn-cs"/>
              </a:rPr>
              <a:t>of globally increased concentrations of any pollutant—let alone of a chemical, such as Carbon Dioxide, which is what we all breathe out and which has no direct negative effect on what is usually thought of as “air quality.”</a:t>
            </a:r>
            <a:endParaRPr lang="en-US"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11</a:t>
            </a:fld>
            <a:endParaRPr lang="en-US"/>
          </a:p>
        </p:txBody>
      </p:sp>
    </p:spTree>
    <p:extLst>
      <p:ext uri="{BB962C8B-B14F-4D97-AF65-F5344CB8AC3E}">
        <p14:creationId xmlns:p14="http://schemas.microsoft.com/office/powerpoint/2010/main" val="18866585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Well-structured or no, intended</a:t>
            </a:r>
            <a:r>
              <a:rPr lang="en-US" baseline="0" dirty="0" smtClean="0"/>
              <a:t> or no, some people believed that statutory language forced the EPA to act</a:t>
            </a:r>
          </a:p>
          <a:p>
            <a:r>
              <a:rPr lang="en-US" baseline="0" dirty="0" smtClean="0"/>
              <a:t>Administrative petition: before you can sue an agency, you have to ask them nicely.</a:t>
            </a:r>
            <a:endParaRPr lang="en-US" dirty="0" smtClean="0"/>
          </a:p>
          <a:p>
            <a:r>
              <a:rPr lang="en-US" dirty="0" smtClean="0"/>
              <a:t>Damage they chose to focus on, eventually, was the loss to rising sea</a:t>
            </a:r>
            <a:r>
              <a:rPr lang="en-US" baseline="0" dirty="0" smtClean="0"/>
              <a:t> levels </a:t>
            </a:r>
            <a:r>
              <a:rPr lang="en-US" dirty="0" smtClean="0"/>
              <a:t>of Massachusetts’ coastal land.</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12</a:t>
            </a:fld>
            <a:endParaRPr lang="en-US"/>
          </a:p>
        </p:txBody>
      </p:sp>
    </p:spTree>
    <p:extLst>
      <p:ext uri="{BB962C8B-B14F-4D97-AF65-F5344CB8AC3E}">
        <p14:creationId xmlns:p14="http://schemas.microsoft.com/office/powerpoint/2010/main" val="40961436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 someone who believes politicization</a:t>
            </a:r>
            <a:r>
              <a:rPr lang="en-US" baseline="0" dirty="0" smtClean="0"/>
              <a:t> of Supreme Court is often very much exaggerated; but in this case, division was distinctly political (Stevens, Souter, Ginsburg, Breyer + Kennedy, vs. Roberts, Scalia, Thomas, Alito) and the arguments quite heated</a:t>
            </a:r>
            <a:endParaRPr lang="en-US" dirty="0" smtClean="0"/>
          </a:p>
          <a:p>
            <a:r>
              <a:rPr lang="en-US" dirty="0" smtClean="0"/>
              <a:t>On standing: question of</a:t>
            </a:r>
            <a:r>
              <a:rPr lang="en-US" baseline="0" dirty="0" smtClean="0"/>
              <a:t> harm resulting directly from agency decision, and being </a:t>
            </a:r>
            <a:r>
              <a:rPr lang="en-US" baseline="0" dirty="0" err="1" smtClean="0"/>
              <a:t>redressible</a:t>
            </a:r>
            <a:r>
              <a:rPr lang="en-US" baseline="0" dirty="0" smtClean="0"/>
              <a:t> by court decision</a:t>
            </a:r>
          </a:p>
          <a:p>
            <a:r>
              <a:rPr lang="en-US" baseline="0" dirty="0" smtClean="0"/>
              <a:t>On merits: petitioners’ and majority’s understanding of “air pollutant” so inclusive </a:t>
            </a:r>
            <a:r>
              <a:rPr lang="en-US" sz="1200" b="0" i="0" u="none" strike="noStrike" kern="1200" baseline="0" dirty="0" smtClean="0">
                <a:solidFill>
                  <a:schemeClr val="tx1"/>
                </a:solidFill>
                <a:latin typeface="+mn-lt"/>
                <a:ea typeface="+mn-ea"/>
                <a:cs typeface="+mn-cs"/>
              </a:rPr>
              <a:t>as to demand regulation of “</a:t>
            </a:r>
            <a:r>
              <a:rPr lang="en-US" sz="1200" b="0" i="1" u="none" strike="noStrike" kern="1200" baseline="0" dirty="0" smtClean="0">
                <a:solidFill>
                  <a:schemeClr val="tx1"/>
                </a:solidFill>
                <a:latin typeface="+mn-lt"/>
                <a:ea typeface="+mn-ea"/>
                <a:cs typeface="+mn-cs"/>
              </a:rPr>
              <a:t>everything </a:t>
            </a:r>
            <a:r>
              <a:rPr lang="en-US" sz="1200" b="0" i="0" u="none" strike="noStrike" kern="1200" baseline="0" dirty="0" smtClean="0">
                <a:solidFill>
                  <a:schemeClr val="tx1"/>
                </a:solidFill>
                <a:latin typeface="+mn-lt"/>
                <a:ea typeface="+mn-ea"/>
                <a:cs typeface="+mn-cs"/>
              </a:rPr>
              <a:t>airborne, from Frisbees to flatulence.”</a:t>
            </a:r>
          </a:p>
          <a:p>
            <a:r>
              <a:rPr lang="en-US" dirty="0" smtClean="0"/>
              <a:t>(Click for pictures – </a:t>
            </a:r>
            <a:r>
              <a:rPr lang="en-US" dirty="0" err="1" smtClean="0"/>
              <a:t>frisbees</a:t>
            </a:r>
            <a:r>
              <a:rPr lang="en-US" baseline="0" dirty="0" smtClean="0"/>
              <a:t> and flatulence)</a:t>
            </a:r>
            <a:endParaRPr lang="en-US"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13</a:t>
            </a:fld>
            <a:endParaRPr lang="en-US"/>
          </a:p>
        </p:txBody>
      </p:sp>
    </p:spTree>
    <p:extLst>
      <p:ext uri="{BB962C8B-B14F-4D97-AF65-F5344CB8AC3E}">
        <p14:creationId xmlns:p14="http://schemas.microsoft.com/office/powerpoint/2010/main" val="7762973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CO2 emissions very high volume/weight</a:t>
            </a:r>
            <a:r>
              <a:rPr lang="en-US" baseline="0" dirty="0" smtClean="0"/>
              <a:t> compared to traditional pollutants, so many kinds of establishments easily clear the thresholds that apply only to heavy industry and power generation for other pollutants</a:t>
            </a:r>
            <a:endParaRPr lang="en-US"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15</a:t>
            </a:fld>
            <a:endParaRPr lang="en-US"/>
          </a:p>
        </p:txBody>
      </p:sp>
    </p:spTree>
    <p:extLst>
      <p:ext uri="{BB962C8B-B14F-4D97-AF65-F5344CB8AC3E}">
        <p14:creationId xmlns:p14="http://schemas.microsoft.com/office/powerpoint/2010/main" val="17907160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0" dirty="0" smtClean="0"/>
              <a:t>Heav</a:t>
            </a:r>
            <a:r>
              <a:rPr lang="en-US" i="0" baseline="0" dirty="0" smtClean="0"/>
              <a:t>y trucks, airplanes, existing power plants and industrial sources</a:t>
            </a:r>
            <a:endParaRPr lang="en-US" i="0"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Given that the difficulties with the law seem so profound, why hasn’t there been more</a:t>
            </a:r>
            <a:r>
              <a:rPr lang="en-US" baseline="0" dirty="0" smtClean="0"/>
              <a:t> action?</a:t>
            </a:r>
          </a:p>
          <a:p>
            <a:endParaRPr lang="en-US" baseline="0" dirty="0" smtClean="0"/>
          </a:p>
          <a:p>
            <a:r>
              <a:rPr lang="en-US" baseline="0" dirty="0" smtClean="0"/>
              <a:t>Choice isn’t between no law and sensible law; it’s between status quo of extremely flawed regulation and something more sensible</a:t>
            </a:r>
          </a:p>
          <a:p>
            <a:endParaRPr lang="en-US" baseline="0" dirty="0" smtClean="0"/>
          </a:p>
          <a:p>
            <a:r>
              <a:rPr lang="en-US" baseline="0" dirty="0" smtClean="0"/>
              <a:t>Well, one reason is because EPA has been doing its best to minimize flaws</a:t>
            </a:r>
            <a:endParaRPr lang="en-US"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17</a:t>
            </a:fld>
            <a:endParaRPr lang="en-US"/>
          </a:p>
        </p:txBody>
      </p:sp>
    </p:spTree>
    <p:extLst>
      <p:ext uri="{BB962C8B-B14F-4D97-AF65-F5344CB8AC3E}">
        <p14:creationId xmlns:p14="http://schemas.microsoft.com/office/powerpoint/2010/main" val="32666432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Congressional inaction is just part of the system now</a:t>
            </a:r>
            <a:endParaRPr lang="en-US"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19</a:t>
            </a:fld>
            <a:endParaRPr lang="en-US"/>
          </a:p>
        </p:txBody>
      </p:sp>
    </p:spTree>
    <p:extLst>
      <p:ext uri="{BB962C8B-B14F-4D97-AF65-F5344CB8AC3E}">
        <p14:creationId xmlns:p14="http://schemas.microsoft.com/office/powerpoint/2010/main" val="18132835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Brookings</a:t>
            </a:r>
            <a:r>
              <a:rPr lang="en-US" baseline="0" dirty="0" smtClean="0"/>
              <a:t> colleague Tom Mann and his counterpart at AEI</a:t>
            </a:r>
            <a:endParaRPr lang="en-US"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20</a:t>
            </a:fld>
            <a:endParaRPr lang="en-US"/>
          </a:p>
        </p:txBody>
      </p:sp>
    </p:spTree>
    <p:extLst>
      <p:ext uri="{BB962C8B-B14F-4D97-AF65-F5344CB8AC3E}">
        <p14:creationId xmlns:p14="http://schemas.microsoft.com/office/powerpoint/2010/main" val="22684185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Shutting down</a:t>
            </a:r>
            <a:r>
              <a:rPr lang="en-US" baseline="0" dirty="0" smtClean="0"/>
              <a:t> coal industry without Congress ever meaning to do such a thing– not as crazy as it sounds, given the rise of natural gas, but still really rather dramatic</a:t>
            </a:r>
            <a:endParaRPr lang="en-US" dirty="0" smtClean="0"/>
          </a:p>
          <a:p>
            <a:endParaRPr lang="en-US"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21</a:t>
            </a:fld>
            <a:endParaRPr lang="en-US"/>
          </a:p>
        </p:txBody>
      </p:sp>
    </p:spTree>
    <p:extLst>
      <p:ext uri="{BB962C8B-B14F-4D97-AF65-F5344CB8AC3E}">
        <p14:creationId xmlns:p14="http://schemas.microsoft.com/office/powerpoint/2010/main" val="25989910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22</a:t>
            </a:fld>
            <a:endParaRPr lang="en-US"/>
          </a:p>
        </p:txBody>
      </p:sp>
    </p:spTree>
    <p:extLst>
      <p:ext uri="{BB962C8B-B14F-4D97-AF65-F5344CB8AC3E}">
        <p14:creationId xmlns:p14="http://schemas.microsoft.com/office/powerpoint/2010/main" val="2422618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canonical idea of policymaking is introducing a bill into Congress and negotiating to make it law</a:t>
            </a:r>
          </a:p>
          <a:p>
            <a:endParaRPr lang="en-US"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3</a:t>
            </a:fld>
            <a:endParaRPr lang="en-US"/>
          </a:p>
        </p:txBody>
      </p:sp>
    </p:spTree>
    <p:extLst>
      <p:ext uri="{BB962C8B-B14F-4D97-AF65-F5344CB8AC3E}">
        <p14:creationId xmlns:p14="http://schemas.microsoft.com/office/powerpoint/2010/main" val="31312252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House Majority</a:t>
            </a:r>
            <a:r>
              <a:rPr lang="en-US" baseline="0" dirty="0" smtClean="0"/>
              <a:t> Leader Eric Cantor’s office listed these and many, many more in an electioneering document entitled, “The Imperial Presidency,” </a:t>
            </a:r>
            <a:endParaRPr lang="en-US"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7C3C206-15F3-4DBF-90EF-439796F0659D}" type="slidenum">
              <a:rPr lang="en-US" smtClean="0"/>
              <a:pPr/>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E7C3C206-15F3-4DBF-90EF-439796F0659D}" type="slidenum">
              <a:rPr lang="en-US" smtClean="0"/>
              <a:pPr/>
              <a:t>4</a:t>
            </a:fld>
            <a:endParaRPr lang="en-US"/>
          </a:p>
        </p:txBody>
      </p:sp>
    </p:spTree>
    <p:extLst>
      <p:ext uri="{BB962C8B-B14F-4D97-AF65-F5344CB8AC3E}">
        <p14:creationId xmlns:p14="http://schemas.microsoft.com/office/powerpoint/2010/main" val="18401370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would perhaps</a:t>
            </a:r>
            <a:r>
              <a:rPr lang="en-US" baseline="0" dirty="0" smtClean="0"/>
              <a:t> </a:t>
            </a:r>
            <a:r>
              <a:rPr lang="en-US" dirty="0" smtClean="0"/>
              <a:t>be a discouraging lesson for impressionable young</a:t>
            </a:r>
            <a:r>
              <a:rPr lang="en-US" baseline="0" dirty="0" smtClean="0"/>
              <a:t> high school students to be taught, and wouldn’t make for nice standardized test answers in any case.  Many lawyers also don’t like this answer: it makes it seem like they are just making it up, rather than “following the law, and thus doing their duty.”  </a:t>
            </a:r>
          </a:p>
          <a:p>
            <a:r>
              <a:rPr lang="en-US" baseline="0" dirty="0" smtClean="0"/>
              <a:t>The relationship between law and policy is a complex one; that “just” is a bit unfair, as laws do work.</a:t>
            </a:r>
          </a:p>
          <a:p>
            <a:r>
              <a:rPr lang="en-US" baseline="0" dirty="0" smtClean="0"/>
              <a:t>But Anti-High School Civics model might be closer to the truth for a number of crucial issues these days, and we should think about the implications of that.</a:t>
            </a:r>
          </a:p>
          <a:p>
            <a:r>
              <a:rPr lang="en-US" baseline="0" dirty="0" smtClean="0"/>
              <a:t>Rather offering complicated, abstract discussion, I’ll illustrate with a real world policy issue of great importance: addressing global climate change.</a:t>
            </a:r>
          </a:p>
        </p:txBody>
      </p:sp>
      <p:sp>
        <p:nvSpPr>
          <p:cNvPr id="4" name="Slide Number Placeholder 3"/>
          <p:cNvSpPr>
            <a:spLocks noGrp="1"/>
          </p:cNvSpPr>
          <p:nvPr>
            <p:ph type="sldNum" sz="quarter" idx="10"/>
          </p:nvPr>
        </p:nvSpPr>
        <p:spPr/>
        <p:txBody>
          <a:bodyPr/>
          <a:lstStyle/>
          <a:p>
            <a:fld id="{E7C3C206-15F3-4DBF-90EF-439796F0659D}" type="slidenum">
              <a:rPr lang="en-US" smtClean="0"/>
              <a:pPr/>
              <a:t>5</a:t>
            </a:fld>
            <a:endParaRPr lang="en-US"/>
          </a:p>
        </p:txBody>
      </p:sp>
    </p:spTree>
    <p:extLst>
      <p:ext uri="{BB962C8B-B14F-4D97-AF65-F5344CB8AC3E}">
        <p14:creationId xmlns:p14="http://schemas.microsoft.com/office/powerpoint/2010/main" val="1840137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a:t>
            </a:r>
            <a:r>
              <a:rPr lang="en-US" baseline="0" dirty="0" smtClean="0"/>
              <a:t> measures promoting research, planning to plan</a:t>
            </a:r>
          </a:p>
          <a:p>
            <a:r>
              <a:rPr lang="en-US" baseline="0" dirty="0" smtClean="0"/>
              <a:t>When time comes to commit to anything definite, only some aborted efforts</a:t>
            </a:r>
            <a:endParaRPr lang="en-US"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6</a:t>
            </a:fld>
            <a:endParaRPr lang="en-US"/>
          </a:p>
        </p:txBody>
      </p:sp>
    </p:spTree>
    <p:extLst>
      <p:ext uri="{BB962C8B-B14F-4D97-AF65-F5344CB8AC3E}">
        <p14:creationId xmlns:p14="http://schemas.microsoft.com/office/powerpoint/2010/main" val="739815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these regulations continue to be implemented, you’ll</a:t>
            </a:r>
            <a:r>
              <a:rPr lang="en-US" baseline="0" dirty="0" smtClean="0"/>
              <a:t> be hearing more and more about them; President Obama has made big promises about tackling global climate change through executive action if he can’t get a deal with Congress</a:t>
            </a:r>
          </a:p>
          <a:p>
            <a:r>
              <a:rPr lang="en-US" baseline="0" dirty="0" smtClean="0"/>
              <a:t>So at the risk of getting a little deep into the weeds, let me quickly try to explain how our current regulatory regime came about</a:t>
            </a:r>
            <a:endParaRPr lang="en-US"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7</a:t>
            </a:fld>
            <a:endParaRPr lang="en-US"/>
          </a:p>
        </p:txBody>
      </p:sp>
    </p:spTree>
    <p:extLst>
      <p:ext uri="{BB962C8B-B14F-4D97-AF65-F5344CB8AC3E}">
        <p14:creationId xmlns:p14="http://schemas.microsoft.com/office/powerpoint/2010/main" val="6240925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By leaving it to the EPA to designate which “air pollutants” would be regulated, Congress intentionally effected a huge delegation of authority to the agency—rather than targeting particular pollutants, legislators aimed to create an enduring institutional capacity to deal with whatever pollutants could be scientifically shown to be hurting the public. </a:t>
            </a:r>
          </a:p>
          <a:p>
            <a:r>
              <a:rPr lang="en-US" sz="1200" b="0" i="0" u="none" strike="noStrike" kern="1200" baseline="0" dirty="0" smtClean="0">
                <a:solidFill>
                  <a:schemeClr val="tx1"/>
                </a:solidFill>
                <a:latin typeface="+mn-lt"/>
                <a:ea typeface="+mn-ea"/>
                <a:cs typeface="+mn-cs"/>
              </a:rPr>
              <a:t>[Click changes key words to red]</a:t>
            </a:r>
            <a:endParaRPr lang="en-US"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8</a:t>
            </a:fld>
            <a:endParaRPr lang="en-US"/>
          </a:p>
        </p:txBody>
      </p:sp>
    </p:spTree>
    <p:extLst>
      <p:ext uri="{BB962C8B-B14F-4D97-AF65-F5344CB8AC3E}">
        <p14:creationId xmlns:p14="http://schemas.microsoft.com/office/powerpoint/2010/main" val="2625776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By leaving it to the EPA to designate which “air pollutants” would be regulated, Congress intentionally effected a huge delegation of authority to the agency—rather than targeting particular pollutants, legislators aimed to create an enduring institutional capacity to deal with whatever pollutants could be scientifically shown to be hurting the public. </a:t>
            </a:r>
            <a:endParaRPr lang="en-US"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9</a:t>
            </a:fld>
            <a:endParaRPr lang="en-US"/>
          </a:p>
        </p:txBody>
      </p:sp>
    </p:spTree>
    <p:extLst>
      <p:ext uri="{BB962C8B-B14F-4D97-AF65-F5344CB8AC3E}">
        <p14:creationId xmlns:p14="http://schemas.microsoft.com/office/powerpoint/2010/main" val="2625776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Those</a:t>
            </a:r>
            <a:r>
              <a:rPr lang="en-US" baseline="0" dirty="0" smtClean="0"/>
              <a:t> three sections together will provide basis for regulating greenhouse gas emissions.</a:t>
            </a:r>
          </a:p>
          <a:p>
            <a:r>
              <a:rPr lang="en-US" baseline="0" dirty="0" smtClean="0"/>
              <a:t>You might think—well, that’s natural enough, what is going to be so strange about applying this statute to the problem of climate change?</a:t>
            </a:r>
            <a:endParaRPr lang="en-US" dirty="0"/>
          </a:p>
        </p:txBody>
      </p:sp>
      <p:sp>
        <p:nvSpPr>
          <p:cNvPr id="4" name="Slide Number Placeholder 3"/>
          <p:cNvSpPr>
            <a:spLocks noGrp="1"/>
          </p:cNvSpPr>
          <p:nvPr>
            <p:ph type="sldNum" sz="quarter" idx="10"/>
          </p:nvPr>
        </p:nvSpPr>
        <p:spPr/>
        <p:txBody>
          <a:bodyPr/>
          <a:lstStyle/>
          <a:p>
            <a:fld id="{E7C3C206-15F3-4DBF-90EF-439796F0659D}" type="slidenum">
              <a:rPr lang="en-US" smtClean="0"/>
              <a:pPr/>
              <a:t>10</a:t>
            </a:fld>
            <a:endParaRPr lang="en-US"/>
          </a:p>
        </p:txBody>
      </p:sp>
    </p:spTree>
    <p:extLst>
      <p:ext uri="{BB962C8B-B14F-4D97-AF65-F5344CB8AC3E}">
        <p14:creationId xmlns:p14="http://schemas.microsoft.com/office/powerpoint/2010/main" val="3373822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F80700-1296-46A6-9156-30DA893F25E2}" type="datetimeFigureOut">
              <a:rPr lang="en-US" smtClean="0"/>
              <a:pPr/>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08382-AB4D-44E8-94FA-CF94506D8BC1}" type="slidenum">
              <a:rPr lang="en-US" smtClean="0"/>
              <a:pPr/>
              <a:t>‹#›</a:t>
            </a:fld>
            <a:endParaRPr lang="en-US"/>
          </a:p>
        </p:txBody>
      </p:sp>
    </p:spTree>
    <p:extLst>
      <p:ext uri="{BB962C8B-B14F-4D97-AF65-F5344CB8AC3E}">
        <p14:creationId xmlns:p14="http://schemas.microsoft.com/office/powerpoint/2010/main" val="152961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F80700-1296-46A6-9156-30DA893F25E2}" type="datetimeFigureOut">
              <a:rPr lang="en-US" smtClean="0"/>
              <a:pPr/>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08382-AB4D-44E8-94FA-CF94506D8BC1}" type="slidenum">
              <a:rPr lang="en-US" smtClean="0"/>
              <a:pPr/>
              <a:t>‹#›</a:t>
            </a:fld>
            <a:endParaRPr lang="en-US"/>
          </a:p>
        </p:txBody>
      </p:sp>
    </p:spTree>
    <p:extLst>
      <p:ext uri="{BB962C8B-B14F-4D97-AF65-F5344CB8AC3E}">
        <p14:creationId xmlns:p14="http://schemas.microsoft.com/office/powerpoint/2010/main" val="3334843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F80700-1296-46A6-9156-30DA893F25E2}" type="datetimeFigureOut">
              <a:rPr lang="en-US" smtClean="0"/>
              <a:pPr/>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08382-AB4D-44E8-94FA-CF94506D8BC1}" type="slidenum">
              <a:rPr lang="en-US" smtClean="0"/>
              <a:pPr/>
              <a:t>‹#›</a:t>
            </a:fld>
            <a:endParaRPr lang="en-US"/>
          </a:p>
        </p:txBody>
      </p:sp>
    </p:spTree>
    <p:extLst>
      <p:ext uri="{BB962C8B-B14F-4D97-AF65-F5344CB8AC3E}">
        <p14:creationId xmlns:p14="http://schemas.microsoft.com/office/powerpoint/2010/main" val="2919238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F80700-1296-46A6-9156-30DA893F25E2}" type="datetimeFigureOut">
              <a:rPr lang="en-US" smtClean="0"/>
              <a:pPr/>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08382-AB4D-44E8-94FA-CF94506D8BC1}" type="slidenum">
              <a:rPr lang="en-US" smtClean="0"/>
              <a:pPr/>
              <a:t>‹#›</a:t>
            </a:fld>
            <a:endParaRPr lang="en-US"/>
          </a:p>
        </p:txBody>
      </p:sp>
    </p:spTree>
    <p:extLst>
      <p:ext uri="{BB962C8B-B14F-4D97-AF65-F5344CB8AC3E}">
        <p14:creationId xmlns:p14="http://schemas.microsoft.com/office/powerpoint/2010/main" val="612402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F80700-1296-46A6-9156-30DA893F25E2}" type="datetimeFigureOut">
              <a:rPr lang="en-US" smtClean="0"/>
              <a:pPr/>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08382-AB4D-44E8-94FA-CF94506D8BC1}" type="slidenum">
              <a:rPr lang="en-US" smtClean="0"/>
              <a:pPr/>
              <a:t>‹#›</a:t>
            </a:fld>
            <a:endParaRPr lang="en-US"/>
          </a:p>
        </p:txBody>
      </p:sp>
    </p:spTree>
    <p:extLst>
      <p:ext uri="{BB962C8B-B14F-4D97-AF65-F5344CB8AC3E}">
        <p14:creationId xmlns:p14="http://schemas.microsoft.com/office/powerpoint/2010/main" val="1806072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F80700-1296-46A6-9156-30DA893F25E2}" type="datetimeFigureOut">
              <a:rPr lang="en-US" smtClean="0"/>
              <a:pPr/>
              <a:t>3/20/2013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508382-AB4D-44E8-94FA-CF94506D8BC1}" type="slidenum">
              <a:rPr lang="en-US" smtClean="0"/>
              <a:pPr/>
              <a:t>‹#›</a:t>
            </a:fld>
            <a:endParaRPr lang="en-US"/>
          </a:p>
        </p:txBody>
      </p:sp>
    </p:spTree>
    <p:extLst>
      <p:ext uri="{BB962C8B-B14F-4D97-AF65-F5344CB8AC3E}">
        <p14:creationId xmlns:p14="http://schemas.microsoft.com/office/powerpoint/2010/main" val="598871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F80700-1296-46A6-9156-30DA893F25E2}" type="datetimeFigureOut">
              <a:rPr lang="en-US" smtClean="0"/>
              <a:pPr/>
              <a:t>3/20/2013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508382-AB4D-44E8-94FA-CF94506D8BC1}" type="slidenum">
              <a:rPr lang="en-US" smtClean="0"/>
              <a:pPr/>
              <a:t>‹#›</a:t>
            </a:fld>
            <a:endParaRPr lang="en-US"/>
          </a:p>
        </p:txBody>
      </p:sp>
    </p:spTree>
    <p:extLst>
      <p:ext uri="{BB962C8B-B14F-4D97-AF65-F5344CB8AC3E}">
        <p14:creationId xmlns:p14="http://schemas.microsoft.com/office/powerpoint/2010/main" val="202786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F80700-1296-46A6-9156-30DA893F25E2}" type="datetimeFigureOut">
              <a:rPr lang="en-US" smtClean="0"/>
              <a:pPr/>
              <a:t>3/20/2013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508382-AB4D-44E8-94FA-CF94506D8BC1}" type="slidenum">
              <a:rPr lang="en-US" smtClean="0"/>
              <a:pPr/>
              <a:t>‹#›</a:t>
            </a:fld>
            <a:endParaRPr lang="en-US"/>
          </a:p>
        </p:txBody>
      </p:sp>
    </p:spTree>
    <p:extLst>
      <p:ext uri="{BB962C8B-B14F-4D97-AF65-F5344CB8AC3E}">
        <p14:creationId xmlns:p14="http://schemas.microsoft.com/office/powerpoint/2010/main" val="2468085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F80700-1296-46A6-9156-30DA893F25E2}" type="datetimeFigureOut">
              <a:rPr lang="en-US" smtClean="0"/>
              <a:pPr/>
              <a:t>3/20/2013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508382-AB4D-44E8-94FA-CF94506D8BC1}" type="slidenum">
              <a:rPr lang="en-US" smtClean="0"/>
              <a:pPr/>
              <a:t>‹#›</a:t>
            </a:fld>
            <a:endParaRPr lang="en-US"/>
          </a:p>
        </p:txBody>
      </p:sp>
    </p:spTree>
    <p:extLst>
      <p:ext uri="{BB962C8B-B14F-4D97-AF65-F5344CB8AC3E}">
        <p14:creationId xmlns:p14="http://schemas.microsoft.com/office/powerpoint/2010/main" val="1248938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F80700-1296-46A6-9156-30DA893F25E2}" type="datetimeFigureOut">
              <a:rPr lang="en-US" smtClean="0"/>
              <a:pPr/>
              <a:t>3/20/2013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508382-AB4D-44E8-94FA-CF94506D8BC1}" type="slidenum">
              <a:rPr lang="en-US" smtClean="0"/>
              <a:pPr/>
              <a:t>‹#›</a:t>
            </a:fld>
            <a:endParaRPr lang="en-US"/>
          </a:p>
        </p:txBody>
      </p:sp>
    </p:spTree>
    <p:extLst>
      <p:ext uri="{BB962C8B-B14F-4D97-AF65-F5344CB8AC3E}">
        <p14:creationId xmlns:p14="http://schemas.microsoft.com/office/powerpoint/2010/main" val="1261483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F80700-1296-46A6-9156-30DA893F25E2}" type="datetimeFigureOut">
              <a:rPr lang="en-US" smtClean="0"/>
              <a:pPr/>
              <a:t>3/20/2013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508382-AB4D-44E8-94FA-CF94506D8BC1}" type="slidenum">
              <a:rPr lang="en-US" smtClean="0"/>
              <a:pPr/>
              <a:t>‹#›</a:t>
            </a:fld>
            <a:endParaRPr lang="en-US"/>
          </a:p>
        </p:txBody>
      </p:sp>
    </p:spTree>
    <p:extLst>
      <p:ext uri="{BB962C8B-B14F-4D97-AF65-F5344CB8AC3E}">
        <p14:creationId xmlns:p14="http://schemas.microsoft.com/office/powerpoint/2010/main" val="3362996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F80700-1296-46A6-9156-30DA893F25E2}" type="datetimeFigureOut">
              <a:rPr lang="en-US" smtClean="0"/>
              <a:pPr/>
              <a:t>3/20/2013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508382-AB4D-44E8-94FA-CF94506D8BC1}" type="slidenum">
              <a:rPr lang="en-US" smtClean="0"/>
              <a:pPr/>
              <a:t>‹#›</a:t>
            </a:fld>
            <a:endParaRPr lang="en-US"/>
          </a:p>
        </p:txBody>
      </p:sp>
    </p:spTree>
    <p:extLst>
      <p:ext uri="{BB962C8B-B14F-4D97-AF65-F5344CB8AC3E}">
        <p14:creationId xmlns:p14="http://schemas.microsoft.com/office/powerpoint/2010/main" val="30752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066800"/>
            <a:ext cx="8382000" cy="2232025"/>
          </a:xfrm>
        </p:spPr>
        <p:txBody>
          <a:bodyPr>
            <a:normAutofit fontScale="90000"/>
          </a:bodyPr>
          <a:lstStyle/>
          <a:p>
            <a:r>
              <a:rPr lang="en-US" dirty="0" smtClean="0"/>
              <a:t>Changing Policy without Changing Law: </a:t>
            </a:r>
            <a:br>
              <a:rPr lang="en-US" dirty="0" smtClean="0"/>
            </a:br>
            <a:r>
              <a:rPr lang="en-US" sz="3600" dirty="0" smtClean="0"/>
              <a:t>Addressing Climate Change </a:t>
            </a:r>
            <a:br>
              <a:rPr lang="en-US" sz="3600" dirty="0" smtClean="0"/>
            </a:br>
            <a:r>
              <a:rPr lang="en-US" sz="3600" dirty="0" smtClean="0"/>
              <a:t>under the Clean Air Act</a:t>
            </a:r>
            <a:endParaRPr lang="en-US" sz="3600" dirty="0"/>
          </a:p>
        </p:txBody>
      </p:sp>
      <p:sp>
        <p:nvSpPr>
          <p:cNvPr id="3" name="Subtitle 2"/>
          <p:cNvSpPr>
            <a:spLocks noGrp="1"/>
          </p:cNvSpPr>
          <p:nvPr>
            <p:ph type="subTitle" idx="1"/>
          </p:nvPr>
        </p:nvSpPr>
        <p:spPr/>
        <p:txBody>
          <a:bodyPr>
            <a:normAutofit fontScale="85000" lnSpcReduction="20000"/>
          </a:bodyPr>
          <a:lstStyle/>
          <a:p>
            <a:r>
              <a:rPr lang="en-US" dirty="0" smtClean="0"/>
              <a:t>Philip Wallach</a:t>
            </a:r>
          </a:p>
          <a:p>
            <a:r>
              <a:rPr lang="en-US" dirty="0" smtClean="0"/>
              <a:t>Fellow, Governance Studies</a:t>
            </a:r>
          </a:p>
          <a:p>
            <a:r>
              <a:rPr lang="en-US" dirty="0" smtClean="0"/>
              <a:t>Brookings Institution</a:t>
            </a:r>
          </a:p>
          <a:p>
            <a:r>
              <a:rPr lang="en-US" dirty="0" smtClean="0"/>
              <a:t>March 20, 2013</a:t>
            </a:r>
            <a:endParaRPr lang="en-US" dirty="0"/>
          </a:p>
        </p:txBody>
      </p:sp>
    </p:spTree>
    <p:extLst>
      <p:ext uri="{BB962C8B-B14F-4D97-AF65-F5344CB8AC3E}">
        <p14:creationId xmlns:p14="http://schemas.microsoft.com/office/powerpoint/2010/main" val="3238021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Definitions</a:t>
            </a:r>
            <a:endParaRPr lang="en-US" dirty="0"/>
          </a:p>
        </p:txBody>
      </p:sp>
      <p:sp>
        <p:nvSpPr>
          <p:cNvPr id="3" name="Content Placeholder 2"/>
          <p:cNvSpPr>
            <a:spLocks noGrp="1"/>
          </p:cNvSpPr>
          <p:nvPr>
            <p:ph idx="1"/>
          </p:nvPr>
        </p:nvSpPr>
        <p:spPr/>
        <p:txBody>
          <a:bodyPr>
            <a:normAutofit/>
          </a:bodyPr>
          <a:lstStyle/>
          <a:p>
            <a:r>
              <a:rPr lang="en-US" dirty="0"/>
              <a:t>§ 302(g</a:t>
            </a:r>
            <a:r>
              <a:rPr lang="en-US" dirty="0" smtClean="0"/>
              <a:t>) defines “air pollutant”: </a:t>
            </a:r>
          </a:p>
          <a:p>
            <a:pPr lvl="1"/>
            <a:r>
              <a:rPr lang="en-US" dirty="0" smtClean="0"/>
              <a:t>“The </a:t>
            </a:r>
            <a:r>
              <a:rPr lang="en-US" dirty="0"/>
              <a:t>term </a:t>
            </a:r>
            <a:r>
              <a:rPr lang="en-US" dirty="0" smtClean="0"/>
              <a:t>‘air pollutant’ </a:t>
            </a:r>
            <a:r>
              <a:rPr lang="en-US" dirty="0"/>
              <a:t>means any air pollution agent or combination of such agents, including any physical, chemical, biological, radioactive </a:t>
            </a:r>
            <a:r>
              <a:rPr lang="en-US" dirty="0" smtClean="0"/>
              <a:t>… substance </a:t>
            </a:r>
            <a:r>
              <a:rPr lang="en-US" dirty="0"/>
              <a:t>or matter which is emitted into or otherwise enters the ambient air</a:t>
            </a:r>
            <a:r>
              <a:rPr lang="en-US" dirty="0" smtClean="0"/>
              <a:t>.”</a:t>
            </a:r>
          </a:p>
          <a:p>
            <a:r>
              <a:rPr lang="en-US" dirty="0"/>
              <a:t>§ 302(h</a:t>
            </a:r>
            <a:r>
              <a:rPr lang="en-US" dirty="0" smtClean="0"/>
              <a:t>) defines “welfare”:</a:t>
            </a:r>
          </a:p>
          <a:p>
            <a:pPr lvl="1"/>
            <a:r>
              <a:rPr lang="en-US" dirty="0" smtClean="0"/>
              <a:t>Includes effects on weather and climate</a:t>
            </a:r>
          </a:p>
        </p:txBody>
      </p:sp>
    </p:spTree>
    <p:extLst>
      <p:ext uri="{BB962C8B-B14F-4D97-AF65-F5344CB8AC3E}">
        <p14:creationId xmlns:p14="http://schemas.microsoft.com/office/powerpoint/2010/main" val="2948215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Difficulties in Applying CAA to GHGs</a:t>
            </a:r>
            <a:endParaRPr lang="en-US" dirty="0"/>
          </a:p>
        </p:txBody>
      </p:sp>
      <p:sp>
        <p:nvSpPr>
          <p:cNvPr id="3" name="Content Placeholder 2"/>
          <p:cNvSpPr>
            <a:spLocks noGrp="1"/>
          </p:cNvSpPr>
          <p:nvPr>
            <p:ph idx="1"/>
          </p:nvPr>
        </p:nvSpPr>
        <p:spPr>
          <a:xfrm>
            <a:off x="457200" y="1600200"/>
            <a:ext cx="8229600" cy="4800600"/>
          </a:xfrm>
        </p:spPr>
        <p:txBody>
          <a:bodyPr>
            <a:normAutofit/>
          </a:bodyPr>
          <a:lstStyle/>
          <a:p>
            <a:r>
              <a:rPr lang="en-US" dirty="0" smtClean="0"/>
              <a:t>CAA designed to address localized pollution problems, force states to improve air quality until prescribed standards attained</a:t>
            </a:r>
          </a:p>
          <a:p>
            <a:r>
              <a:rPr lang="en-US" dirty="0" smtClean="0"/>
              <a:t>1990 Amendments added emissions trading program to combat acid rain, implementation of Montreal Protocol to protect stratospheric ozone layer, but doesn’t include anything addressing climate change</a:t>
            </a:r>
            <a:endParaRPr lang="en-US" dirty="0"/>
          </a:p>
        </p:txBody>
      </p:sp>
    </p:spTree>
    <p:extLst>
      <p:ext uri="{BB962C8B-B14F-4D97-AF65-F5344CB8AC3E}">
        <p14:creationId xmlns:p14="http://schemas.microsoft.com/office/powerpoint/2010/main" val="2333103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Turning the CAA on Greenhouse Gases</a:t>
            </a:r>
            <a:endParaRPr lang="en-US" dirty="0"/>
          </a:p>
        </p:txBody>
      </p:sp>
      <p:sp>
        <p:nvSpPr>
          <p:cNvPr id="3" name="Content Placeholder 2"/>
          <p:cNvSpPr>
            <a:spLocks noGrp="1"/>
          </p:cNvSpPr>
          <p:nvPr>
            <p:ph idx="1"/>
          </p:nvPr>
        </p:nvSpPr>
        <p:spPr/>
        <p:txBody>
          <a:bodyPr>
            <a:normAutofit lnSpcReduction="10000"/>
          </a:bodyPr>
          <a:lstStyle/>
          <a:p>
            <a:r>
              <a:rPr lang="en-US" dirty="0" smtClean="0"/>
              <a:t>Environmentalists frustrated with lack of congressional progress petition EPA to use Clean Air Act in 1999, arguing that climate change is damaging and therefore covered</a:t>
            </a:r>
          </a:p>
          <a:p>
            <a:r>
              <a:rPr lang="en-US" dirty="0" smtClean="0"/>
              <a:t>Clinton leaves office without action; finally, EPA rejects petition in 2003, saying it will wait and see</a:t>
            </a:r>
          </a:p>
          <a:p>
            <a:r>
              <a:rPr lang="en-US" dirty="0" smtClean="0"/>
              <a:t>Environmentalists (joined by states) turn to litigation</a:t>
            </a:r>
          </a:p>
          <a:p>
            <a:endParaRPr lang="en-US" dirty="0"/>
          </a:p>
        </p:txBody>
      </p:sp>
    </p:spTree>
    <p:extLst>
      <p:ext uri="{BB962C8B-B14F-4D97-AF65-F5344CB8AC3E}">
        <p14:creationId xmlns:p14="http://schemas.microsoft.com/office/powerpoint/2010/main" val="9604733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Massachusetts v. EPA</a:t>
            </a:r>
            <a:endParaRPr lang="en-US" i="1" dirty="0"/>
          </a:p>
        </p:txBody>
      </p:sp>
      <p:sp>
        <p:nvSpPr>
          <p:cNvPr id="3" name="Content Placeholder 2"/>
          <p:cNvSpPr>
            <a:spLocks noGrp="1"/>
          </p:cNvSpPr>
          <p:nvPr>
            <p:ph idx="1"/>
          </p:nvPr>
        </p:nvSpPr>
        <p:spPr>
          <a:xfrm>
            <a:off x="457200" y="1600200"/>
            <a:ext cx="8458200" cy="4525963"/>
          </a:xfrm>
        </p:spPr>
        <p:txBody>
          <a:bodyPr>
            <a:normAutofit lnSpcReduction="10000"/>
          </a:bodyPr>
          <a:lstStyle/>
          <a:p>
            <a:r>
              <a:rPr lang="en-US" dirty="0" smtClean="0"/>
              <a:t>D.C. Circuit rules EPA has discretion, and its </a:t>
            </a:r>
            <a:r>
              <a:rPr lang="en-US" dirty="0"/>
              <a:t>reasonable interpretation </a:t>
            </a:r>
            <a:r>
              <a:rPr lang="en-US" dirty="0" smtClean="0"/>
              <a:t>due deference (2005)</a:t>
            </a:r>
          </a:p>
          <a:p>
            <a:r>
              <a:rPr lang="en-US" dirty="0" smtClean="0"/>
              <a:t>Supreme Court splits 5-4 (2007), with majority ruling that CAA unambiguously requires EPA to make a determination (and essentially </a:t>
            </a:r>
            <a:r>
              <a:rPr lang="en-US" i="1" dirty="0" smtClean="0"/>
              <a:t>requiring</a:t>
            </a:r>
            <a:r>
              <a:rPr lang="en-US" dirty="0" smtClean="0"/>
              <a:t> regulation of GHGs)</a:t>
            </a:r>
          </a:p>
          <a:p>
            <a:r>
              <a:rPr lang="en-US" dirty="0" smtClean="0"/>
              <a:t>Dissents argue that alleged harms did not merit standing, and that on merits EPA’s interpretation a reasonable one</a:t>
            </a:r>
            <a:endParaRPr lang="en-US" dirty="0"/>
          </a:p>
        </p:txBody>
      </p:sp>
    </p:spTree>
    <p:extLst>
      <p:ext uri="{BB962C8B-B14F-4D97-AF65-F5344CB8AC3E}">
        <p14:creationId xmlns:p14="http://schemas.microsoft.com/office/powerpoint/2010/main" val="2101001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Frisbees and flatulence?</a:t>
            </a:r>
            <a:endParaRPr lang="en-US" dirty="0"/>
          </a:p>
        </p:txBody>
      </p:sp>
      <p:pic>
        <p:nvPicPr>
          <p:cNvPr id="2050" name="Picture 2" descr="http://2guystalkingmetsbaseball.com/wp-content/uploads/2013/02/dog-with-frisbee.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434" r="19828"/>
          <a:stretch/>
        </p:blipFill>
        <p:spPr bwMode="auto">
          <a:xfrm>
            <a:off x="1066800" y="1648008"/>
            <a:ext cx="3733800" cy="438452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media.ksee24.com/images/252*264/No+Flatulenc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6900" y="2582969"/>
            <a:ext cx="2400300"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4022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Difficulties in Applying CAA to GHGs</a:t>
            </a:r>
            <a:endParaRPr lang="en-US" dirty="0"/>
          </a:p>
        </p:txBody>
      </p:sp>
      <p:sp>
        <p:nvSpPr>
          <p:cNvPr id="3" name="Content Placeholder 2"/>
          <p:cNvSpPr>
            <a:spLocks noGrp="1"/>
          </p:cNvSpPr>
          <p:nvPr>
            <p:ph idx="1"/>
          </p:nvPr>
        </p:nvSpPr>
        <p:spPr>
          <a:xfrm>
            <a:off x="304800" y="1600200"/>
            <a:ext cx="8686800" cy="4525963"/>
          </a:xfrm>
        </p:spPr>
        <p:txBody>
          <a:bodyPr/>
          <a:lstStyle/>
          <a:p>
            <a:r>
              <a:rPr lang="en-US" dirty="0" smtClean="0"/>
              <a:t>Once GHGs defined as pollutant for one part, not clear how all of CAA’s many parts won’t apply</a:t>
            </a:r>
          </a:p>
          <a:p>
            <a:r>
              <a:rPr lang="en-US" dirty="0" smtClean="0"/>
              <a:t>Permitting requirements: </a:t>
            </a:r>
            <a:r>
              <a:rPr lang="en-US" dirty="0"/>
              <a:t>§ </a:t>
            </a:r>
            <a:r>
              <a:rPr lang="en-US" dirty="0" smtClean="0"/>
              <a:t>111 for all new industrial sources; </a:t>
            </a:r>
            <a:r>
              <a:rPr lang="en-US" dirty="0"/>
              <a:t>§ </a:t>
            </a:r>
            <a:r>
              <a:rPr lang="en-US" dirty="0" smtClean="0"/>
              <a:t>165 for ~40,000 sources; and Title V for ~6 million </a:t>
            </a:r>
            <a:r>
              <a:rPr lang="en-US" dirty="0"/>
              <a:t>sources (!) </a:t>
            </a:r>
            <a:endParaRPr lang="en-US" dirty="0" smtClean="0"/>
          </a:p>
          <a:p>
            <a:r>
              <a:rPr lang="en-US" dirty="0" smtClean="0"/>
              <a:t>Local actions not capable of directly improving local conditions or “attaining” any standard</a:t>
            </a:r>
            <a:endParaRPr lang="en-US" dirty="0"/>
          </a:p>
        </p:txBody>
      </p:sp>
    </p:spTree>
    <p:extLst>
      <p:ext uri="{BB962C8B-B14F-4D97-AF65-F5344CB8AC3E}">
        <p14:creationId xmlns:p14="http://schemas.microsoft.com/office/powerpoint/2010/main" val="129113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EPA Regulations under CAA</a:t>
            </a:r>
            <a:endParaRPr lang="en-US" dirty="0"/>
          </a:p>
        </p:txBody>
      </p:sp>
      <p:sp>
        <p:nvSpPr>
          <p:cNvPr id="3" name="Content Placeholder 2"/>
          <p:cNvSpPr>
            <a:spLocks noGrp="1"/>
          </p:cNvSpPr>
          <p:nvPr>
            <p:ph idx="1"/>
          </p:nvPr>
        </p:nvSpPr>
        <p:spPr>
          <a:xfrm>
            <a:off x="457200" y="1371600"/>
            <a:ext cx="8229600" cy="5181600"/>
          </a:xfrm>
        </p:spPr>
        <p:txBody>
          <a:bodyPr>
            <a:normAutofit fontScale="92500" lnSpcReduction="10000"/>
          </a:bodyPr>
          <a:lstStyle/>
          <a:p>
            <a:r>
              <a:rPr lang="en-US" dirty="0" smtClean="0"/>
              <a:t>Advanced notice of proposed rulemaking (2008)</a:t>
            </a:r>
          </a:p>
          <a:p>
            <a:r>
              <a:rPr lang="en-US" dirty="0" smtClean="0"/>
              <a:t>Endangerment finding, triggering many requirements in statute (12/09)</a:t>
            </a:r>
          </a:p>
          <a:p>
            <a:r>
              <a:rPr lang="en-US" dirty="0" smtClean="0"/>
              <a:t>Stricter “tailpipe” emissions standards for cars, by modifying CAFE standards (5/10)</a:t>
            </a:r>
          </a:p>
          <a:p>
            <a:r>
              <a:rPr lang="en-US" dirty="0" smtClean="0"/>
              <a:t>Energy efficiency requirements for new power plants, which would effectively prevent construction of new coal plants (proposed 3/12)</a:t>
            </a:r>
          </a:p>
          <a:p>
            <a:r>
              <a:rPr lang="en-US" dirty="0" smtClean="0"/>
              <a:t>Most potentially problematic, controversial applications currently in legal limbo, probably leading to more litigation</a:t>
            </a:r>
          </a:p>
          <a:p>
            <a:endParaRPr lang="en-US" dirty="0"/>
          </a:p>
        </p:txBody>
      </p:sp>
    </p:spTree>
    <p:extLst>
      <p:ext uri="{BB962C8B-B14F-4D97-AF65-F5344CB8AC3E}">
        <p14:creationId xmlns:p14="http://schemas.microsoft.com/office/powerpoint/2010/main" val="8831107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of Changes in the Law?</a:t>
            </a:r>
            <a:endParaRPr lang="en-US" dirty="0"/>
          </a:p>
        </p:txBody>
      </p:sp>
      <p:sp>
        <p:nvSpPr>
          <p:cNvPr id="3" name="Content Placeholder 2"/>
          <p:cNvSpPr>
            <a:spLocks noGrp="1"/>
          </p:cNvSpPr>
          <p:nvPr>
            <p:ph idx="1"/>
          </p:nvPr>
        </p:nvSpPr>
        <p:spPr/>
        <p:txBody>
          <a:bodyPr/>
          <a:lstStyle/>
          <a:p>
            <a:r>
              <a:rPr lang="en-US" dirty="0" smtClean="0"/>
              <a:t>Main reaction after </a:t>
            </a:r>
            <a:r>
              <a:rPr lang="en-US" i="1" dirty="0" smtClean="0"/>
              <a:t>Massachusetts v. EPA </a:t>
            </a:r>
            <a:r>
              <a:rPr lang="en-US" dirty="0" smtClean="0"/>
              <a:t>handed down was that Congress would be forced into action, one way or the other, by inefficient use of statute</a:t>
            </a:r>
          </a:p>
          <a:p>
            <a:r>
              <a:rPr lang="en-US" dirty="0" smtClean="0"/>
              <a:t>Did create pressure as cap-and-trade bill sought in 2009, but coalition fractured</a:t>
            </a:r>
          </a:p>
          <a:p>
            <a:r>
              <a:rPr lang="en-US" dirty="0" smtClean="0"/>
              <a:t>Nearly six years later, still waiting…  Why?</a:t>
            </a:r>
            <a:endParaRPr lang="en-US" dirty="0"/>
          </a:p>
        </p:txBody>
      </p:sp>
    </p:spTree>
    <p:extLst>
      <p:ext uri="{BB962C8B-B14F-4D97-AF65-F5344CB8AC3E}">
        <p14:creationId xmlns:p14="http://schemas.microsoft.com/office/powerpoint/2010/main" val="1106084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EPA Tailoring and Timing: </a:t>
            </a:r>
            <a:br>
              <a:rPr lang="en-US" dirty="0" smtClean="0"/>
            </a:br>
            <a:r>
              <a:rPr lang="en-US" dirty="0" smtClean="0"/>
              <a:t>Policy </a:t>
            </a:r>
            <a:r>
              <a:rPr lang="en-US" i="1" dirty="0" smtClean="0"/>
              <a:t>against </a:t>
            </a:r>
            <a:r>
              <a:rPr lang="en-US" dirty="0" smtClean="0"/>
              <a:t>Law</a:t>
            </a:r>
            <a:endParaRPr lang="en-US" dirty="0"/>
          </a:p>
        </p:txBody>
      </p:sp>
      <p:sp>
        <p:nvSpPr>
          <p:cNvPr id="3" name="Content Placeholder 2"/>
          <p:cNvSpPr>
            <a:spLocks noGrp="1"/>
          </p:cNvSpPr>
          <p:nvPr>
            <p:ph idx="1"/>
          </p:nvPr>
        </p:nvSpPr>
        <p:spPr/>
        <p:txBody>
          <a:bodyPr/>
          <a:lstStyle/>
          <a:p>
            <a:r>
              <a:rPr lang="en-US" dirty="0" smtClean="0"/>
              <a:t>EPA issues “Timing Rule” and “Tailoring Rule” saying that it will depart from CAA requirements in some respects:</a:t>
            </a:r>
          </a:p>
          <a:p>
            <a:pPr lvl="1"/>
            <a:r>
              <a:rPr lang="en-US" dirty="0" smtClean="0"/>
              <a:t>Will delay creation of permitting process</a:t>
            </a:r>
          </a:p>
          <a:p>
            <a:pPr lvl="1"/>
            <a:r>
              <a:rPr lang="en-US" dirty="0" smtClean="0"/>
              <a:t>Will change applicability thresholds</a:t>
            </a:r>
          </a:p>
          <a:p>
            <a:pPr lvl="1"/>
            <a:r>
              <a:rPr lang="en-US" dirty="0" smtClean="0"/>
              <a:t>Justified on grounds of administrative necessity, need to avoid absurdity, and </a:t>
            </a:r>
            <a:r>
              <a:rPr lang="en-US" smtClean="0"/>
              <a:t>EPA’s ability to </a:t>
            </a:r>
            <a:endParaRPr lang="en-US" dirty="0" smtClean="0"/>
          </a:p>
          <a:p>
            <a:pPr lvl="1"/>
            <a:endParaRPr lang="en-US" dirty="0"/>
          </a:p>
        </p:txBody>
      </p:sp>
    </p:spTree>
    <p:extLst>
      <p:ext uri="{BB962C8B-B14F-4D97-AF65-F5344CB8AC3E}">
        <p14:creationId xmlns:p14="http://schemas.microsoft.com/office/powerpoint/2010/main" val="5465432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If policies don’t come from laws, how can lawmakers be convinced to act?</a:t>
            </a:r>
            <a:endParaRPr lang="en-US" dirty="0"/>
          </a:p>
        </p:txBody>
      </p:sp>
      <p:sp>
        <p:nvSpPr>
          <p:cNvPr id="3" name="Content Placeholder 2"/>
          <p:cNvSpPr>
            <a:spLocks noGrp="1"/>
          </p:cNvSpPr>
          <p:nvPr>
            <p:ph idx="1"/>
          </p:nvPr>
        </p:nvSpPr>
        <p:spPr/>
        <p:txBody>
          <a:bodyPr/>
          <a:lstStyle/>
          <a:p>
            <a:r>
              <a:rPr lang="en-US" dirty="0" smtClean="0"/>
              <a:t>Petitioners challenging EPA regulations say that by ignoring the law, the agency destroys motivation for Congress to fix it</a:t>
            </a:r>
          </a:p>
          <a:p>
            <a:endParaRPr lang="en-US" dirty="0"/>
          </a:p>
        </p:txBody>
      </p:sp>
      <p:pic>
        <p:nvPicPr>
          <p:cNvPr id="1026" name="Picture 2" descr="http://www.natomas.k12.ca.us/151110111616203873/lib/151110111616203873/Im_Just_a_Bil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3048000"/>
            <a:ext cx="2264434" cy="3200401"/>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p:cNvCxnSpPr/>
          <p:nvPr/>
        </p:nvCxnSpPr>
        <p:spPr>
          <a:xfrm flipV="1">
            <a:off x="6248400" y="3200400"/>
            <a:ext cx="1905000" cy="1905000"/>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flipV="1">
            <a:off x="6248400" y="3200400"/>
            <a:ext cx="1752600" cy="1752600"/>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txBox="1">
            <a:spLocks/>
          </p:cNvSpPr>
          <p:nvPr/>
        </p:nvSpPr>
        <p:spPr>
          <a:xfrm>
            <a:off x="457200" y="3200400"/>
            <a:ext cx="5426990" cy="304800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D.C. Circuit rejects this argument, citing Schoolhouse Rock to say that harm is entirely speculative</a:t>
            </a:r>
          </a:p>
          <a:p>
            <a:endParaRPr lang="en-US" dirty="0"/>
          </a:p>
        </p:txBody>
      </p:sp>
    </p:spTree>
    <p:extLst>
      <p:ext uri="{BB962C8B-B14F-4D97-AF65-F5344CB8AC3E}">
        <p14:creationId xmlns:p14="http://schemas.microsoft.com/office/powerpoint/2010/main" val="2764513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Policymaking according to </a:t>
            </a:r>
            <a:br>
              <a:rPr lang="en-US" dirty="0" smtClean="0"/>
            </a:br>
            <a:r>
              <a:rPr lang="en-US" dirty="0" smtClean="0"/>
              <a:t>High School Civics</a:t>
            </a:r>
            <a:endParaRPr lang="en-US" dirty="0"/>
          </a:p>
        </p:txBody>
      </p:sp>
      <p:sp>
        <p:nvSpPr>
          <p:cNvPr id="3" name="Content Placeholder 2"/>
          <p:cNvSpPr>
            <a:spLocks noGrp="1"/>
          </p:cNvSpPr>
          <p:nvPr>
            <p:ph idx="1"/>
          </p:nvPr>
        </p:nvSpPr>
        <p:spPr/>
        <p:txBody>
          <a:bodyPr>
            <a:normAutofit/>
          </a:bodyPr>
          <a:lstStyle/>
          <a:p>
            <a:r>
              <a:rPr lang="en-US" dirty="0" smtClean="0"/>
              <a:t>Legislative branch makes laws</a:t>
            </a:r>
          </a:p>
          <a:p>
            <a:r>
              <a:rPr lang="en-US" dirty="0" smtClean="0"/>
              <a:t>Executive branch carries them out</a:t>
            </a:r>
          </a:p>
          <a:p>
            <a:r>
              <a:rPr lang="en-US" dirty="0" smtClean="0"/>
              <a:t>Judicial branch interprets them, decides controversies</a:t>
            </a:r>
          </a:p>
        </p:txBody>
      </p:sp>
    </p:spTree>
    <p:extLst>
      <p:ext uri="{BB962C8B-B14F-4D97-AF65-F5344CB8AC3E}">
        <p14:creationId xmlns:p14="http://schemas.microsoft.com/office/powerpoint/2010/main" val="30068588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Well, that’s what happens when you have a dysfunctional Congress</a:t>
            </a:r>
            <a:endParaRPr lang="en-US" dirty="0"/>
          </a:p>
        </p:txBody>
      </p:sp>
      <p:pic>
        <p:nvPicPr>
          <p:cNvPr id="1028" name="Picture 4" descr="http://media.npr.org/assets/bakertaylor/covers/i/its-even-worse-than-it-looks/9780465031337_custom-e9387916bf99c6febe8c5bb6623aecc7594f709c-s6-c10.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53000" y="1676400"/>
            <a:ext cx="3225438" cy="487217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www.elsblog.org/the_empirical_legal_studi/images/broken_branch.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676400"/>
            <a:ext cx="3248118" cy="48721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15702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Coping with a dysfunctional Congress… by cutting it out of the loop?</a:t>
            </a:r>
            <a:endParaRPr lang="en-US" dirty="0"/>
          </a:p>
        </p:txBody>
      </p:sp>
      <p:sp>
        <p:nvSpPr>
          <p:cNvPr id="3" name="Content Placeholder 2"/>
          <p:cNvSpPr>
            <a:spLocks noGrp="1"/>
          </p:cNvSpPr>
          <p:nvPr>
            <p:ph idx="1"/>
          </p:nvPr>
        </p:nvSpPr>
        <p:spPr/>
        <p:txBody>
          <a:bodyPr/>
          <a:lstStyle/>
          <a:p>
            <a:r>
              <a:rPr lang="en-US" dirty="0" smtClean="0"/>
              <a:t>As naïve and optimistic as high school civics model was about Congress, story of GHG regulation as it stands today goes to opposite extreme</a:t>
            </a:r>
          </a:p>
          <a:p>
            <a:r>
              <a:rPr lang="en-US" dirty="0" smtClean="0"/>
              <a:t>Executive prerogative: bureaucrats do the best they can with legislative tools they have, rather than being first and foremost agents carrying out congressional will</a:t>
            </a:r>
            <a:endParaRPr lang="en-US" dirty="0"/>
          </a:p>
        </p:txBody>
      </p:sp>
    </p:spTree>
    <p:extLst>
      <p:ext uri="{BB962C8B-B14F-4D97-AF65-F5344CB8AC3E}">
        <p14:creationId xmlns:p14="http://schemas.microsoft.com/office/powerpoint/2010/main" val="25183504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Policy Areas where </a:t>
            </a:r>
            <a:br>
              <a:rPr lang="en-US" dirty="0" smtClean="0"/>
            </a:br>
            <a:r>
              <a:rPr lang="en-US" dirty="0" smtClean="0"/>
              <a:t>Executive Creativity Leads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No Child Left Behind</a:t>
            </a:r>
          </a:p>
          <a:p>
            <a:pPr lvl="1"/>
            <a:r>
              <a:rPr lang="en-US" dirty="0" smtClean="0"/>
              <a:t>Law’s requirements (designed to become increasingly strict) often waived by agreements between Secretary of Education and states</a:t>
            </a:r>
          </a:p>
          <a:p>
            <a:r>
              <a:rPr lang="en-US" dirty="0" smtClean="0"/>
              <a:t>BP Oil Spill</a:t>
            </a:r>
          </a:p>
          <a:p>
            <a:pPr lvl="1"/>
            <a:r>
              <a:rPr lang="en-US" dirty="0" smtClean="0"/>
              <a:t>Negotiated huge settlement and distributed funds</a:t>
            </a:r>
          </a:p>
          <a:p>
            <a:pPr lvl="1"/>
            <a:r>
              <a:rPr lang="en-US" dirty="0" smtClean="0"/>
              <a:t>Instituted drilling moratorium</a:t>
            </a:r>
          </a:p>
          <a:p>
            <a:r>
              <a:rPr lang="en-US" dirty="0" smtClean="0"/>
              <a:t>Immigration Reform</a:t>
            </a:r>
          </a:p>
          <a:p>
            <a:pPr lvl="1"/>
            <a:r>
              <a:rPr lang="en-US" dirty="0" smtClean="0"/>
              <a:t>DREAM Act goals effectively pursued through changes in enforcement policy</a:t>
            </a:r>
            <a:endParaRPr lang="en-US" dirty="0"/>
          </a:p>
        </p:txBody>
      </p:sp>
    </p:spTree>
    <p:extLst>
      <p:ext uri="{BB962C8B-B14F-4D97-AF65-F5344CB8AC3E}">
        <p14:creationId xmlns:p14="http://schemas.microsoft.com/office/powerpoint/2010/main" val="9072885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Hyperventilating Generalizations</a:t>
            </a:r>
            <a:endParaRPr lang="en-US" dirty="0"/>
          </a:p>
        </p:txBody>
      </p:sp>
      <p:sp>
        <p:nvSpPr>
          <p:cNvPr id="3" name="Content Placeholder 2"/>
          <p:cNvSpPr>
            <a:spLocks noGrp="1"/>
          </p:cNvSpPr>
          <p:nvPr>
            <p:ph idx="1"/>
          </p:nvPr>
        </p:nvSpPr>
        <p:spPr/>
        <p:txBody>
          <a:bodyPr>
            <a:normAutofit/>
          </a:bodyPr>
          <a:lstStyle/>
          <a:p>
            <a:r>
              <a:rPr lang="en-US" dirty="0" smtClean="0"/>
              <a:t>Are we in a new era of administrative government, in which policy is generated of its own accord?</a:t>
            </a:r>
          </a:p>
          <a:p>
            <a:r>
              <a:rPr lang="en-US" dirty="0" smtClean="0"/>
              <a:t>Whither democracy?</a:t>
            </a:r>
          </a:p>
          <a:p>
            <a:r>
              <a:rPr lang="en-US" dirty="0" smtClean="0"/>
              <a:t>Whither the rule of law?</a:t>
            </a:r>
          </a:p>
          <a:p>
            <a:endParaRPr lang="en-US" dirty="0" smtClean="0"/>
          </a:p>
          <a:p>
            <a:endParaRPr 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it work?</a:t>
            </a:r>
            <a:endParaRPr lang="en-US" dirty="0"/>
          </a:p>
        </p:txBody>
      </p:sp>
      <p:sp>
        <p:nvSpPr>
          <p:cNvPr id="3" name="Content Placeholder 2"/>
          <p:cNvSpPr>
            <a:spLocks noGrp="1"/>
          </p:cNvSpPr>
          <p:nvPr>
            <p:ph idx="1"/>
          </p:nvPr>
        </p:nvSpPr>
        <p:spPr/>
        <p:txBody>
          <a:bodyPr/>
          <a:lstStyle/>
          <a:p>
            <a:r>
              <a:rPr lang="en-US" dirty="0" smtClean="0"/>
              <a:t>How far can existing laws really go in solving problems?</a:t>
            </a:r>
          </a:p>
          <a:p>
            <a:r>
              <a:rPr lang="en-US" dirty="0" smtClean="0"/>
              <a:t>Do inefficiencies of jerry-rigged regime discredit regulatory objectives?</a:t>
            </a:r>
          </a:p>
          <a:p>
            <a:r>
              <a:rPr lang="en-US" dirty="0" smtClean="0"/>
              <a:t>Will there be a revenge of the voters?</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1600201"/>
            <a:ext cx="5105400" cy="3505200"/>
          </a:xfrm>
        </p:spPr>
        <p:txBody>
          <a:bodyPr/>
          <a:lstStyle/>
          <a:p>
            <a:pPr marL="0" indent="0">
              <a:buNone/>
            </a:pPr>
            <a:endParaRPr lang="en-US" dirty="0" smtClean="0"/>
          </a:p>
          <a:p>
            <a:pPr marL="0" indent="0">
              <a:buNone/>
            </a:pPr>
            <a:r>
              <a:rPr lang="en-US" dirty="0" smtClean="0"/>
              <a:t>Philip Wallach</a:t>
            </a:r>
          </a:p>
          <a:p>
            <a:pPr marL="0" indent="0">
              <a:buNone/>
            </a:pPr>
            <a:r>
              <a:rPr lang="en-US" dirty="0" smtClean="0"/>
              <a:t>Fellow, Governance Studies</a:t>
            </a:r>
          </a:p>
          <a:p>
            <a:pPr marL="0" indent="0">
              <a:buNone/>
            </a:pPr>
            <a:r>
              <a:rPr lang="en-US" dirty="0" smtClean="0"/>
              <a:t>Brookings Institution</a:t>
            </a:r>
          </a:p>
          <a:p>
            <a:pPr marL="0" indent="0">
              <a:buNone/>
            </a:pPr>
            <a:r>
              <a:rPr lang="en-US" dirty="0" smtClean="0"/>
              <a:t>pwallach@brookings.edu</a:t>
            </a:r>
          </a:p>
          <a:p>
            <a:pPr marL="0" indent="0">
              <a:buNone/>
            </a:pPr>
            <a:endParaRPr lang="en-US" dirty="0" smtClean="0"/>
          </a:p>
        </p:txBody>
      </p:sp>
    </p:spTree>
    <p:extLst>
      <p:ext uri="{BB962C8B-B14F-4D97-AF65-F5344CB8AC3E}">
        <p14:creationId xmlns:p14="http://schemas.microsoft.com/office/powerpoint/2010/main" val="1489157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Policymaking according to </a:t>
            </a:r>
            <a:br>
              <a:rPr lang="en-US" dirty="0" smtClean="0"/>
            </a:br>
            <a:r>
              <a:rPr lang="en-US" dirty="0" smtClean="0"/>
              <a:t>High School Civics</a:t>
            </a:r>
            <a:endParaRPr lang="en-US" dirty="0"/>
          </a:p>
        </p:txBody>
      </p:sp>
      <p:sp>
        <p:nvSpPr>
          <p:cNvPr id="3" name="Content Placeholder 2"/>
          <p:cNvSpPr>
            <a:spLocks noGrp="1"/>
          </p:cNvSpPr>
          <p:nvPr>
            <p:ph idx="1"/>
          </p:nvPr>
        </p:nvSpPr>
        <p:spPr/>
        <p:txBody>
          <a:bodyPr>
            <a:normAutofit/>
          </a:bodyPr>
          <a:lstStyle/>
          <a:p>
            <a:r>
              <a:rPr lang="en-US" dirty="0" smtClean="0"/>
              <a:t>Legislative branch makes laws</a:t>
            </a:r>
          </a:p>
          <a:p>
            <a:r>
              <a:rPr lang="en-US" dirty="0" smtClean="0"/>
              <a:t>Executive branch carries them out</a:t>
            </a:r>
          </a:p>
          <a:p>
            <a:r>
              <a:rPr lang="en-US" dirty="0" smtClean="0"/>
              <a:t>Judicial branch interprets them, decides controversies</a:t>
            </a:r>
          </a:p>
        </p:txBody>
      </p:sp>
      <p:pic>
        <p:nvPicPr>
          <p:cNvPr id="1026" name="Picture 2" descr="http://www.sableverity.com/wp-content/uploads/2009/12/Im-just-a-bil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2400" y="3352800"/>
            <a:ext cx="3124200" cy="32729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983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600" dirty="0" smtClean="0"/>
              <a:t>Mysteries of High School Civics Model</a:t>
            </a:r>
            <a:endParaRPr lang="en-US" sz="3600" dirty="0"/>
          </a:p>
        </p:txBody>
      </p:sp>
      <p:sp>
        <p:nvSpPr>
          <p:cNvPr id="3" name="Content Placeholder 2"/>
          <p:cNvSpPr>
            <a:spLocks noGrp="1"/>
          </p:cNvSpPr>
          <p:nvPr>
            <p:ph idx="1"/>
          </p:nvPr>
        </p:nvSpPr>
        <p:spPr>
          <a:xfrm>
            <a:off x="457200" y="1066799"/>
            <a:ext cx="7696200" cy="2438401"/>
          </a:xfrm>
        </p:spPr>
        <p:txBody>
          <a:bodyPr>
            <a:normAutofit fontScale="85000" lnSpcReduction="20000"/>
          </a:bodyPr>
          <a:lstStyle/>
          <a:p>
            <a:r>
              <a:rPr lang="en-US" dirty="0" smtClean="0"/>
              <a:t>Is bureaucracy directly under President, or independent 4</a:t>
            </a:r>
            <a:r>
              <a:rPr lang="en-US" baseline="30000" dirty="0" smtClean="0"/>
              <a:t>th</a:t>
            </a:r>
            <a:r>
              <a:rPr lang="en-US" dirty="0" smtClean="0"/>
              <a:t> branch?</a:t>
            </a:r>
          </a:p>
          <a:p>
            <a:r>
              <a:rPr lang="en-US" dirty="0" smtClean="0"/>
              <a:t>When executive branch goes to carry out law, how does it know its meaning?</a:t>
            </a:r>
          </a:p>
          <a:p>
            <a:r>
              <a:rPr lang="en-US" dirty="0" smtClean="0"/>
              <a:t>Why are there controversies requiring judicial resolution?</a:t>
            </a:r>
          </a:p>
        </p:txBody>
      </p:sp>
      <p:pic>
        <p:nvPicPr>
          <p:cNvPr id="3074" name="Picture 2" descr="http://rebaneruminations.typepad.com/.a/6a00e54f86f2ad88330115723d1241970b-500w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60978" y="3200401"/>
            <a:ext cx="5063922" cy="3200400"/>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2"/>
          <p:cNvSpPr txBox="1">
            <a:spLocks/>
          </p:cNvSpPr>
          <p:nvPr/>
        </p:nvSpPr>
        <p:spPr>
          <a:xfrm>
            <a:off x="457200" y="3200400"/>
            <a:ext cx="3215640" cy="243840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700" dirty="0" smtClean="0"/>
              <a:t>Why isn’t all </a:t>
            </a:r>
            <a:br>
              <a:rPr lang="en-US" sz="2700" dirty="0" smtClean="0"/>
            </a:br>
            <a:r>
              <a:rPr lang="en-US" sz="2700" dirty="0" smtClean="0"/>
              <a:t>real action in Congress?</a:t>
            </a:r>
            <a:endParaRPr lang="en-US" sz="2700" dirty="0"/>
          </a:p>
        </p:txBody>
      </p:sp>
    </p:spTree>
    <p:extLst>
      <p:ext uri="{BB962C8B-B14F-4D97-AF65-F5344CB8AC3E}">
        <p14:creationId xmlns:p14="http://schemas.microsoft.com/office/powerpoint/2010/main" val="1633684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600" dirty="0" smtClean="0"/>
              <a:t>The Anti-High School Civics Model</a:t>
            </a:r>
            <a:endParaRPr lang="en-US" sz="3600" dirty="0"/>
          </a:p>
        </p:txBody>
      </p:sp>
      <p:sp>
        <p:nvSpPr>
          <p:cNvPr id="4" name="Content Placeholder 2"/>
          <p:cNvSpPr txBox="1">
            <a:spLocks/>
          </p:cNvSpPr>
          <p:nvPr/>
        </p:nvSpPr>
        <p:spPr>
          <a:xfrm>
            <a:off x="457200" y="5105400"/>
            <a:ext cx="8229600" cy="1447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i="1" dirty="0"/>
          </a:p>
        </p:txBody>
      </p:sp>
      <p:sp>
        <p:nvSpPr>
          <p:cNvPr id="5" name="Content Placeholder 4"/>
          <p:cNvSpPr>
            <a:spLocks noGrp="1"/>
          </p:cNvSpPr>
          <p:nvPr>
            <p:ph idx="1"/>
          </p:nvPr>
        </p:nvSpPr>
        <p:spPr/>
        <p:txBody>
          <a:bodyPr/>
          <a:lstStyle/>
          <a:p>
            <a:r>
              <a:rPr lang="en-US" dirty="0"/>
              <a:t>Laws are just bunches of words that the executive and judiciary </a:t>
            </a:r>
            <a:r>
              <a:rPr lang="en-US" dirty="0" smtClean="0"/>
              <a:t>branches </a:t>
            </a:r>
            <a:r>
              <a:rPr lang="en-US" dirty="0"/>
              <a:t>have to make something </a:t>
            </a:r>
            <a:r>
              <a:rPr lang="en-US" dirty="0" smtClean="0"/>
              <a:t>of</a:t>
            </a:r>
          </a:p>
          <a:p>
            <a:r>
              <a:rPr lang="en-US" dirty="0" smtClean="0"/>
              <a:t>The world is very complicated and doesn’t neatly match words</a:t>
            </a:r>
          </a:p>
          <a:p>
            <a:r>
              <a:rPr lang="en-US" dirty="0" smtClean="0"/>
              <a:t>Laws are often vague and indeterminate, both unintentionally and intentionally</a:t>
            </a:r>
            <a:endParaRPr lang="en-US" dirty="0"/>
          </a:p>
          <a:p>
            <a:endParaRPr lang="en-US" dirty="0"/>
          </a:p>
        </p:txBody>
      </p:sp>
    </p:spTree>
    <p:extLst>
      <p:ext uri="{BB962C8B-B14F-4D97-AF65-F5344CB8AC3E}">
        <p14:creationId xmlns:p14="http://schemas.microsoft.com/office/powerpoint/2010/main" val="1999748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Does the U.S. have </a:t>
            </a:r>
            <a:br>
              <a:rPr lang="en-US" dirty="0" smtClean="0"/>
            </a:br>
            <a:r>
              <a:rPr lang="en-US" dirty="0" smtClean="0"/>
              <a:t>a climate change policy?</a:t>
            </a:r>
            <a:endParaRPr lang="en-US" dirty="0"/>
          </a:p>
        </p:txBody>
      </p:sp>
      <p:sp>
        <p:nvSpPr>
          <p:cNvPr id="3" name="Content Placeholder 2"/>
          <p:cNvSpPr>
            <a:spLocks noGrp="1"/>
          </p:cNvSpPr>
          <p:nvPr>
            <p:ph idx="1"/>
          </p:nvPr>
        </p:nvSpPr>
        <p:spPr>
          <a:xfrm>
            <a:off x="457200" y="1600200"/>
            <a:ext cx="8229600" cy="5105400"/>
          </a:xfrm>
        </p:spPr>
        <p:txBody>
          <a:bodyPr>
            <a:normAutofit lnSpcReduction="10000"/>
          </a:bodyPr>
          <a:lstStyle/>
          <a:p>
            <a:r>
              <a:rPr lang="en-US" dirty="0" smtClean="0"/>
              <a:t>In terms of high school civics  model: barely</a:t>
            </a:r>
          </a:p>
          <a:p>
            <a:pPr lvl="1"/>
            <a:r>
              <a:rPr lang="en-US" dirty="0" smtClean="0"/>
              <a:t>National Climate Program Act of 1978</a:t>
            </a:r>
          </a:p>
          <a:p>
            <a:pPr lvl="1"/>
            <a:r>
              <a:rPr lang="en-US" dirty="0"/>
              <a:t>Global Climate Protection Act of </a:t>
            </a:r>
            <a:r>
              <a:rPr lang="en-US" dirty="0" smtClean="0"/>
              <a:t>1987</a:t>
            </a:r>
          </a:p>
          <a:p>
            <a:pPr lvl="1"/>
            <a:r>
              <a:rPr lang="en-US" dirty="0" smtClean="0"/>
              <a:t>Bush 41 signed</a:t>
            </a:r>
            <a:r>
              <a:rPr lang="en-US" dirty="0"/>
              <a:t>, and </a:t>
            </a:r>
            <a:r>
              <a:rPr lang="en-US" dirty="0" smtClean="0"/>
              <a:t>Senate ratified</a:t>
            </a:r>
            <a:r>
              <a:rPr lang="en-US" dirty="0"/>
              <a:t>, </a:t>
            </a:r>
            <a:r>
              <a:rPr lang="en-US" dirty="0" smtClean="0"/>
              <a:t>1992 </a:t>
            </a:r>
            <a:r>
              <a:rPr lang="en-US" dirty="0"/>
              <a:t>United Nations Framework Convention on Climate </a:t>
            </a:r>
            <a:r>
              <a:rPr lang="en-US" dirty="0" smtClean="0"/>
              <a:t>Change, </a:t>
            </a:r>
            <a:r>
              <a:rPr lang="en-US" dirty="0"/>
              <a:t>a nonbinding agreement </a:t>
            </a:r>
            <a:r>
              <a:rPr lang="en-US" dirty="0" smtClean="0"/>
              <a:t>to mitigate</a:t>
            </a:r>
          </a:p>
          <a:p>
            <a:pPr lvl="1"/>
            <a:r>
              <a:rPr lang="en-US" dirty="0" smtClean="0"/>
              <a:t>But Senate rejects Kyoto Protocol negotiated by Clinton administration; no binding regulation</a:t>
            </a:r>
          </a:p>
          <a:p>
            <a:pPr lvl="1"/>
            <a:r>
              <a:rPr lang="en-US" dirty="0" smtClean="0"/>
              <a:t>Lots of bills in late 1990s, early 2000s, but no laws</a:t>
            </a:r>
          </a:p>
          <a:p>
            <a:pPr lvl="1"/>
            <a:r>
              <a:rPr lang="en-US" dirty="0" smtClean="0"/>
              <a:t>Cap and Trade bill sought during unified Democratic control of Congress defeated</a:t>
            </a:r>
            <a:endParaRPr lang="en-US" dirty="0"/>
          </a:p>
        </p:txBody>
      </p:sp>
    </p:spTree>
    <p:extLst>
      <p:ext uri="{BB962C8B-B14F-4D97-AF65-F5344CB8AC3E}">
        <p14:creationId xmlns:p14="http://schemas.microsoft.com/office/powerpoint/2010/main" val="849902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Does the U.S. have </a:t>
            </a:r>
            <a:br>
              <a:rPr lang="en-US" dirty="0" smtClean="0"/>
            </a:br>
            <a:r>
              <a:rPr lang="en-US" dirty="0" smtClean="0"/>
              <a:t>a climate change policy?</a:t>
            </a:r>
            <a:endParaRPr lang="en-US" dirty="0"/>
          </a:p>
        </p:txBody>
      </p:sp>
      <p:sp>
        <p:nvSpPr>
          <p:cNvPr id="3" name="Content Placeholder 2"/>
          <p:cNvSpPr>
            <a:spLocks noGrp="1"/>
          </p:cNvSpPr>
          <p:nvPr>
            <p:ph idx="1"/>
          </p:nvPr>
        </p:nvSpPr>
        <p:spPr>
          <a:xfrm>
            <a:off x="457200" y="1600201"/>
            <a:ext cx="8229600" cy="2895600"/>
          </a:xfrm>
        </p:spPr>
        <p:txBody>
          <a:bodyPr/>
          <a:lstStyle/>
          <a:p>
            <a:r>
              <a:rPr lang="en-US" dirty="0" smtClean="0"/>
              <a:t>In reality: yes, a strange and patchy one</a:t>
            </a:r>
          </a:p>
          <a:p>
            <a:pPr lvl="1"/>
            <a:r>
              <a:rPr lang="en-US" dirty="0" smtClean="0"/>
              <a:t>Pursued outside of Congress by states</a:t>
            </a:r>
            <a:endParaRPr lang="en-US" dirty="0"/>
          </a:p>
          <a:p>
            <a:pPr lvl="1"/>
            <a:r>
              <a:rPr lang="en-US" dirty="0" smtClean="0"/>
              <a:t>Federal greenhouse gas (GHG) regulations derived through judicial and executive reinterpretations of existing law, the Clean Air Act (CAA)</a:t>
            </a:r>
            <a:endParaRPr lang="en-US" dirty="0"/>
          </a:p>
        </p:txBody>
      </p:sp>
    </p:spTree>
    <p:extLst>
      <p:ext uri="{BB962C8B-B14F-4D97-AF65-F5344CB8AC3E}">
        <p14:creationId xmlns:p14="http://schemas.microsoft.com/office/powerpoint/2010/main" val="3006016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Brief History of Clean Air Act</a:t>
            </a:r>
            <a:endParaRPr lang="en-US" dirty="0"/>
          </a:p>
        </p:txBody>
      </p:sp>
      <p:sp>
        <p:nvSpPr>
          <p:cNvPr id="3" name="Content Placeholder 2"/>
          <p:cNvSpPr>
            <a:spLocks noGrp="1"/>
          </p:cNvSpPr>
          <p:nvPr>
            <p:ph idx="1"/>
          </p:nvPr>
        </p:nvSpPr>
        <p:spPr/>
        <p:txBody>
          <a:bodyPr/>
          <a:lstStyle/>
          <a:p>
            <a:r>
              <a:rPr lang="en-US" dirty="0" smtClean="0"/>
              <a:t>First passed in 1970, amended 1977</a:t>
            </a:r>
          </a:p>
          <a:p>
            <a:pPr lvl="1"/>
            <a:r>
              <a:rPr lang="en-US" dirty="0" smtClean="0"/>
              <a:t>§ 108 requires Administrator to regulate “each air pollutant–[…] emissions of which, in his judgment, cause or contribute to air pollution which may reasonably be anticipated to endanger public health or welfare”</a:t>
            </a:r>
          </a:p>
          <a:p>
            <a:pPr lvl="1"/>
            <a:endParaRPr lang="en-US" dirty="0"/>
          </a:p>
        </p:txBody>
      </p:sp>
    </p:spTree>
    <p:extLst>
      <p:ext uri="{BB962C8B-B14F-4D97-AF65-F5344CB8AC3E}">
        <p14:creationId xmlns:p14="http://schemas.microsoft.com/office/powerpoint/2010/main" val="238657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Brief History of Clean Air Act</a:t>
            </a:r>
            <a:endParaRPr lang="en-US" dirty="0"/>
          </a:p>
        </p:txBody>
      </p:sp>
      <p:sp>
        <p:nvSpPr>
          <p:cNvPr id="3" name="Content Placeholder 2"/>
          <p:cNvSpPr>
            <a:spLocks noGrp="1"/>
          </p:cNvSpPr>
          <p:nvPr>
            <p:ph idx="1"/>
          </p:nvPr>
        </p:nvSpPr>
        <p:spPr/>
        <p:txBody>
          <a:bodyPr/>
          <a:lstStyle/>
          <a:p>
            <a:r>
              <a:rPr lang="en-US" dirty="0" smtClean="0"/>
              <a:t>First passed in 1970, amended 1977</a:t>
            </a:r>
          </a:p>
          <a:p>
            <a:pPr lvl="1"/>
            <a:r>
              <a:rPr lang="en-US" dirty="0"/>
              <a:t>§ 108 </a:t>
            </a:r>
            <a:r>
              <a:rPr lang="en-US" dirty="0" smtClean="0"/>
              <a:t>requires Administrator to regulate “each </a:t>
            </a:r>
            <a:r>
              <a:rPr lang="en-US" b="1" dirty="0" smtClean="0">
                <a:solidFill>
                  <a:srgbClr val="FF0000"/>
                </a:solidFill>
              </a:rPr>
              <a:t>air</a:t>
            </a:r>
            <a:r>
              <a:rPr lang="en-US" b="1" dirty="0" smtClean="0"/>
              <a:t> </a:t>
            </a:r>
            <a:r>
              <a:rPr lang="en-US" b="1" dirty="0" smtClean="0">
                <a:solidFill>
                  <a:srgbClr val="FF0000"/>
                </a:solidFill>
              </a:rPr>
              <a:t>pollutant</a:t>
            </a:r>
            <a:r>
              <a:rPr lang="en-US" dirty="0"/>
              <a:t>–[…] emissions of which, in his judgment, cause or contribute to air pollution which may reasonably be anticipated to endanger public health or </a:t>
            </a:r>
            <a:r>
              <a:rPr lang="en-US" b="1" dirty="0" smtClean="0">
                <a:solidFill>
                  <a:srgbClr val="FF0000"/>
                </a:solidFill>
              </a:rPr>
              <a:t>welfare</a:t>
            </a:r>
            <a:r>
              <a:rPr lang="en-US" dirty="0" smtClean="0"/>
              <a:t>”</a:t>
            </a:r>
          </a:p>
          <a:p>
            <a:pPr lvl="1"/>
            <a:endParaRPr lang="en-US" dirty="0"/>
          </a:p>
        </p:txBody>
      </p:sp>
    </p:spTree>
    <p:extLst>
      <p:ext uri="{BB962C8B-B14F-4D97-AF65-F5344CB8AC3E}">
        <p14:creationId xmlns:p14="http://schemas.microsoft.com/office/powerpoint/2010/main" val="37718291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1673</TotalTime>
  <Words>1959</Words>
  <Application>Microsoft Office PowerPoint</Application>
  <PresentationFormat>On-screen Show (4:3)</PresentationFormat>
  <Paragraphs>159</Paragraphs>
  <Slides>25</Slides>
  <Notes>20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Changing Policy without Changing Law:  Addressing Climate Change  under the Clean Air Act</vt:lpstr>
      <vt:lpstr>Policymaking according to  High School Civics</vt:lpstr>
      <vt:lpstr>Policymaking according to  High School Civics</vt:lpstr>
      <vt:lpstr>Mysteries of High School Civics Model</vt:lpstr>
      <vt:lpstr>The Anti-High School Civics Model</vt:lpstr>
      <vt:lpstr>Does the U.S. have  a climate change policy?</vt:lpstr>
      <vt:lpstr>Does the U.S. have  a climate change policy?</vt:lpstr>
      <vt:lpstr>Brief History of Clean Air Act</vt:lpstr>
      <vt:lpstr>Brief History of Clean Air Act</vt:lpstr>
      <vt:lpstr>Key Definitions</vt:lpstr>
      <vt:lpstr>Difficulties in Applying CAA to GHGs</vt:lpstr>
      <vt:lpstr>Turning the CAA on Greenhouse Gases</vt:lpstr>
      <vt:lpstr>Massachusetts v. EPA</vt:lpstr>
      <vt:lpstr>Frisbees and flatulence?</vt:lpstr>
      <vt:lpstr>Difficulties in Applying CAA to GHGs</vt:lpstr>
      <vt:lpstr>EPA Regulations under CAA</vt:lpstr>
      <vt:lpstr>What of Changes in the Law?</vt:lpstr>
      <vt:lpstr>EPA Tailoring and Timing:  Policy against Law</vt:lpstr>
      <vt:lpstr>If policies don’t come from laws, how can lawmakers be convinced to act?</vt:lpstr>
      <vt:lpstr>Well, that’s what happens when you have a dysfunctional Congress</vt:lpstr>
      <vt:lpstr>Coping with a dysfunctional Congress… by cutting it out of the loop?</vt:lpstr>
      <vt:lpstr>Other Policy Areas where  Executive Creativity Leads </vt:lpstr>
      <vt:lpstr>Hyperventilating Generalizations</vt:lpstr>
      <vt:lpstr>Can it work?</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Changing Policy without Changing Law:  Addressing Climate Change  under the Clean Air Act</dc:title>
  <dc:creator>Philip</dc:creator>
  <cp:lastModifiedBy>oit</cp:lastModifiedBy>
  <cp:revision>47</cp:revision>
  <dcterms:created xsi:type="dcterms:W3CDTF">2013-03-15T14:41:38Z</dcterms:created>
  <dcterms:modified xsi:type="dcterms:W3CDTF">2013-03-20T23:11:29Z</dcterms:modified>
</cp:coreProperties>
</file>