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322" r:id="rId6"/>
    <p:sldId id="327" r:id="rId7"/>
    <p:sldId id="328" r:id="rId8"/>
    <p:sldId id="312" r:id="rId9"/>
    <p:sldId id="268" r:id="rId10"/>
    <p:sldId id="262" r:id="rId11"/>
    <p:sldId id="329" r:id="rId12"/>
    <p:sldId id="314" r:id="rId13"/>
    <p:sldId id="313" r:id="rId14"/>
    <p:sldId id="315" r:id="rId15"/>
    <p:sldId id="316" r:id="rId16"/>
    <p:sldId id="317" r:id="rId17"/>
    <p:sldId id="318" r:id="rId18"/>
    <p:sldId id="325" r:id="rId19"/>
    <p:sldId id="319" r:id="rId20"/>
    <p:sldId id="321" r:id="rId21"/>
    <p:sldId id="320" r:id="rId22"/>
    <p:sldId id="270" r:id="rId23"/>
    <p:sldId id="272" r:id="rId24"/>
    <p:sldId id="276" r:id="rId25"/>
    <p:sldId id="326" r:id="rId26"/>
    <p:sldId id="311" r:id="rId27"/>
    <p:sldId id="300"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E70"/>
    <a:srgbClr val="4D597F"/>
    <a:srgbClr val="56608C"/>
    <a:srgbClr val="5362AD"/>
    <a:srgbClr val="404FA7"/>
    <a:srgbClr val="5A76B6"/>
    <a:srgbClr val="FFF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40" autoAdjust="0"/>
  </p:normalViewPr>
  <p:slideViewPr>
    <p:cSldViewPr>
      <p:cViewPr varScale="1">
        <p:scale>
          <a:sx n="121" d="100"/>
          <a:sy n="121" d="100"/>
        </p:scale>
        <p:origin x="-208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1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E4BB3B41-FE80-4783-A10E-69792FF7F1BC}" type="datetimeFigureOut">
              <a:rPr lang="en-US" smtClean="0"/>
              <a:pPr/>
              <a:t>12/10/12</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vl1pPr>
          </a:lstStyle>
          <a:p>
            <a:fld id="{4F4234CB-B9E5-432E-85BB-993BD86EF5B1}" type="slidenum">
              <a:rPr lang="en-US" smtClean="0"/>
              <a:pPr/>
              <a:t>‹#›</a:t>
            </a:fld>
            <a:endParaRPr lang="en-US" dirty="0"/>
          </a:p>
        </p:txBody>
      </p:sp>
    </p:spTree>
    <p:extLst>
      <p:ext uri="{BB962C8B-B14F-4D97-AF65-F5344CB8AC3E}">
        <p14:creationId xmlns:p14="http://schemas.microsoft.com/office/powerpoint/2010/main" val="2491123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3A242D-497F-48EF-AD76-C68D7574B1F9}" type="datetimeFigureOut">
              <a:rPr lang="en-US" smtClean="0"/>
              <a:pPr/>
              <a:t>12/10/12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713D477-5137-42D4-9E71-8DE7DF760F8F}" type="slidenum">
              <a:rPr lang="en-US" smtClean="0"/>
              <a:pPr/>
              <a:t>‹#›</a:t>
            </a:fld>
            <a:endParaRPr lang="en-US" dirty="0"/>
          </a:p>
        </p:txBody>
      </p:sp>
    </p:spTree>
    <p:extLst>
      <p:ext uri="{BB962C8B-B14F-4D97-AF65-F5344CB8AC3E}">
        <p14:creationId xmlns:p14="http://schemas.microsoft.com/office/powerpoint/2010/main" val="3152463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1</a:t>
            </a:fld>
            <a:endParaRPr lang="en-US" dirty="0"/>
          </a:p>
        </p:txBody>
      </p:sp>
    </p:spTree>
    <p:extLst>
      <p:ext uri="{BB962C8B-B14F-4D97-AF65-F5344CB8AC3E}">
        <p14:creationId xmlns:p14="http://schemas.microsoft.com/office/powerpoint/2010/main" val="3545862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Choose as many search categories as you like.  It is</a:t>
            </a:r>
            <a:r>
              <a:rPr lang="en-US" baseline="0" dirty="0" smtClean="0"/>
              <a:t> sometimes best to start off with a rather broad range to capture all of the funding opportunities out here, then narrow down if you need to later. </a:t>
            </a:r>
            <a:r>
              <a:rPr lang="en-US" sz="9600" dirty="0" smtClean="0">
                <a:latin typeface="Arial" pitchFamily="34" charset="0"/>
                <a:cs typeface="Arial" pitchFamily="34" charset="0"/>
              </a:rPr>
              <a:t>Example to find breast cancer research, try “breast, cancer, lobules, estrogen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9600" dirty="0" smtClean="0">
                <a:latin typeface="Arial" pitchFamily="34" charset="0"/>
                <a:cs typeface="Arial" pitchFamily="34" charset="0"/>
              </a:rPr>
              <a:t>Try different combinations of the keywords such as “breast and cancer” “ductal and carcinoma” “estrogen and receptor” “women and issues”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Vary your search terms to increase your odds of getting a hit</a:t>
            </a:r>
          </a:p>
          <a:p>
            <a:r>
              <a:rPr lang="en-US" b="1" baseline="0" dirty="0" smtClean="0"/>
              <a:t>Art history </a:t>
            </a:r>
            <a:r>
              <a:rPr lang="en-US" baseline="0" dirty="0" smtClean="0"/>
              <a:t>– Fine, Applied, </a:t>
            </a:r>
            <a:r>
              <a:rPr lang="en-US" baseline="0" dirty="0" err="1" smtClean="0"/>
              <a:t>Perf</a:t>
            </a:r>
            <a:r>
              <a:rPr lang="en-US" baseline="0" dirty="0" smtClean="0"/>
              <a:t> Arts – Fine/Applied/Perform - Graduate and dissertation support – 42  - change to Fine Arts General – 17 – Want to apply in spring (Jan-April) 8 results</a:t>
            </a:r>
          </a:p>
          <a:p>
            <a:r>
              <a:rPr lang="en-US" b="1" baseline="0" dirty="0" smtClean="0"/>
              <a:t>Education</a:t>
            </a:r>
            <a:r>
              <a:rPr lang="en-US" baseline="0" dirty="0" smtClean="0"/>
              <a:t> – 481 matches too general – Research in Education  97 matches – OR Elementary/Secondary – 157   AND- 33  #35 Reading/Writing </a:t>
            </a:r>
            <a:r>
              <a:rPr lang="en-US" baseline="0" dirty="0" err="1" smtClean="0"/>
              <a:t>DoED</a:t>
            </a:r>
            <a:endParaRPr lang="en-US" baseline="0" dirty="0" smtClean="0"/>
          </a:p>
        </p:txBody>
      </p:sp>
      <p:sp>
        <p:nvSpPr>
          <p:cNvPr id="4" name="Slide Number Placeholder 3"/>
          <p:cNvSpPr>
            <a:spLocks noGrp="1"/>
          </p:cNvSpPr>
          <p:nvPr>
            <p:ph type="sldNum" sz="quarter" idx="10"/>
          </p:nvPr>
        </p:nvSpPr>
        <p:spPr/>
        <p:txBody>
          <a:bodyPr/>
          <a:lstStyle/>
          <a:p>
            <a:fld id="{6713D477-5137-42D4-9E71-8DE7DF760F8F}" type="slidenum">
              <a:rPr lang="en-US" smtClean="0"/>
              <a:pPr/>
              <a:t>12</a:t>
            </a:fld>
            <a:endParaRPr lang="en-US" dirty="0"/>
          </a:p>
        </p:txBody>
      </p:sp>
    </p:spTree>
    <p:extLst>
      <p:ext uri="{BB962C8B-B14F-4D97-AF65-F5344CB8AC3E}">
        <p14:creationId xmlns:p14="http://schemas.microsoft.com/office/powerpoint/2010/main" val="872746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 search option can work if you have a specific</a:t>
            </a:r>
            <a:r>
              <a:rPr lang="en-US" baseline="0" dirty="0" smtClean="0"/>
              <a:t> topic.  Use the advanced search if your topic is more broad.  You can indicate eligibility type, certain funding agencies, and time periods.</a:t>
            </a:r>
          </a:p>
          <a:p>
            <a:r>
              <a:rPr lang="en-US" baseline="0" dirty="0" smtClean="0"/>
              <a:t>Nanotechnology – basic search – 24 come up</a:t>
            </a:r>
          </a:p>
          <a:p>
            <a:r>
              <a:rPr lang="en-US" baseline="0" dirty="0" smtClean="0"/>
              <a:t>Childhood obesity – Food and Nutrition/Health = 992.  Basic search – 64 come up, refine, </a:t>
            </a:r>
            <a:r>
              <a:rPr lang="en-US" i="1" baseline="0" dirty="0" smtClean="0"/>
              <a:t>Obesity and Food and Nutrition/Health you get 29 – that is doable</a:t>
            </a:r>
            <a:r>
              <a:rPr lang="en-US" baseline="0" dirty="0" smtClean="0"/>
              <a:t>.</a:t>
            </a:r>
          </a:p>
          <a:p>
            <a:r>
              <a:rPr lang="en-US" baseline="0" dirty="0" smtClean="0"/>
              <a:t>Physical Activity – Food/Nutrition/Health = 22.</a:t>
            </a:r>
          </a:p>
          <a:p>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13</a:t>
            </a:fld>
            <a:endParaRPr lang="en-US" dirty="0"/>
          </a:p>
        </p:txBody>
      </p:sp>
    </p:spTree>
    <p:extLst>
      <p:ext uri="{BB962C8B-B14F-4D97-AF65-F5344CB8AC3E}">
        <p14:creationId xmlns:p14="http://schemas.microsoft.com/office/powerpoint/2010/main" val="199185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ways to search on left</a:t>
            </a:r>
            <a:r>
              <a:rPr lang="en-US" baseline="0" dirty="0" smtClean="0"/>
              <a:t> screen.  A-Z and type in Faculty Early Career Development  STEM:  72 options </a:t>
            </a:r>
            <a:r>
              <a:rPr lang="en-US" dirty="0" smtClean="0"/>
              <a:t>Click the link to see a synopsis</a:t>
            </a:r>
            <a:r>
              <a:rPr lang="en-US" baseline="0" dirty="0" smtClean="0"/>
              <a:t> of the program (12-552 – 5</a:t>
            </a:r>
            <a:r>
              <a:rPr lang="en-US" baseline="30000" dirty="0" smtClean="0"/>
              <a:t>th</a:t>
            </a:r>
            <a:r>
              <a:rPr lang="en-US" baseline="0" dirty="0" smtClean="0"/>
              <a:t> one) Click the solicitation link to see the full program solicitation.  NSF also information about previous awards (Advanced Search – click on award database - turtles)  which can be really helpful in determining if they are already funding a project similar to your idea.  Please contact the NSF Program Officer if you have any questions about the suitability of your project for that specific solicitation.</a:t>
            </a:r>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14</a:t>
            </a:fld>
            <a:endParaRPr lang="en-US" dirty="0"/>
          </a:p>
        </p:txBody>
      </p:sp>
    </p:spTree>
    <p:extLst>
      <p:ext uri="{BB962C8B-B14F-4D97-AF65-F5344CB8AC3E}">
        <p14:creationId xmlns:p14="http://schemas.microsoft.com/office/powerpoint/2010/main" val="1970305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 for proposals - Are there current opportunities?  If not, check</a:t>
            </a:r>
            <a:r>
              <a:rPr lang="en-US" baseline="0" dirty="0" smtClean="0"/>
              <a:t> past opportunities to see if your idea meets what they have funded in the past.  Check awardee reports as well.</a:t>
            </a:r>
          </a:p>
          <a:p>
            <a:r>
              <a:rPr lang="en-US" baseline="0" dirty="0" smtClean="0"/>
              <a:t>What We Fund – shows what they fund and can also sign up for email alerts and RSS Feeds</a:t>
            </a:r>
          </a:p>
          <a:p>
            <a:r>
              <a:rPr lang="en-US" baseline="0" dirty="0" smtClean="0"/>
              <a:t>Health Care Policy and Childhood Obesity</a:t>
            </a:r>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15</a:t>
            </a:fld>
            <a:endParaRPr lang="en-US" dirty="0"/>
          </a:p>
        </p:txBody>
      </p:sp>
    </p:spTree>
    <p:extLst>
      <p:ext uri="{BB962C8B-B14F-4D97-AF65-F5344CB8AC3E}">
        <p14:creationId xmlns:p14="http://schemas.microsoft.com/office/powerpoint/2010/main" val="367963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the main library page.  Click on “A-Z list of databases”.</a:t>
            </a:r>
            <a:r>
              <a:rPr lang="en-US" baseline="0" dirty="0" smtClean="0"/>
              <a:t>  Choose Foundation Directory.  Click on “Search Grantmakers”.  Can narrow the focus by topic area, and by geographical region.  Some foundations only fund projects in their local area.  It is probably not worth your time to contact a foundation in Connecticut that only funds in the Hartford area.  Look at Nevada or nationwide sponsors.  The Foundation Directory profile will give you some great detail about that specific foundation.  What are their assets?  How much did they give last year?  What are their major focus areas.  Most of the time there is a link to the foundation’s website, so you can then see what RFPs they have open at this point in time.  Choose Autism – national and Nevada - Autism Speaks.  1 Go to website - Research, scroll to Grants, click on first one.  Browse through and if any interest click on access RFA here.   And look, (Future Announcements) they have the option to sign up for email notifications.  They also have a list of all of the funding opps, so you can look through those are not currently open to see if your idea might fall into their focus areas when those funding opps open again. </a:t>
            </a:r>
          </a:p>
          <a:p>
            <a:r>
              <a:rPr lang="en-US" baseline="0" dirty="0" smtClean="0"/>
              <a:t>Local One:  Nevada – Clark County – Food Services – 4 </a:t>
            </a:r>
            <a:r>
              <a:rPr lang="en-US" baseline="0" dirty="0" err="1" smtClean="0"/>
              <a:t>grantmakers</a:t>
            </a:r>
            <a:r>
              <a:rPr lang="en-US" baseline="0" dirty="0" smtClean="0"/>
              <a:t>  -  Next:  How many local </a:t>
            </a:r>
            <a:r>
              <a:rPr lang="en-US" baseline="0" dirty="0" err="1" smtClean="0"/>
              <a:t>grantmakers</a:t>
            </a:r>
            <a:r>
              <a:rPr lang="en-US" baseline="0" dirty="0" smtClean="0"/>
              <a:t> in the area? 358 -  </a:t>
            </a:r>
            <a:r>
              <a:rPr lang="en-US" baseline="0" dirty="0" err="1" smtClean="0"/>
              <a:t>Ceasars</a:t>
            </a:r>
            <a:r>
              <a:rPr lang="en-US" baseline="0" dirty="0" smtClean="0"/>
              <a:t> Foundation – Aging, Environment, Food Services, Health Care, Nutrition -  look at site: accept proposals on a rolling basis</a:t>
            </a:r>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16</a:t>
            </a:fld>
            <a:endParaRPr lang="en-US" dirty="0"/>
          </a:p>
        </p:txBody>
      </p:sp>
    </p:spTree>
    <p:extLst>
      <p:ext uri="{BB962C8B-B14F-4D97-AF65-F5344CB8AC3E}">
        <p14:creationId xmlns:p14="http://schemas.microsoft.com/office/powerpoint/2010/main" val="1008118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 to Funding  Scroll down to signups -  and on left – NIH Reports (Awards) </a:t>
            </a:r>
            <a:r>
              <a:rPr lang="en-US" dirty="0" smtClean="0"/>
              <a:t>You have</a:t>
            </a:r>
            <a:r>
              <a:rPr lang="en-US" baseline="0" dirty="0" smtClean="0"/>
              <a:t> a research idea about how the neighborhood environment might affect depression in persons of low socio-economic status.  So you go straight to  NIH to review their funding opportunities.  You type in “depression” and get over a hundred responses.  So it is time to refine.  Type in “neighborhood” in the search within these results and you get 12.  That is doable.  You review the names, open dates, and look at a few to see which one might be your best bet.  We will discuss how to do that next.  Once you decide on a funding opp, you will contact OSP.  Submitting to NIH is a two step process, so you want to start well in advance.</a:t>
            </a:r>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17</a:t>
            </a:fld>
            <a:endParaRPr lang="en-US" dirty="0"/>
          </a:p>
        </p:txBody>
      </p:sp>
    </p:spTree>
    <p:extLst>
      <p:ext uri="{BB962C8B-B14F-4D97-AF65-F5344CB8AC3E}">
        <p14:creationId xmlns:p14="http://schemas.microsoft.com/office/powerpoint/2010/main" val="497699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Few tips on basic fundamental principles as this section</a:t>
            </a:r>
            <a:r>
              <a:rPr lang="en-US" baseline="0" dirty="0" smtClean="0"/>
              <a:t> could be a separate presentation since it can be very involved.</a:t>
            </a:r>
          </a:p>
          <a:p>
            <a:r>
              <a:rPr lang="en-US" baseline="0" dirty="0" smtClean="0"/>
              <a:t>Also want to direct you to the OSP website under the Proposal Link – provides resources to assist your through the proposal process including links to some agency websites</a:t>
            </a:r>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18</a:t>
            </a:fld>
            <a:endParaRPr lang="en-US" dirty="0"/>
          </a:p>
        </p:txBody>
      </p:sp>
    </p:spTree>
    <p:extLst>
      <p:ext uri="{BB962C8B-B14F-4D97-AF65-F5344CB8AC3E}">
        <p14:creationId xmlns:p14="http://schemas.microsoft.com/office/powerpoint/2010/main" val="2298931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of RFA’s</a:t>
            </a:r>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of RFA’s</a:t>
            </a:r>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of RFA’s</a:t>
            </a:r>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am not going to get into detail on this, because I want you to have time to do some practice searches.  Just be aware that these are the components you will need for most proposals.</a:t>
            </a:r>
            <a:endParaRPr lang="en-US" dirty="0" smtClean="0"/>
          </a:p>
          <a:p>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22</a:t>
            </a:fld>
            <a:endParaRPr lang="en-US" dirty="0"/>
          </a:p>
        </p:txBody>
      </p:sp>
    </p:spTree>
    <p:extLst>
      <p:ext uri="{BB962C8B-B14F-4D97-AF65-F5344CB8AC3E}">
        <p14:creationId xmlns:p14="http://schemas.microsoft.com/office/powerpoint/2010/main" val="258541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review criteria is generally listed at the end of the program</a:t>
            </a:r>
            <a:r>
              <a:rPr lang="en-US" baseline="0" dirty="0" smtClean="0"/>
              <a:t> announcement.  Read through how the sponsor will evaluate your proposal BEFORE you start writing.  Be sure your proposal can meet all of their requirements.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23</a:t>
            </a:fld>
            <a:endParaRPr lang="en-US" dirty="0"/>
          </a:p>
        </p:txBody>
      </p:sp>
    </p:spTree>
    <p:extLst>
      <p:ext uri="{BB962C8B-B14F-4D97-AF65-F5344CB8AC3E}">
        <p14:creationId xmlns:p14="http://schemas.microsoft.com/office/powerpoint/2010/main" val="925381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OSP Website:  About Us – College/Dept Assignments</a:t>
            </a:r>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24</a:t>
            </a:fld>
            <a:endParaRPr lang="en-US" dirty="0"/>
          </a:p>
        </p:txBody>
      </p:sp>
    </p:spTree>
    <p:extLst>
      <p:ext uri="{BB962C8B-B14F-4D97-AF65-F5344CB8AC3E}">
        <p14:creationId xmlns:p14="http://schemas.microsoft.com/office/powerpoint/2010/main" val="650576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26</a:t>
            </a:fld>
            <a:endParaRPr lang="en-US" dirty="0"/>
          </a:p>
        </p:txBody>
      </p:sp>
    </p:spTree>
    <p:extLst>
      <p:ext uri="{BB962C8B-B14F-4D97-AF65-F5344CB8AC3E}">
        <p14:creationId xmlns:p14="http://schemas.microsoft.com/office/powerpoint/2010/main" val="165963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(single words and combination that are both specific and broad disciplinary terms)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Tap into all available resources – institutions, colleagues, internet, etc.</a:t>
            </a:r>
          </a:p>
          <a:p>
            <a:pPr marL="0" marR="0" indent="0" algn="l" defTabSz="914400" rtl="0" eaLnBrk="1" fontAlgn="auto" latinLnBrk="0" hangingPunct="1">
              <a:lnSpc>
                <a:spcPct val="100000"/>
              </a:lnSpc>
              <a:spcBef>
                <a:spcPts val="0"/>
              </a:spcBef>
              <a:spcAft>
                <a:spcPts val="0"/>
              </a:spcAft>
              <a:buClrTx/>
              <a:buSzTx/>
              <a:buFontTx/>
              <a:buNone/>
              <a:tabLst/>
              <a:defRPr/>
            </a:pPr>
            <a:r>
              <a:rPr lang="en-US" sz="9600" dirty="0" smtClean="0">
                <a:latin typeface="Arial" pitchFamily="34" charset="0"/>
                <a:cs typeface="Arial" pitchFamily="34" charset="0"/>
              </a:rPr>
              <a:t>Look for awarded grants in your field to identify funding 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sz="9600" dirty="0" smtClean="0">
                <a:latin typeface="Arial" pitchFamily="34" charset="0"/>
                <a:cs typeface="Arial" pitchFamily="34" charset="0"/>
              </a:rPr>
              <a:t>Talk to other researchers to see who supports their work.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Professional journals</a:t>
            </a:r>
            <a:r>
              <a:rPr lang="en-US" baseline="0" dirty="0" smtClean="0"/>
              <a:t> – article usually identify sponsor “This research has been funded by DOE”.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Ask yourself, What is my goal? What type of support are you looking for?  A Training grants, a fellowship, a research grant, a conference grant.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96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4</a:t>
            </a:fld>
            <a:endParaRPr lang="en-US" dirty="0"/>
          </a:p>
        </p:txBody>
      </p:sp>
    </p:spTree>
    <p:extLst>
      <p:ext uri="{BB962C8B-B14F-4D97-AF65-F5344CB8AC3E}">
        <p14:creationId xmlns:p14="http://schemas.microsoft.com/office/powerpoint/2010/main" val="93236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6</a:t>
            </a:fld>
            <a:endParaRPr lang="en-US" dirty="0"/>
          </a:p>
        </p:txBody>
      </p:sp>
    </p:spTree>
    <p:extLst>
      <p:ext uri="{BB962C8B-B14F-4D97-AF65-F5344CB8AC3E}">
        <p14:creationId xmlns:p14="http://schemas.microsoft.com/office/powerpoint/2010/main" val="1857111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7</a:t>
            </a:fld>
            <a:endParaRPr lang="en-US" dirty="0"/>
          </a:p>
        </p:txBody>
      </p:sp>
    </p:spTree>
    <p:extLst>
      <p:ext uri="{BB962C8B-B14F-4D97-AF65-F5344CB8AC3E}">
        <p14:creationId xmlns:p14="http://schemas.microsoft.com/office/powerpoint/2010/main" val="185711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big</a:t>
            </a:r>
            <a:r>
              <a:rPr lang="en-US" baseline="0" dirty="0" smtClean="0"/>
              <a:t> websites.  Later in the class we will do a demonstration of each of the websites. </a:t>
            </a:r>
          </a:p>
          <a:p>
            <a:r>
              <a:rPr lang="en-US" b="1" baseline="0" dirty="0" smtClean="0"/>
              <a:t>GRC:  </a:t>
            </a:r>
            <a:r>
              <a:rPr lang="en-US" baseline="0" dirty="0" smtClean="0"/>
              <a:t>Access is protected – OSP pays an annual membership fee for access to their database.  It includes federal announcements and major foundations.  </a:t>
            </a:r>
          </a:p>
          <a:p>
            <a:r>
              <a:rPr lang="en-US" b="1" baseline="0" dirty="0" smtClean="0"/>
              <a:t>Foundation Director and IRIS </a:t>
            </a:r>
            <a:r>
              <a:rPr lang="en-US" baseline="0" dirty="0" smtClean="0"/>
              <a:t>(Illinois Researcher Information Service) can be accessed through the UNLV library website.  The Foundation Directory not only lists open funding announcements from foundations, but also lists foundation assets, giving records, and major focus areas.</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Grants.gov</a:t>
            </a:r>
            <a:r>
              <a:rPr lang="en-US" baseline="0" dirty="0" smtClean="0"/>
              <a:t> is the major portal for federal application packages. </a:t>
            </a:r>
            <a:r>
              <a:rPr lang="en-US" dirty="0" smtClean="0"/>
              <a:t>It</a:t>
            </a:r>
            <a:r>
              <a:rPr lang="en-US" baseline="0" dirty="0" smtClean="0"/>
              <a:t> is a </a:t>
            </a:r>
            <a:r>
              <a:rPr lang="en-US" dirty="0" smtClean="0"/>
              <a:t>central storehouse for information on over 1,000 grant programs and provides access to approximately $500 billion in annual awards. </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8</a:t>
            </a:fld>
            <a:endParaRPr lang="en-US" dirty="0"/>
          </a:p>
        </p:txBody>
      </p:sp>
    </p:spTree>
    <p:extLst>
      <p:ext uri="{BB962C8B-B14F-4D97-AF65-F5344CB8AC3E}">
        <p14:creationId xmlns:p14="http://schemas.microsoft.com/office/powerpoint/2010/main" val="1857111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 specific</a:t>
            </a:r>
            <a:r>
              <a:rPr lang="en-US" baseline="0" dirty="0" smtClean="0"/>
              <a:t> sponsor you are interested in, using their website might save some time.  Some federal agencies list a lot of information about the funding opportunities on their individual websites, though often you are directed to Grants.gov for the full application package.</a:t>
            </a:r>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9</a:t>
            </a:fld>
            <a:endParaRPr lang="en-US" dirty="0"/>
          </a:p>
        </p:txBody>
      </p:sp>
    </p:spTree>
    <p:extLst>
      <p:ext uri="{BB962C8B-B14F-4D97-AF65-F5344CB8AC3E}">
        <p14:creationId xmlns:p14="http://schemas.microsoft.com/office/powerpoint/2010/main" val="3784518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are interested in signing up for email notifications from </a:t>
            </a:r>
            <a:r>
              <a:rPr lang="en-US" b="1" baseline="0" dirty="0" smtClean="0"/>
              <a:t>GRC</a:t>
            </a:r>
            <a:r>
              <a:rPr lang="en-US" baseline="0" dirty="0" smtClean="0"/>
              <a:t>, access the GRC website, click on resources, faculty alert system and complete form and submit.  You will start receiving email notification within a few weeks. </a:t>
            </a:r>
            <a:r>
              <a:rPr lang="en-US" b="1" baseline="0" dirty="0" smtClean="0"/>
              <a:t>Grants.gov:</a:t>
            </a:r>
            <a:r>
              <a:rPr lang="en-US" baseline="0" dirty="0" smtClean="0"/>
              <a:t>  Daily notices of new grant opps, Select notifications based on specific criteria, by Funding Opp Number or Stay informed through RSS (Really Simple Syndication) Feeds – new opp by agency – by category.  You can also sign up for updates through individual site RSS feeds.  </a:t>
            </a:r>
            <a:r>
              <a:rPr lang="en-US" b="1" baseline="0" dirty="0" smtClean="0"/>
              <a:t>FDO: </a:t>
            </a:r>
            <a:r>
              <a:rPr lang="en-US" baseline="0" dirty="0" smtClean="0"/>
              <a:t>has a app for your smartphone.  </a:t>
            </a:r>
            <a:r>
              <a:rPr lang="en-US" b="1" baseline="0" dirty="0" smtClean="0"/>
              <a:t>NIH:</a:t>
            </a:r>
            <a:r>
              <a:rPr lang="en-US" baseline="0" dirty="0" smtClean="0"/>
              <a:t>  “Get Connected” link where you can:  RSS Feeds, Weekly Table of Contents of announcement published during the week. </a:t>
            </a:r>
            <a:endParaRPr lang="en-US" dirty="0"/>
          </a:p>
        </p:txBody>
      </p:sp>
      <p:sp>
        <p:nvSpPr>
          <p:cNvPr id="4" name="Slide Number Placeholder 3"/>
          <p:cNvSpPr>
            <a:spLocks noGrp="1"/>
          </p:cNvSpPr>
          <p:nvPr>
            <p:ph type="sldNum" sz="quarter" idx="10"/>
          </p:nvPr>
        </p:nvSpPr>
        <p:spPr/>
        <p:txBody>
          <a:bodyPr/>
          <a:lstStyle/>
          <a:p>
            <a:fld id="{6713D477-5137-42D4-9E71-8DE7DF760F8F}" type="slidenum">
              <a:rPr lang="en-US" smtClean="0"/>
              <a:pPr/>
              <a:t>10</a:t>
            </a:fld>
            <a:endParaRPr lang="en-US" dirty="0"/>
          </a:p>
        </p:txBody>
      </p:sp>
    </p:spTree>
    <p:extLst>
      <p:ext uri="{BB962C8B-B14F-4D97-AF65-F5344CB8AC3E}">
        <p14:creationId xmlns:p14="http://schemas.microsoft.com/office/powerpoint/2010/main" val="28447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05B813-546F-4C4A-8E20-ADC62D42DE2A}" type="datetimeFigureOut">
              <a:rPr lang="en-US" smtClean="0"/>
              <a:pPr/>
              <a:t>12/10/12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B7A84-B1F4-450A-8D7E-ACA9EF01D0D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5B813-546F-4C4A-8E20-ADC62D42DE2A}" type="datetimeFigureOut">
              <a:rPr lang="en-US" smtClean="0"/>
              <a:pPr/>
              <a:t>12/10/12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B7A84-B1F4-450A-8D7E-ACA9EF01D0D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5B813-546F-4C4A-8E20-ADC62D42DE2A}" type="datetimeFigureOut">
              <a:rPr lang="en-US" smtClean="0"/>
              <a:pPr/>
              <a:t>12/10/12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B7A84-B1F4-450A-8D7E-ACA9EF01D0D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5B813-546F-4C4A-8E20-ADC62D42DE2A}" type="datetimeFigureOut">
              <a:rPr lang="en-US" smtClean="0"/>
              <a:pPr/>
              <a:t>12/10/12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B7A84-B1F4-450A-8D7E-ACA9EF01D0D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5B813-546F-4C4A-8E20-ADC62D42DE2A}" type="datetimeFigureOut">
              <a:rPr lang="en-US" smtClean="0"/>
              <a:pPr/>
              <a:t>12/10/12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B7A84-B1F4-450A-8D7E-ACA9EF01D0D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05B813-546F-4C4A-8E20-ADC62D42DE2A}" type="datetimeFigureOut">
              <a:rPr lang="en-US" smtClean="0"/>
              <a:pPr/>
              <a:t>12/10/12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B7A84-B1F4-450A-8D7E-ACA9EF01D0D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05B813-546F-4C4A-8E20-ADC62D42DE2A}" type="datetimeFigureOut">
              <a:rPr lang="en-US" smtClean="0"/>
              <a:pPr/>
              <a:t>12/10/12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BB7A84-B1F4-450A-8D7E-ACA9EF01D0D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5B813-546F-4C4A-8E20-ADC62D42DE2A}" type="datetimeFigureOut">
              <a:rPr lang="en-US" smtClean="0"/>
              <a:pPr/>
              <a:t>12/10/12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BB7A84-B1F4-450A-8D7E-ACA9EF01D0D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5B813-546F-4C4A-8E20-ADC62D42DE2A}" type="datetimeFigureOut">
              <a:rPr lang="en-US" smtClean="0"/>
              <a:pPr/>
              <a:t>12/10/12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BB7A84-B1F4-450A-8D7E-ACA9EF01D0D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5B813-546F-4C4A-8E20-ADC62D42DE2A}" type="datetimeFigureOut">
              <a:rPr lang="en-US" smtClean="0"/>
              <a:pPr/>
              <a:t>12/10/12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B7A84-B1F4-450A-8D7E-ACA9EF01D0D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5B813-546F-4C4A-8E20-ADC62D42DE2A}" type="datetimeFigureOut">
              <a:rPr lang="en-US" smtClean="0"/>
              <a:pPr/>
              <a:t>12/10/12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B7A84-B1F4-450A-8D7E-ACA9EF01D0D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5B813-546F-4C4A-8E20-ADC62D42DE2A}" type="datetimeFigureOut">
              <a:rPr lang="en-US" smtClean="0"/>
              <a:pPr/>
              <a:t>12/10/12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B7A84-B1F4-450A-8D7E-ACA9EF01D0D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hyperlink" Target="http://grants.gov/applicants/email_subscription.jsp"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www.aascu.org/grc/gs/" TargetMode="External"/><Relationship Id="rId4" Type="http://schemas.openxmlformats.org/officeDocument/2006/relationships/image" Target="../media/image8.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hyperlink" Target="http://www.grants.gov/applicants/find_grant_opportunities.jsp" TargetMode="External"/><Relationship Id="rId4" Type="http://schemas.openxmlformats.org/officeDocument/2006/relationships/image" Target="../media/image9.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hyperlink" Target="http://www.nsf.gov/funding/" TargetMode="External"/><Relationship Id="rId4" Type="http://schemas.openxmlformats.org/officeDocument/2006/relationships/image" Target="../media/image10.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hyperlink" Target="http://rwjf.org/grants/" TargetMode="External"/><Relationship Id="rId4" Type="http://schemas.openxmlformats.org/officeDocument/2006/relationships/image" Target="../media/image11.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hyperlink" Target="http://library.unlv.edu/" TargetMode="External"/><Relationship Id="rId4" Type="http://schemas.openxmlformats.org/officeDocument/2006/relationships/image" Target="../media/image1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hyperlink" Target="http://grants.nih.gov/grants/guide/" TargetMode="External"/><Relationship Id="rId4" Type="http://schemas.openxmlformats.org/officeDocument/2006/relationships/image" Target="../media/image13.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javascript:void(0)" TargetMode="External"/><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unlv.edu/research/osp/"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www.unlv.edu/research/osp-locating-funding-opportunities" TargetMode="External"/><Relationship Id="rId4" Type="http://schemas.openxmlformats.org/officeDocument/2006/relationships/hyperlink" Target="http://www.library.unlv.edu/" TargetMode="External"/><Relationship Id="rId5" Type="http://schemas.openxmlformats.org/officeDocument/2006/relationships/hyperlink" Target="http://grants.gov/applicants/find_grant_opportunities.jsp" TargetMode="External"/><Relationship Id="rId6" Type="http://schemas.openxmlformats.org/officeDocument/2006/relationships/image" Target="../media/image3.png"/><Relationship Id="rId7" Type="http://schemas.openxmlformats.org/officeDocument/2006/relationships/image" Target="../media/image1.wmf"/><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200" y="1219200"/>
            <a:ext cx="7162800" cy="1066800"/>
          </a:xfrm>
        </p:spPr>
        <p:txBody>
          <a:bodyPr>
            <a:noAutofit/>
          </a:bodyPr>
          <a:lstStyle/>
          <a:p>
            <a:r>
              <a:rPr lang="en-US" b="1" cap="small" dirty="0" smtClean="0">
                <a:solidFill>
                  <a:schemeClr val="bg1"/>
                </a:solidFill>
                <a:latin typeface="Arial" pitchFamily="34" charset="0"/>
                <a:cs typeface="Arial" pitchFamily="34" charset="0"/>
              </a:rPr>
              <a:t>Conducting Funding Searches</a:t>
            </a:r>
            <a:endParaRPr lang="en-US" b="1" cap="small" dirty="0">
              <a:solidFill>
                <a:schemeClr val="bg1"/>
              </a:solidFill>
              <a:latin typeface="Arial" pitchFamily="34" charset="0"/>
              <a:cs typeface="Arial" pitchFamily="34" charset="0"/>
            </a:endParaRPr>
          </a:p>
        </p:txBody>
      </p:sp>
      <p:sp>
        <p:nvSpPr>
          <p:cNvPr id="7" name="Rectangle 6"/>
          <p:cNvSpPr/>
          <p:nvPr/>
        </p:nvSpPr>
        <p:spPr>
          <a:xfrm>
            <a:off x="0" y="1"/>
            <a:ext cx="9144000" cy="6858000"/>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 name="Content Placeholder 10"/>
          <p:cNvSpPr>
            <a:spLocks noGrp="1"/>
          </p:cNvSpPr>
          <p:nvPr>
            <p:ph idx="1"/>
          </p:nvPr>
        </p:nvSpPr>
        <p:spPr>
          <a:xfrm>
            <a:off x="4038600" y="4953000"/>
            <a:ext cx="4800600" cy="1600200"/>
          </a:xfrm>
        </p:spPr>
        <p:txBody>
          <a:bodyPr>
            <a:normAutofit/>
          </a:bodyPr>
          <a:lstStyle/>
          <a:p>
            <a:pPr>
              <a:buNone/>
            </a:pPr>
            <a:r>
              <a:rPr lang="en-US" sz="1600" dirty="0" smtClean="0">
                <a:latin typeface="Arial" pitchFamily="34" charset="0"/>
                <a:cs typeface="Arial" pitchFamily="34" charset="0"/>
              </a:rPr>
              <a:t>Presented by:  </a:t>
            </a:r>
          </a:p>
          <a:p>
            <a:pPr>
              <a:buNone/>
            </a:pPr>
            <a:r>
              <a:rPr lang="en-US" sz="1600" dirty="0" smtClean="0">
                <a:latin typeface="Arial" pitchFamily="34" charset="0"/>
                <a:cs typeface="Arial" pitchFamily="34" charset="0"/>
              </a:rPr>
              <a:t>	Stephanie Page</a:t>
            </a:r>
          </a:p>
          <a:p>
            <a:pPr>
              <a:buNone/>
            </a:pPr>
            <a:r>
              <a:rPr lang="en-US" sz="1600" dirty="0" smtClean="0">
                <a:latin typeface="Arial" pitchFamily="34" charset="0"/>
                <a:cs typeface="Arial" pitchFamily="34" charset="0"/>
              </a:rPr>
              <a:t>	UNLV Office of Sponsored Programs</a:t>
            </a:r>
          </a:p>
          <a:p>
            <a:pPr>
              <a:buNone/>
            </a:pPr>
            <a:r>
              <a:rPr lang="en-US" sz="1600" dirty="0">
                <a:latin typeface="Arial" pitchFamily="34" charset="0"/>
                <a:cs typeface="Arial" pitchFamily="34" charset="0"/>
              </a:rPr>
              <a:t>	</a:t>
            </a:r>
            <a:r>
              <a:rPr lang="en-US" sz="1600" dirty="0" smtClean="0">
                <a:latin typeface="Arial" pitchFamily="34" charset="0"/>
                <a:cs typeface="Arial" pitchFamily="34" charset="0"/>
              </a:rPr>
              <a:t>December 4 and 5, 2012</a:t>
            </a:r>
          </a:p>
          <a:p>
            <a:pPr>
              <a:buNone/>
            </a:pPr>
            <a:endParaRPr lang="en-US" sz="2400" dirty="0"/>
          </a:p>
        </p:txBody>
      </p:sp>
      <p:sp>
        <p:nvSpPr>
          <p:cNvPr id="3" name="Rounded Rectangle 2"/>
          <p:cNvSpPr/>
          <p:nvPr/>
        </p:nvSpPr>
        <p:spPr>
          <a:xfrm>
            <a:off x="620806" y="1077020"/>
            <a:ext cx="7848600" cy="2580580"/>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a:innerShdw blurRad="50800" dist="228600" dir="138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itchFamily="34" charset="0"/>
                <a:cs typeface="Arial" pitchFamily="34" charset="0"/>
              </a:rPr>
              <a:t>Conducting Funding Searches</a:t>
            </a:r>
            <a:endParaRPr lang="en-US" sz="4400" b="1" dirty="0">
              <a:latin typeface="Arial" pitchFamily="34" charset="0"/>
              <a:cs typeface="Arial" pitchFamily="34" charset="0"/>
            </a:endParaRPr>
          </a:p>
        </p:txBody>
      </p:sp>
      <p:pic>
        <p:nvPicPr>
          <p:cNvPr id="9" name="Picture 8" descr="00383576.wmf"/>
          <p:cNvPicPr>
            <a:picLocks noChangeAspect="1"/>
          </p:cNvPicPr>
          <p:nvPr/>
        </p:nvPicPr>
        <p:blipFill>
          <a:blip r:embed="rId3" cstate="print"/>
          <a:stretch>
            <a:fillRect/>
          </a:stretch>
        </p:blipFill>
        <p:spPr>
          <a:xfrm rot="1648175">
            <a:off x="233459" y="17121"/>
            <a:ext cx="1827990" cy="2119796"/>
          </a:xfrm>
          <a:prstGeom prst="rect">
            <a:avLst/>
          </a:prstGeom>
        </p:spPr>
      </p:pic>
      <p:sp>
        <p:nvSpPr>
          <p:cNvPr id="15" name="Rounded Rectangle 14"/>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7239000" cy="563562"/>
          </a:xfrm>
        </p:spPr>
        <p:txBody>
          <a:bodyPr>
            <a:normAutofit fontScale="90000"/>
          </a:bodyPr>
          <a:lstStyle/>
          <a:p>
            <a:r>
              <a:rPr lang="en-US" b="1" dirty="0" smtClean="0">
                <a:solidFill>
                  <a:schemeClr val="bg1"/>
                </a:solidFill>
                <a:latin typeface="Arial" pitchFamily="34" charset="0"/>
                <a:cs typeface="Arial" pitchFamily="34" charset="0"/>
              </a:rPr>
              <a:t>Sign Up for Notifications</a:t>
            </a:r>
            <a:endParaRPr lang="en-US" b="1" dirty="0">
              <a:solidFill>
                <a:schemeClr val="bg1"/>
              </a:solidFill>
              <a:latin typeface="Arial" pitchFamily="34" charset="0"/>
              <a:cs typeface="Arial" pitchFamily="34" charset="0"/>
            </a:endParaRPr>
          </a:p>
        </p:txBody>
      </p:sp>
      <p:sp>
        <p:nvSpPr>
          <p:cNvPr id="11" name="Content Placeholder 10"/>
          <p:cNvSpPr>
            <a:spLocks noGrp="1"/>
          </p:cNvSpPr>
          <p:nvPr>
            <p:ph idx="1"/>
          </p:nvPr>
        </p:nvSpPr>
        <p:spPr>
          <a:xfrm>
            <a:off x="457200" y="1295400"/>
            <a:ext cx="8229600" cy="4525963"/>
          </a:xfrm>
        </p:spPr>
        <p:txBody>
          <a:bodyPr>
            <a:normAutofit/>
          </a:bodyPr>
          <a:lstStyle/>
          <a:p>
            <a:r>
              <a:rPr lang="en-US" dirty="0" smtClean="0">
                <a:latin typeface="Arial" pitchFamily="34" charset="0"/>
                <a:cs typeface="Arial" pitchFamily="34" charset="0"/>
              </a:rPr>
              <a:t>Grants Resource Center (GRC) </a:t>
            </a:r>
          </a:p>
          <a:p>
            <a:pPr lvl="1">
              <a:buFont typeface="Wingdings" pitchFamily="2" charset="2"/>
              <a:buChar char="§"/>
            </a:pPr>
            <a:r>
              <a:rPr lang="en-US" sz="2600" dirty="0" smtClean="0">
                <a:latin typeface="Arial" pitchFamily="34" charset="0"/>
                <a:cs typeface="Arial" pitchFamily="34" charset="0"/>
              </a:rPr>
              <a:t>Faculty Alerts - Sign up online </a:t>
            </a:r>
          </a:p>
          <a:p>
            <a:pPr marL="457200" lvl="1" indent="0">
              <a:buNone/>
            </a:pPr>
            <a:endParaRPr lang="en-US" sz="2400" dirty="0" smtClean="0">
              <a:latin typeface="Arial" pitchFamily="34" charset="0"/>
              <a:cs typeface="Arial" pitchFamily="34" charset="0"/>
            </a:endParaRPr>
          </a:p>
          <a:p>
            <a:pPr marL="457200" lvl="1" indent="-457200">
              <a:buFont typeface="Arial" pitchFamily="34" charset="0"/>
              <a:buChar char="•"/>
            </a:pPr>
            <a:r>
              <a:rPr lang="en-US" sz="3200" dirty="0" smtClean="0">
                <a:latin typeface="Arial" pitchFamily="34" charset="0"/>
                <a:cs typeface="Arial" pitchFamily="34" charset="0"/>
              </a:rPr>
              <a:t>Grants.gov</a:t>
            </a:r>
          </a:p>
          <a:p>
            <a:pPr marL="742950" lvl="2" indent="-342900">
              <a:buFont typeface="Wingdings" pitchFamily="2" charset="2"/>
              <a:buChar char="§"/>
            </a:pPr>
            <a:r>
              <a:rPr lang="en-US" dirty="0" smtClean="0">
                <a:latin typeface="Arial" pitchFamily="34" charset="0"/>
                <a:cs typeface="Arial" pitchFamily="34" charset="0"/>
                <a:hlinkClick r:id="rId3"/>
              </a:rPr>
              <a:t>http</a:t>
            </a:r>
            <a:r>
              <a:rPr lang="en-US" dirty="0">
                <a:latin typeface="Arial" pitchFamily="34" charset="0"/>
                <a:cs typeface="Arial" pitchFamily="34" charset="0"/>
                <a:hlinkClick r:id="rId3"/>
              </a:rPr>
              <a:t>://grants.gov/applicants/email_subscription.jsp</a:t>
            </a:r>
            <a:r>
              <a:rPr lang="en-US" dirty="0">
                <a:latin typeface="Arial" pitchFamily="34" charset="0"/>
                <a:cs typeface="Arial" pitchFamily="34" charset="0"/>
              </a:rPr>
              <a:t> </a:t>
            </a:r>
            <a:endParaRPr lang="en-US" dirty="0" smtClean="0">
              <a:latin typeface="Arial" pitchFamily="34" charset="0"/>
              <a:cs typeface="Arial" pitchFamily="34" charset="0"/>
            </a:endParaRPr>
          </a:p>
          <a:p>
            <a:pPr marL="400050" lvl="2" indent="0">
              <a:buNone/>
            </a:pPr>
            <a:endParaRPr lang="en-US" dirty="0">
              <a:latin typeface="Arial" pitchFamily="34" charset="0"/>
              <a:cs typeface="Arial" pitchFamily="34" charset="0"/>
            </a:endParaRPr>
          </a:p>
          <a:p>
            <a:r>
              <a:rPr lang="en-US" dirty="0" smtClean="0">
                <a:latin typeface="Arial" pitchFamily="34" charset="0"/>
                <a:cs typeface="Arial" pitchFamily="34" charset="0"/>
              </a:rPr>
              <a:t>Individual Sites</a:t>
            </a:r>
          </a:p>
          <a:p>
            <a:pPr lvl="1">
              <a:buFont typeface="Wingdings" pitchFamily="2" charset="2"/>
              <a:buChar char="§"/>
            </a:pPr>
            <a:r>
              <a:rPr lang="en-US" sz="2600" dirty="0">
                <a:latin typeface="Arial" pitchFamily="34" charset="0"/>
                <a:cs typeface="Arial" pitchFamily="34" charset="0"/>
              </a:rPr>
              <a:t>Email Notifications</a:t>
            </a:r>
            <a:endParaRPr lang="en-US" sz="2600" dirty="0"/>
          </a:p>
          <a:p>
            <a:pPr lvl="1">
              <a:buFont typeface="Wingdings" pitchFamily="2" charset="2"/>
              <a:buChar char="§"/>
            </a:pPr>
            <a:r>
              <a:rPr lang="en-US" sz="2600" dirty="0" smtClean="0">
                <a:latin typeface="Arial" pitchFamily="34" charset="0"/>
                <a:cs typeface="Arial" pitchFamily="34" charset="0"/>
              </a:rPr>
              <a:t>RSS Feeds</a:t>
            </a:r>
            <a:endParaRPr lang="en-US" sz="2600" dirty="0">
              <a:latin typeface="Arial" pitchFamily="34" charset="0"/>
              <a:cs typeface="Arial" pitchFamily="34" charset="0"/>
            </a:endParaRPr>
          </a:p>
        </p:txBody>
      </p:sp>
      <p:sp>
        <p:nvSpPr>
          <p:cNvPr id="8" name="Rounded Rectangle 7"/>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9" name="Group 8"/>
          <p:cNvGrpSpPr/>
          <p:nvPr/>
        </p:nvGrpSpPr>
        <p:grpSpPr>
          <a:xfrm>
            <a:off x="0" y="0"/>
            <a:ext cx="9144000" cy="802655"/>
            <a:chOff x="0" y="0"/>
            <a:chExt cx="9144000" cy="802655"/>
          </a:xfrm>
        </p:grpSpPr>
        <p:sp>
          <p:nvSpPr>
            <p:cNvPr id="13" name="Rectangle 12"/>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5" name="Rounded Rectangle 14"/>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Sign Up for Notifications</a:t>
              </a:r>
              <a:endParaRPr lang="en-US" sz="4000" b="1" dirty="0">
                <a:latin typeface="Arial" pitchFamily="34" charset="0"/>
                <a:cs typeface="Arial"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200" y="1219200"/>
            <a:ext cx="7162800" cy="1066800"/>
          </a:xfrm>
        </p:spPr>
        <p:txBody>
          <a:bodyPr>
            <a:normAutofit/>
          </a:bodyPr>
          <a:lstStyle/>
          <a:p>
            <a:r>
              <a:rPr lang="en-US" b="1" dirty="0" smtClean="0">
                <a:solidFill>
                  <a:schemeClr val="bg1"/>
                </a:solidFill>
                <a:latin typeface="Arial" pitchFamily="34" charset="0"/>
                <a:cs typeface="Arial" pitchFamily="34" charset="0"/>
              </a:rPr>
              <a:t>Sample Searches</a:t>
            </a:r>
            <a:endParaRPr lang="en-US" dirty="0">
              <a:latin typeface="Arial" pitchFamily="34" charset="0"/>
              <a:cs typeface="Arial" pitchFamily="34" charset="0"/>
            </a:endParaRPr>
          </a:p>
        </p:txBody>
      </p:sp>
      <p:sp>
        <p:nvSpPr>
          <p:cNvPr id="7" name="Rectangle 6"/>
          <p:cNvSpPr/>
          <p:nvPr/>
        </p:nvSpPr>
        <p:spPr>
          <a:xfrm>
            <a:off x="0" y="-1"/>
            <a:ext cx="9144000" cy="67436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Rounded Rectangle 5"/>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sp>
        <p:nvSpPr>
          <p:cNvPr id="14" name="Rounded Rectangle 13"/>
          <p:cNvSpPr/>
          <p:nvPr/>
        </p:nvSpPr>
        <p:spPr>
          <a:xfrm>
            <a:off x="620806" y="1077020"/>
            <a:ext cx="7848600" cy="2580580"/>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a:innerShdw blurRad="50800" dist="228600" dir="138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itchFamily="34" charset="0"/>
                <a:cs typeface="Arial" pitchFamily="34" charset="0"/>
              </a:rPr>
              <a:t>Sample Searches</a:t>
            </a:r>
            <a:endParaRPr lang="en-US" sz="4400" b="1" dirty="0">
              <a:latin typeface="Arial" pitchFamily="34" charset="0"/>
              <a:cs typeface="Arial" pitchFamily="34" charset="0"/>
            </a:endParaRPr>
          </a:p>
        </p:txBody>
      </p:sp>
      <p:pic>
        <p:nvPicPr>
          <p:cNvPr id="5122" name="Picture 2" descr="Sign-up Here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06475" y="-26041350"/>
            <a:ext cx="285750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ign-up Here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8875" y="-25888950"/>
            <a:ext cx="28575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8154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7239000" cy="563562"/>
          </a:xfrm>
        </p:spPr>
        <p:txBody>
          <a:bodyPr>
            <a:normAutofit fontScale="90000"/>
          </a:bodyPr>
          <a:lstStyle/>
          <a:p>
            <a:r>
              <a:rPr lang="en-US" b="1" dirty="0" smtClean="0">
                <a:solidFill>
                  <a:schemeClr val="bg1"/>
                </a:solidFill>
                <a:latin typeface="Arial" pitchFamily="34" charset="0"/>
                <a:cs typeface="Arial" pitchFamily="34" charset="0"/>
              </a:rPr>
              <a:t>Grants Resource Center</a:t>
            </a:r>
            <a:endParaRPr lang="en-US" b="1" dirty="0">
              <a:solidFill>
                <a:schemeClr val="bg1"/>
              </a:solidFill>
              <a:latin typeface="Arial" pitchFamily="34" charset="0"/>
              <a:cs typeface="Arial" pitchFamily="34" charset="0"/>
            </a:endParaRPr>
          </a:p>
        </p:txBody>
      </p:sp>
      <p:sp>
        <p:nvSpPr>
          <p:cNvPr id="11" name="Content Placeholder 10"/>
          <p:cNvSpPr>
            <a:spLocks noGrp="1"/>
          </p:cNvSpPr>
          <p:nvPr>
            <p:ph idx="1"/>
          </p:nvPr>
        </p:nvSpPr>
        <p:spPr>
          <a:xfrm>
            <a:off x="152400" y="1143000"/>
            <a:ext cx="7924800" cy="1741487"/>
          </a:xfrm>
          <a:ln>
            <a:solidFill>
              <a:schemeClr val="bg1"/>
            </a:solidFill>
          </a:ln>
        </p:spPr>
        <p:txBody>
          <a:bodyPr/>
          <a:lstStyle/>
          <a:p>
            <a:r>
              <a:rPr lang="en-US" dirty="0">
                <a:latin typeface="Arial" pitchFamily="34" charset="0"/>
                <a:cs typeface="Arial" pitchFamily="34" charset="0"/>
                <a:hlinkClick r:id="rId3"/>
              </a:rPr>
              <a:t>http://www.aascu.org/grc/gs/</a:t>
            </a:r>
            <a:endParaRPr lang="en-US" dirty="0">
              <a:latin typeface="Arial" pitchFamily="34" charset="0"/>
              <a:cs typeface="Arial" pitchFamily="34" charset="0"/>
            </a:endParaRPr>
          </a:p>
          <a:p>
            <a:pPr>
              <a:buClr>
                <a:srgbClr val="C00000"/>
              </a:buClr>
              <a:buFont typeface="Wingdings" pitchFamily="2" charset="2"/>
              <a:buChar char="Ø"/>
            </a:pPr>
            <a:r>
              <a:rPr lang="en-US" sz="2800" dirty="0" smtClean="0">
                <a:latin typeface="Arial" pitchFamily="34" charset="0"/>
                <a:cs typeface="Arial" pitchFamily="34" charset="0"/>
              </a:rPr>
              <a:t>Topic #1: Art </a:t>
            </a:r>
            <a:r>
              <a:rPr lang="en-US" sz="2800" dirty="0">
                <a:latin typeface="Arial" pitchFamily="34" charset="0"/>
                <a:cs typeface="Arial" pitchFamily="34" charset="0"/>
              </a:rPr>
              <a:t>History Dissertation </a:t>
            </a:r>
            <a:r>
              <a:rPr lang="en-US" sz="2800" dirty="0" smtClean="0">
                <a:latin typeface="Arial" pitchFamily="34" charset="0"/>
                <a:cs typeface="Arial" pitchFamily="34" charset="0"/>
              </a:rPr>
              <a:t>Assistance</a:t>
            </a:r>
          </a:p>
          <a:p>
            <a:pPr>
              <a:buClr>
                <a:srgbClr val="C00000"/>
              </a:buClr>
              <a:buFont typeface="Wingdings" pitchFamily="2" charset="2"/>
              <a:buChar char="Ø"/>
            </a:pPr>
            <a:r>
              <a:rPr lang="en-US" sz="2800" dirty="0" smtClean="0">
                <a:latin typeface="Arial" pitchFamily="34" charset="0"/>
                <a:cs typeface="Arial" pitchFamily="34" charset="0"/>
              </a:rPr>
              <a:t>Topic </a:t>
            </a:r>
            <a:r>
              <a:rPr lang="en-US" sz="2800" dirty="0">
                <a:latin typeface="Arial" pitchFamily="34" charset="0"/>
                <a:cs typeface="Arial" pitchFamily="34" charset="0"/>
              </a:rPr>
              <a:t>#</a:t>
            </a:r>
            <a:r>
              <a:rPr lang="en-US" sz="2800" dirty="0" smtClean="0">
                <a:latin typeface="Arial" pitchFamily="34" charset="0"/>
                <a:cs typeface="Arial" pitchFamily="34" charset="0"/>
              </a:rPr>
              <a:t>2: Reading Comprehension</a:t>
            </a:r>
            <a:endParaRPr lang="en-US" sz="2800" dirty="0">
              <a:latin typeface="Arial" pitchFamily="34" charset="0"/>
              <a:cs typeface="Arial" pitchFamily="34" charset="0"/>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564" y="2750294"/>
            <a:ext cx="5774338" cy="406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9" name="Group 8"/>
          <p:cNvGrpSpPr/>
          <p:nvPr/>
        </p:nvGrpSpPr>
        <p:grpSpPr>
          <a:xfrm>
            <a:off x="0" y="0"/>
            <a:ext cx="9144000" cy="802655"/>
            <a:chOff x="0" y="0"/>
            <a:chExt cx="9144000" cy="802655"/>
          </a:xfrm>
        </p:grpSpPr>
        <p:sp>
          <p:nvSpPr>
            <p:cNvPr id="14" name="Rectangle 13"/>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6" name="Rounded Rectangle 15"/>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Grants Resource Center</a:t>
              </a:r>
              <a:endParaRPr lang="en-US" sz="4000" b="1" dirty="0">
                <a:latin typeface="Arial" pitchFamily="34" charset="0"/>
                <a:cs typeface="Arial" pitchFamily="34" charset="0"/>
              </a:endParaRPr>
            </a:p>
          </p:txBody>
        </p:sp>
      </p:grpSp>
    </p:spTree>
    <p:extLst>
      <p:ext uri="{BB962C8B-B14F-4D97-AF65-F5344CB8AC3E}">
        <p14:creationId xmlns:p14="http://schemas.microsoft.com/office/powerpoint/2010/main" val="22425669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7239000" cy="563562"/>
          </a:xfrm>
        </p:spPr>
        <p:txBody>
          <a:bodyPr>
            <a:normAutofit fontScale="90000"/>
          </a:bodyPr>
          <a:lstStyle/>
          <a:p>
            <a:r>
              <a:rPr lang="en-US" b="1" dirty="0" smtClean="0">
                <a:solidFill>
                  <a:schemeClr val="bg1"/>
                </a:solidFill>
                <a:latin typeface="Arial" pitchFamily="34" charset="0"/>
                <a:cs typeface="Arial" pitchFamily="34" charset="0"/>
              </a:rPr>
              <a:t>Grants.gov</a:t>
            </a:r>
            <a:endParaRPr lang="en-US" b="1" dirty="0">
              <a:solidFill>
                <a:schemeClr val="bg1"/>
              </a:solidFill>
              <a:latin typeface="Arial" pitchFamily="34" charset="0"/>
              <a:cs typeface="Arial" pitchFamily="34" charset="0"/>
            </a:endParaRPr>
          </a:p>
        </p:txBody>
      </p:sp>
      <p:sp>
        <p:nvSpPr>
          <p:cNvPr id="11" name="Content Placeholder 10"/>
          <p:cNvSpPr>
            <a:spLocks noGrp="1"/>
          </p:cNvSpPr>
          <p:nvPr>
            <p:ph idx="1"/>
          </p:nvPr>
        </p:nvSpPr>
        <p:spPr>
          <a:xfrm>
            <a:off x="228600" y="1062739"/>
            <a:ext cx="8229600" cy="4525963"/>
          </a:xfrm>
        </p:spPr>
        <p:txBody>
          <a:bodyPr/>
          <a:lstStyle/>
          <a:p>
            <a:r>
              <a:rPr lang="en-US" sz="2200" dirty="0">
                <a:latin typeface="Arial" pitchFamily="34" charset="0"/>
                <a:cs typeface="Arial" pitchFamily="34" charset="0"/>
                <a:hlinkClick r:id="rId3"/>
              </a:rPr>
              <a:t>http://</a:t>
            </a:r>
            <a:r>
              <a:rPr lang="en-US" sz="2200" dirty="0" smtClean="0">
                <a:latin typeface="Arial" pitchFamily="34" charset="0"/>
                <a:cs typeface="Arial" pitchFamily="34" charset="0"/>
                <a:hlinkClick r:id="rId3"/>
              </a:rPr>
              <a:t>www.grants.gov/applicants/find_grant_opportunities.jsp</a:t>
            </a:r>
            <a:endParaRPr lang="en-US" sz="2200" dirty="0" smtClean="0">
              <a:latin typeface="Arial" pitchFamily="34" charset="0"/>
              <a:cs typeface="Arial" pitchFamily="34" charset="0"/>
            </a:endParaRPr>
          </a:p>
          <a:p>
            <a:r>
              <a:rPr lang="en-US" sz="2800" dirty="0" smtClean="0">
                <a:latin typeface="Arial" pitchFamily="34" charset="0"/>
                <a:cs typeface="Arial" pitchFamily="34" charset="0"/>
              </a:rPr>
              <a:t>Topic #1: Nanotechnology</a:t>
            </a:r>
          </a:p>
          <a:p>
            <a:pPr>
              <a:buClr>
                <a:srgbClr val="C00000"/>
              </a:buClr>
              <a:buFont typeface="Wingdings" pitchFamily="2" charset="2"/>
              <a:buChar char="Ø"/>
            </a:pPr>
            <a:r>
              <a:rPr lang="en-US" sz="2800" dirty="0" smtClean="0">
                <a:latin typeface="Arial" pitchFamily="34" charset="0"/>
                <a:cs typeface="Arial" pitchFamily="34" charset="0"/>
              </a:rPr>
              <a:t>Topic </a:t>
            </a:r>
            <a:r>
              <a:rPr lang="en-US" sz="2800" dirty="0">
                <a:latin typeface="Arial" pitchFamily="34" charset="0"/>
                <a:cs typeface="Arial" pitchFamily="34" charset="0"/>
              </a:rPr>
              <a:t>#2: Childhood Obesity</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667000"/>
            <a:ext cx="6471332" cy="387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8" name="Group 7"/>
          <p:cNvGrpSpPr/>
          <p:nvPr/>
        </p:nvGrpSpPr>
        <p:grpSpPr>
          <a:xfrm>
            <a:off x="0" y="0"/>
            <a:ext cx="9144000" cy="802655"/>
            <a:chOff x="0" y="0"/>
            <a:chExt cx="9144000" cy="802655"/>
          </a:xfrm>
        </p:grpSpPr>
        <p:sp>
          <p:nvSpPr>
            <p:cNvPr id="9" name="Rectangle 8"/>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4" name="Rounded Rectangle 13"/>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Grants.Gov</a:t>
              </a:r>
              <a:endParaRPr lang="en-US" sz="4000" b="1" dirty="0">
                <a:latin typeface="Arial" pitchFamily="34" charset="0"/>
                <a:cs typeface="Arial" pitchFamily="34" charset="0"/>
              </a:endParaRPr>
            </a:p>
          </p:txBody>
        </p:sp>
      </p:grpSp>
    </p:spTree>
    <p:extLst>
      <p:ext uri="{BB962C8B-B14F-4D97-AF65-F5344CB8AC3E}">
        <p14:creationId xmlns:p14="http://schemas.microsoft.com/office/powerpoint/2010/main" val="19318932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7239000" cy="563562"/>
          </a:xfrm>
        </p:spPr>
        <p:txBody>
          <a:bodyPr>
            <a:normAutofit fontScale="90000"/>
          </a:bodyPr>
          <a:lstStyle/>
          <a:p>
            <a:r>
              <a:rPr lang="en-US" b="1" dirty="0" smtClean="0">
                <a:solidFill>
                  <a:schemeClr val="bg1"/>
                </a:solidFill>
                <a:latin typeface="Arial" pitchFamily="34" charset="0"/>
                <a:cs typeface="Arial" pitchFamily="34" charset="0"/>
              </a:rPr>
              <a:t>National Science Foundation</a:t>
            </a:r>
            <a:endParaRPr lang="en-US" b="1" dirty="0">
              <a:solidFill>
                <a:schemeClr val="bg1"/>
              </a:solidFill>
              <a:latin typeface="Arial" pitchFamily="34" charset="0"/>
              <a:cs typeface="Arial" pitchFamily="34" charset="0"/>
            </a:endParaRPr>
          </a:p>
        </p:txBody>
      </p:sp>
      <p:sp>
        <p:nvSpPr>
          <p:cNvPr id="11" name="Content Placeholder 10"/>
          <p:cNvSpPr>
            <a:spLocks noGrp="1"/>
          </p:cNvSpPr>
          <p:nvPr>
            <p:ph idx="1"/>
          </p:nvPr>
        </p:nvSpPr>
        <p:spPr>
          <a:xfrm>
            <a:off x="304800" y="1066800"/>
            <a:ext cx="8229600" cy="4525963"/>
          </a:xfrm>
        </p:spPr>
        <p:txBody>
          <a:bodyPr/>
          <a:lstStyle/>
          <a:p>
            <a:r>
              <a:rPr lang="en-US" dirty="0">
                <a:latin typeface="Arial" pitchFamily="34" charset="0"/>
                <a:cs typeface="Arial" pitchFamily="34" charset="0"/>
                <a:hlinkClick r:id="rId3"/>
              </a:rPr>
              <a:t>http://www.nsf.gov/funding/</a:t>
            </a:r>
            <a:endParaRPr lang="en-US" dirty="0">
              <a:latin typeface="Arial" pitchFamily="34" charset="0"/>
              <a:cs typeface="Arial" pitchFamily="34" charset="0"/>
            </a:endParaRPr>
          </a:p>
          <a:p>
            <a:pPr>
              <a:buClr>
                <a:srgbClr val="C00000"/>
              </a:buClr>
              <a:buFont typeface="Wingdings" pitchFamily="2" charset="2"/>
              <a:buChar char="Ø"/>
            </a:pPr>
            <a:r>
              <a:rPr lang="en-US" sz="2800" dirty="0" smtClean="0">
                <a:latin typeface="Arial" pitchFamily="34" charset="0"/>
                <a:cs typeface="Arial" pitchFamily="34" charset="0"/>
              </a:rPr>
              <a:t>Topic #1: Faculty Early Career Development</a:t>
            </a:r>
          </a:p>
          <a:p>
            <a:pPr>
              <a:buClr>
                <a:srgbClr val="C00000"/>
              </a:buClr>
              <a:buFont typeface="Wingdings" pitchFamily="2" charset="2"/>
              <a:buChar char="Ø"/>
            </a:pPr>
            <a:r>
              <a:rPr lang="en-US" sz="2800" dirty="0" smtClean="0">
                <a:latin typeface="Arial" pitchFamily="34" charset="0"/>
                <a:cs typeface="Arial" pitchFamily="34" charset="0"/>
              </a:rPr>
              <a:t>Topic #2: STEM</a:t>
            </a:r>
            <a:endParaRPr lang="en-US" sz="2800" dirty="0">
              <a:latin typeface="Arial" pitchFamily="34" charset="0"/>
              <a:cs typeface="Arial"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461" y="2819400"/>
            <a:ext cx="6561539" cy="372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8" name="Group 7"/>
          <p:cNvGrpSpPr/>
          <p:nvPr/>
        </p:nvGrpSpPr>
        <p:grpSpPr>
          <a:xfrm>
            <a:off x="0" y="-40655"/>
            <a:ext cx="9144000" cy="802655"/>
            <a:chOff x="0" y="0"/>
            <a:chExt cx="9144000" cy="802655"/>
          </a:xfrm>
        </p:grpSpPr>
        <p:sp>
          <p:nvSpPr>
            <p:cNvPr id="9" name="Rectangle 8"/>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4" name="Rounded Rectangle 13"/>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National Science Foundation</a:t>
              </a:r>
              <a:endParaRPr lang="en-US" sz="4000" b="1" dirty="0">
                <a:latin typeface="Arial" pitchFamily="34" charset="0"/>
                <a:cs typeface="Arial" pitchFamily="34" charset="0"/>
              </a:endParaRPr>
            </a:p>
          </p:txBody>
        </p:sp>
      </p:grpSp>
    </p:spTree>
    <p:extLst>
      <p:ext uri="{BB962C8B-B14F-4D97-AF65-F5344CB8AC3E}">
        <p14:creationId xmlns:p14="http://schemas.microsoft.com/office/powerpoint/2010/main" val="30474889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7239000" cy="563562"/>
          </a:xfrm>
        </p:spPr>
        <p:txBody>
          <a:bodyPr>
            <a:noAutofit/>
          </a:bodyPr>
          <a:lstStyle/>
          <a:p>
            <a:r>
              <a:rPr lang="en-US" sz="3200" b="1" dirty="0" smtClean="0">
                <a:solidFill>
                  <a:schemeClr val="bg1"/>
                </a:solidFill>
                <a:latin typeface="Arial" pitchFamily="34" charset="0"/>
                <a:cs typeface="Arial" pitchFamily="34" charset="0"/>
              </a:rPr>
              <a:t>Robert Wood Johnson Foundation</a:t>
            </a:r>
            <a:endParaRPr lang="en-US" sz="3200" b="1" dirty="0">
              <a:solidFill>
                <a:schemeClr val="bg1"/>
              </a:solidFill>
              <a:latin typeface="Arial" pitchFamily="34" charset="0"/>
              <a:cs typeface="Arial" pitchFamily="34" charset="0"/>
            </a:endParaRPr>
          </a:p>
        </p:txBody>
      </p:sp>
      <p:sp>
        <p:nvSpPr>
          <p:cNvPr id="11" name="Content Placeholder 10"/>
          <p:cNvSpPr>
            <a:spLocks noGrp="1"/>
          </p:cNvSpPr>
          <p:nvPr>
            <p:ph idx="1"/>
          </p:nvPr>
        </p:nvSpPr>
        <p:spPr>
          <a:xfrm>
            <a:off x="304800" y="1066800"/>
            <a:ext cx="8229600" cy="4525963"/>
          </a:xfrm>
        </p:spPr>
        <p:txBody>
          <a:bodyPr/>
          <a:lstStyle/>
          <a:p>
            <a:r>
              <a:rPr lang="en-US" dirty="0">
                <a:latin typeface="Arial" pitchFamily="34" charset="0"/>
                <a:cs typeface="Arial" pitchFamily="34" charset="0"/>
                <a:hlinkClick r:id="rId3"/>
              </a:rPr>
              <a:t>http://rwjf.org/grants/</a:t>
            </a:r>
            <a:endParaRPr lang="en-US" dirty="0">
              <a:latin typeface="Arial" pitchFamily="34" charset="0"/>
              <a:cs typeface="Arial" pitchFamily="34" charset="0"/>
            </a:endParaRPr>
          </a:p>
          <a:p>
            <a:pPr>
              <a:buClr>
                <a:srgbClr val="C00000"/>
              </a:buClr>
              <a:buFont typeface="Wingdings" pitchFamily="2" charset="2"/>
              <a:buChar char="Ø"/>
            </a:pPr>
            <a:r>
              <a:rPr lang="en-US" sz="2800" dirty="0">
                <a:latin typeface="Arial" pitchFamily="34" charset="0"/>
                <a:cs typeface="Arial" pitchFamily="34" charset="0"/>
              </a:rPr>
              <a:t>Topic: </a:t>
            </a:r>
            <a:r>
              <a:rPr lang="en-US" sz="2800" dirty="0" smtClean="0">
                <a:latin typeface="Arial" pitchFamily="34" charset="0"/>
                <a:cs typeface="Arial" pitchFamily="34" charset="0"/>
              </a:rPr>
              <a:t>Nursing Workforce Development</a:t>
            </a:r>
            <a:endParaRPr lang="en-US" sz="2800" dirty="0">
              <a:latin typeface="Arial" pitchFamily="34" charset="0"/>
              <a:cs typeface="Arial" pitchFamily="34"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145" y="2438400"/>
            <a:ext cx="6330855" cy="400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8" name="Group 7"/>
          <p:cNvGrpSpPr/>
          <p:nvPr/>
        </p:nvGrpSpPr>
        <p:grpSpPr>
          <a:xfrm>
            <a:off x="0" y="0"/>
            <a:ext cx="9144000" cy="802655"/>
            <a:chOff x="0" y="0"/>
            <a:chExt cx="9144000" cy="802655"/>
          </a:xfrm>
        </p:grpSpPr>
        <p:sp>
          <p:nvSpPr>
            <p:cNvPr id="9" name="Rectangle 8"/>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4" name="Rounded Rectangle 13"/>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pitchFamily="34" charset="0"/>
                  <a:cs typeface="Arial" pitchFamily="34" charset="0"/>
                </a:rPr>
                <a:t>Robert Wood Johnson Foundation</a:t>
              </a:r>
              <a:endParaRPr lang="en-US" sz="3200" b="1" dirty="0">
                <a:latin typeface="Arial" pitchFamily="34" charset="0"/>
                <a:cs typeface="Arial" pitchFamily="34" charset="0"/>
              </a:endParaRPr>
            </a:p>
          </p:txBody>
        </p:sp>
      </p:grpSp>
    </p:spTree>
    <p:extLst>
      <p:ext uri="{BB962C8B-B14F-4D97-AF65-F5344CB8AC3E}">
        <p14:creationId xmlns:p14="http://schemas.microsoft.com/office/powerpoint/2010/main" val="42111309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7239000" cy="563562"/>
          </a:xfrm>
        </p:spPr>
        <p:txBody>
          <a:bodyPr>
            <a:normAutofit fontScale="90000"/>
          </a:bodyPr>
          <a:lstStyle/>
          <a:p>
            <a:r>
              <a:rPr lang="en-US" b="1" dirty="0" smtClean="0">
                <a:solidFill>
                  <a:schemeClr val="bg1"/>
                </a:solidFill>
                <a:latin typeface="Arial" pitchFamily="34" charset="0"/>
                <a:cs typeface="Arial" pitchFamily="34" charset="0"/>
              </a:rPr>
              <a:t>Foundation Directory Online</a:t>
            </a:r>
            <a:endParaRPr lang="en-US" b="1" dirty="0">
              <a:solidFill>
                <a:schemeClr val="bg1"/>
              </a:solidFill>
              <a:latin typeface="Arial" pitchFamily="34" charset="0"/>
              <a:cs typeface="Arial" pitchFamily="34" charset="0"/>
            </a:endParaRPr>
          </a:p>
        </p:txBody>
      </p:sp>
      <p:sp>
        <p:nvSpPr>
          <p:cNvPr id="11" name="Content Placeholder 10"/>
          <p:cNvSpPr>
            <a:spLocks noGrp="1"/>
          </p:cNvSpPr>
          <p:nvPr>
            <p:ph idx="1"/>
          </p:nvPr>
        </p:nvSpPr>
        <p:spPr>
          <a:xfrm>
            <a:off x="152400" y="1066800"/>
            <a:ext cx="8229600" cy="4525963"/>
          </a:xfrm>
        </p:spPr>
        <p:txBody>
          <a:bodyPr/>
          <a:lstStyle/>
          <a:p>
            <a:r>
              <a:rPr lang="en-US" dirty="0" smtClean="0">
                <a:latin typeface="Arial" pitchFamily="34" charset="0"/>
                <a:cs typeface="Arial" pitchFamily="34" charset="0"/>
                <a:hlinkClick r:id="rId3"/>
              </a:rPr>
              <a:t>http</a:t>
            </a:r>
            <a:r>
              <a:rPr lang="en-US" dirty="0">
                <a:latin typeface="Arial" pitchFamily="34" charset="0"/>
                <a:cs typeface="Arial" pitchFamily="34" charset="0"/>
                <a:hlinkClick r:id="rId3"/>
              </a:rPr>
              <a:t>://</a:t>
            </a:r>
            <a:r>
              <a:rPr lang="en-US" dirty="0" smtClean="0">
                <a:latin typeface="Arial" pitchFamily="34" charset="0"/>
                <a:cs typeface="Arial" pitchFamily="34" charset="0"/>
                <a:hlinkClick r:id="rId3"/>
              </a:rPr>
              <a:t>library.unlv.edu/</a:t>
            </a:r>
            <a:r>
              <a:rPr lang="en-US" dirty="0">
                <a:latin typeface="Arial" pitchFamily="34" charset="0"/>
                <a:cs typeface="Arial" pitchFamily="34" charset="0"/>
              </a:rPr>
              <a:t> </a:t>
            </a:r>
            <a:r>
              <a:rPr lang="en-US" dirty="0" smtClean="0">
                <a:latin typeface="Arial" pitchFamily="34" charset="0"/>
                <a:cs typeface="Arial" pitchFamily="34" charset="0"/>
              </a:rPr>
              <a:t> </a:t>
            </a:r>
            <a:r>
              <a:rPr lang="en-US" sz="2000" dirty="0" smtClean="0">
                <a:latin typeface="Arial" pitchFamily="34" charset="0"/>
                <a:cs typeface="Arial" pitchFamily="34" charset="0"/>
              </a:rPr>
              <a:t>(Through </a:t>
            </a:r>
            <a:r>
              <a:rPr lang="en-US" sz="2000" dirty="0">
                <a:latin typeface="Arial" pitchFamily="34" charset="0"/>
                <a:cs typeface="Arial" pitchFamily="34" charset="0"/>
              </a:rPr>
              <a:t>UNLV Lied </a:t>
            </a:r>
            <a:r>
              <a:rPr lang="en-US" sz="2000" dirty="0" smtClean="0">
                <a:latin typeface="Arial" pitchFamily="34" charset="0"/>
                <a:cs typeface="Arial" pitchFamily="34" charset="0"/>
              </a:rPr>
              <a:t>Library)</a:t>
            </a:r>
            <a:endParaRPr lang="en-US" sz="2000" dirty="0">
              <a:latin typeface="Arial" pitchFamily="34" charset="0"/>
              <a:cs typeface="Arial" pitchFamily="34" charset="0"/>
            </a:endParaRPr>
          </a:p>
          <a:p>
            <a:pPr>
              <a:buClr>
                <a:srgbClr val="C00000"/>
              </a:buClr>
              <a:buFont typeface="Wingdings" pitchFamily="2" charset="2"/>
              <a:buChar char="Ø"/>
            </a:pPr>
            <a:r>
              <a:rPr lang="en-US" sz="2800" dirty="0" smtClean="0">
                <a:latin typeface="Arial" pitchFamily="34" charset="0"/>
                <a:cs typeface="Arial" pitchFamily="34" charset="0"/>
              </a:rPr>
              <a:t>Topic #1: Autism </a:t>
            </a:r>
            <a:r>
              <a:rPr lang="en-US" sz="2800" dirty="0">
                <a:latin typeface="Arial" pitchFamily="34" charset="0"/>
                <a:cs typeface="Arial" pitchFamily="34" charset="0"/>
              </a:rPr>
              <a:t>Spectrum </a:t>
            </a:r>
            <a:r>
              <a:rPr lang="en-US" sz="2800" dirty="0" smtClean="0">
                <a:latin typeface="Arial" pitchFamily="34" charset="0"/>
                <a:cs typeface="Arial" pitchFamily="34" charset="0"/>
              </a:rPr>
              <a:t>Disorders</a:t>
            </a:r>
            <a:endParaRPr lang="en-US" sz="2800" dirty="0">
              <a:latin typeface="Arial" pitchFamily="34" charset="0"/>
              <a:cs typeface="Arial" pitchFamily="34" charset="0"/>
            </a:endParaRPr>
          </a:p>
          <a:p>
            <a:pPr>
              <a:buClr>
                <a:srgbClr val="C00000"/>
              </a:buClr>
              <a:buFont typeface="Wingdings" pitchFamily="2" charset="2"/>
              <a:buChar char="Ø"/>
            </a:pPr>
            <a:r>
              <a:rPr lang="en-US" sz="2800" dirty="0" smtClean="0">
                <a:latin typeface="Arial" pitchFamily="34" charset="0"/>
                <a:cs typeface="Arial" pitchFamily="34" charset="0"/>
              </a:rPr>
              <a:t>Topic #2: Food Services</a:t>
            </a:r>
          </a:p>
          <a:p>
            <a:pPr>
              <a:buClr>
                <a:srgbClr val="C00000"/>
              </a:buClr>
              <a:buFont typeface="Wingdings" pitchFamily="2" charset="2"/>
              <a:buChar char="Ø"/>
            </a:pPr>
            <a:endParaRPr lang="en-US" sz="2800" dirty="0" smtClean="0">
              <a:latin typeface="Arial" pitchFamily="34" charset="0"/>
              <a:cs typeface="Arial"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743200"/>
            <a:ext cx="6004559" cy="40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8" name="Group 7"/>
          <p:cNvGrpSpPr/>
          <p:nvPr/>
        </p:nvGrpSpPr>
        <p:grpSpPr>
          <a:xfrm>
            <a:off x="0" y="0"/>
            <a:ext cx="9144000" cy="802655"/>
            <a:chOff x="0" y="0"/>
            <a:chExt cx="9144000" cy="802655"/>
          </a:xfrm>
        </p:grpSpPr>
        <p:sp>
          <p:nvSpPr>
            <p:cNvPr id="9" name="Rectangle 8"/>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4" name="Rounded Rectangle 13"/>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Foundation Directory Online</a:t>
              </a:r>
              <a:endParaRPr lang="en-US" sz="4000" b="1" dirty="0">
                <a:latin typeface="Arial" pitchFamily="34" charset="0"/>
                <a:cs typeface="Arial" pitchFamily="34" charset="0"/>
              </a:endParaRPr>
            </a:p>
          </p:txBody>
        </p:sp>
      </p:grpSp>
    </p:spTree>
    <p:extLst>
      <p:ext uri="{BB962C8B-B14F-4D97-AF65-F5344CB8AC3E}">
        <p14:creationId xmlns:p14="http://schemas.microsoft.com/office/powerpoint/2010/main" val="1791487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7239000" cy="563562"/>
          </a:xfrm>
        </p:spPr>
        <p:txBody>
          <a:bodyPr>
            <a:normAutofit fontScale="90000"/>
          </a:bodyPr>
          <a:lstStyle/>
          <a:p>
            <a:r>
              <a:rPr lang="en-US" b="1" dirty="0" smtClean="0">
                <a:solidFill>
                  <a:schemeClr val="bg1"/>
                </a:solidFill>
                <a:latin typeface="Arial" pitchFamily="34" charset="0"/>
                <a:cs typeface="Arial" pitchFamily="34" charset="0"/>
              </a:rPr>
              <a:t>National Institute of Health</a:t>
            </a:r>
            <a:endParaRPr lang="en-US" b="1" dirty="0">
              <a:solidFill>
                <a:schemeClr val="bg1"/>
              </a:solidFill>
              <a:latin typeface="Arial" pitchFamily="34" charset="0"/>
              <a:cs typeface="Arial" pitchFamily="34" charset="0"/>
            </a:endParaRPr>
          </a:p>
        </p:txBody>
      </p:sp>
      <p:sp>
        <p:nvSpPr>
          <p:cNvPr id="11" name="Content Placeholder 10"/>
          <p:cNvSpPr>
            <a:spLocks noGrp="1"/>
          </p:cNvSpPr>
          <p:nvPr>
            <p:ph idx="1"/>
          </p:nvPr>
        </p:nvSpPr>
        <p:spPr>
          <a:xfrm>
            <a:off x="304800" y="1219200"/>
            <a:ext cx="8229600" cy="4525963"/>
          </a:xfrm>
        </p:spPr>
        <p:txBody>
          <a:bodyPr/>
          <a:lstStyle/>
          <a:p>
            <a:r>
              <a:rPr lang="en-US" dirty="0">
                <a:latin typeface="Arial" pitchFamily="34" charset="0"/>
                <a:cs typeface="Arial" pitchFamily="34" charset="0"/>
                <a:hlinkClick r:id="rId3"/>
              </a:rPr>
              <a:t>http://grants.nih.gov/grants/guide/</a:t>
            </a:r>
            <a:endParaRPr lang="en-US" dirty="0">
              <a:latin typeface="Arial" pitchFamily="34" charset="0"/>
              <a:cs typeface="Arial" pitchFamily="34" charset="0"/>
            </a:endParaRPr>
          </a:p>
          <a:p>
            <a:pPr>
              <a:buClr>
                <a:srgbClr val="C00000"/>
              </a:buClr>
              <a:buFont typeface="Wingdings" pitchFamily="2" charset="2"/>
              <a:buChar char="Ø"/>
            </a:pPr>
            <a:r>
              <a:rPr lang="en-US" sz="2800" dirty="0">
                <a:latin typeface="Arial" pitchFamily="34" charset="0"/>
                <a:cs typeface="Arial" pitchFamily="34" charset="0"/>
              </a:rPr>
              <a:t>Topic: </a:t>
            </a:r>
            <a:r>
              <a:rPr lang="en-US" sz="2800" dirty="0" smtClean="0">
                <a:latin typeface="Arial" pitchFamily="34" charset="0"/>
                <a:cs typeface="Arial" pitchFamily="34" charset="0"/>
              </a:rPr>
              <a:t>Depression </a:t>
            </a:r>
            <a:endParaRPr lang="en-US" sz="2800" dirty="0">
              <a:latin typeface="Arial" pitchFamily="34" charset="0"/>
              <a:cs typeface="Arial"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601913"/>
            <a:ext cx="6549151"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8" name="Group 7"/>
          <p:cNvGrpSpPr/>
          <p:nvPr/>
        </p:nvGrpSpPr>
        <p:grpSpPr>
          <a:xfrm>
            <a:off x="0" y="0"/>
            <a:ext cx="9144000" cy="802655"/>
            <a:chOff x="0" y="0"/>
            <a:chExt cx="9144000" cy="802655"/>
          </a:xfrm>
        </p:grpSpPr>
        <p:sp>
          <p:nvSpPr>
            <p:cNvPr id="9" name="Rectangle 8"/>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4" name="Rounded Rectangle 13"/>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National Institute of Health</a:t>
              </a:r>
              <a:endParaRPr lang="en-US" sz="4000" b="1" dirty="0">
                <a:latin typeface="Arial" pitchFamily="34" charset="0"/>
                <a:cs typeface="Arial" pitchFamily="34" charset="0"/>
              </a:endParaRPr>
            </a:p>
          </p:txBody>
        </p:sp>
      </p:grpSp>
    </p:spTree>
    <p:extLst>
      <p:ext uri="{BB962C8B-B14F-4D97-AF65-F5344CB8AC3E}">
        <p14:creationId xmlns:p14="http://schemas.microsoft.com/office/powerpoint/2010/main" val="5293977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200" y="838200"/>
            <a:ext cx="7162800" cy="1905000"/>
          </a:xfrm>
        </p:spPr>
        <p:txBody>
          <a:bodyPr>
            <a:noAutofit/>
          </a:bodyPr>
          <a:lstStyle/>
          <a:p>
            <a:r>
              <a:rPr lang="en-US" b="1" dirty="0" smtClean="0">
                <a:solidFill>
                  <a:schemeClr val="bg1"/>
                </a:solidFill>
                <a:latin typeface="Arial" pitchFamily="34" charset="0"/>
                <a:cs typeface="Arial" pitchFamily="34" charset="0"/>
              </a:rPr>
              <a:t>Understanding the Solicitation or Program Announcement</a:t>
            </a:r>
            <a:endParaRPr lang="en-US" dirty="0">
              <a:latin typeface="Arial" pitchFamily="34" charset="0"/>
              <a:cs typeface="Arial" pitchFamily="34" charset="0"/>
            </a:endParaRPr>
          </a:p>
        </p:txBody>
      </p:sp>
      <p:sp>
        <p:nvSpPr>
          <p:cNvPr id="7" name="Rectangle 6"/>
          <p:cNvSpPr/>
          <p:nvPr/>
        </p:nvSpPr>
        <p:spPr>
          <a:xfrm>
            <a:off x="0" y="1"/>
            <a:ext cx="9144000" cy="674369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Rounded Rectangle 5"/>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sp>
        <p:nvSpPr>
          <p:cNvPr id="8" name="Rounded Rectangle 7"/>
          <p:cNvSpPr/>
          <p:nvPr/>
        </p:nvSpPr>
        <p:spPr>
          <a:xfrm>
            <a:off x="620806" y="1077020"/>
            <a:ext cx="7848600" cy="2580580"/>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a:innerShdw blurRad="50800" dist="228600" dir="138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itchFamily="34" charset="0"/>
                <a:cs typeface="Arial" pitchFamily="34" charset="0"/>
              </a:rPr>
              <a:t>Understanding the Solicitation or Program Announcement</a:t>
            </a:r>
            <a:endParaRPr lang="en-US" sz="4400" b="1" dirty="0">
              <a:latin typeface="Arial" pitchFamily="34" charset="0"/>
              <a:cs typeface="Arial" pitchFamily="34" charset="0"/>
            </a:endParaRPr>
          </a:p>
        </p:txBody>
      </p:sp>
    </p:spTree>
    <p:extLst>
      <p:ext uri="{BB962C8B-B14F-4D97-AF65-F5344CB8AC3E}">
        <p14:creationId xmlns:p14="http://schemas.microsoft.com/office/powerpoint/2010/main" val="6293758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19200"/>
            <a:ext cx="8382000" cy="5322887"/>
          </a:xfrm>
        </p:spPr>
        <p:txBody>
          <a:bodyPr>
            <a:noAutofit/>
          </a:bodyPr>
          <a:lstStyle/>
          <a:p>
            <a:r>
              <a:rPr lang="en-US" sz="2800" dirty="0">
                <a:latin typeface="Arial" pitchFamily="34" charset="0"/>
                <a:cs typeface="Arial" pitchFamily="34" charset="0"/>
              </a:rPr>
              <a:t>There will always be a section stating what types of organizations are eligible to </a:t>
            </a:r>
            <a:r>
              <a:rPr lang="en-US" sz="2800" dirty="0" smtClean="0">
                <a:latin typeface="Arial" pitchFamily="34" charset="0"/>
                <a:cs typeface="Arial" pitchFamily="34" charset="0"/>
              </a:rPr>
              <a:t>apply</a:t>
            </a:r>
          </a:p>
          <a:p>
            <a:pPr marL="0" indent="0">
              <a:buNone/>
            </a:pPr>
            <a:endParaRPr lang="en-US" sz="2800" dirty="0">
              <a:latin typeface="Arial" pitchFamily="34" charset="0"/>
              <a:cs typeface="Arial" pitchFamily="34" charset="0"/>
            </a:endParaRPr>
          </a:p>
          <a:p>
            <a:r>
              <a:rPr lang="en-US" sz="2800" dirty="0">
                <a:latin typeface="Arial" pitchFamily="34" charset="0"/>
                <a:cs typeface="Arial" pitchFamily="34" charset="0"/>
              </a:rPr>
              <a:t>UNLV is:</a:t>
            </a:r>
          </a:p>
          <a:p>
            <a:pPr lvl="1"/>
            <a:r>
              <a:rPr lang="en-US" sz="2400" dirty="0">
                <a:latin typeface="Arial" pitchFamily="34" charset="0"/>
                <a:cs typeface="Arial" pitchFamily="34" charset="0"/>
              </a:rPr>
              <a:t>A public or state controlled institution of higher education</a:t>
            </a:r>
          </a:p>
          <a:p>
            <a:pPr lvl="1"/>
            <a:r>
              <a:rPr lang="en-US" sz="2400" dirty="0">
                <a:latin typeface="Arial" pitchFamily="34" charset="0"/>
                <a:cs typeface="Arial" pitchFamily="34" charset="0"/>
              </a:rPr>
              <a:t>501(c)3 </a:t>
            </a:r>
            <a:r>
              <a:rPr lang="en-US" sz="2400" dirty="0" smtClean="0">
                <a:latin typeface="Arial" pitchFamily="34" charset="0"/>
                <a:cs typeface="Arial" pitchFamily="34" charset="0"/>
              </a:rPr>
              <a:t>nonprofit</a:t>
            </a:r>
          </a:p>
          <a:p>
            <a:pPr marL="457200" lvl="1" indent="0">
              <a:buNone/>
            </a:pPr>
            <a:endParaRPr lang="en-US" sz="2400" dirty="0">
              <a:latin typeface="Arial" pitchFamily="34" charset="0"/>
              <a:cs typeface="Arial" pitchFamily="34" charset="0"/>
            </a:endParaRPr>
          </a:p>
          <a:p>
            <a:r>
              <a:rPr lang="en-US" sz="2800" dirty="0" smtClean="0">
                <a:latin typeface="Arial" pitchFamily="34" charset="0"/>
                <a:cs typeface="Arial" pitchFamily="34" charset="0"/>
              </a:rPr>
              <a:t>Always </a:t>
            </a:r>
            <a:r>
              <a:rPr lang="en-US" sz="2800" dirty="0">
                <a:latin typeface="Arial" pitchFamily="34" charset="0"/>
                <a:cs typeface="Arial" pitchFamily="34" charset="0"/>
              </a:rPr>
              <a:t>check with OSP if you have any questions on eligibility before you start writing a </a:t>
            </a:r>
            <a:r>
              <a:rPr lang="en-US" sz="2800" dirty="0" smtClean="0">
                <a:latin typeface="Arial" pitchFamily="34" charset="0"/>
                <a:cs typeface="Arial" pitchFamily="34" charset="0"/>
              </a:rPr>
              <a:t>proposal</a:t>
            </a:r>
            <a:endParaRPr lang="en-US" sz="2800" dirty="0">
              <a:latin typeface="Arial" pitchFamily="34" charset="0"/>
              <a:cs typeface="Arial" pitchFamily="34" charset="0"/>
            </a:endParaRPr>
          </a:p>
        </p:txBody>
      </p:sp>
      <p:sp>
        <p:nvSpPr>
          <p:cNvPr id="6" name="Rounded Rectangle 5"/>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7" name="Group 6"/>
          <p:cNvGrpSpPr/>
          <p:nvPr/>
        </p:nvGrpSpPr>
        <p:grpSpPr>
          <a:xfrm>
            <a:off x="0" y="0"/>
            <a:ext cx="9144000" cy="802655"/>
            <a:chOff x="0" y="0"/>
            <a:chExt cx="9144000" cy="802655"/>
          </a:xfrm>
        </p:grpSpPr>
        <p:sp>
          <p:nvSpPr>
            <p:cNvPr id="8" name="Rectangle 7"/>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3" name="Rounded Rectangle 12"/>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Eligibility</a:t>
              </a:r>
              <a:endParaRPr lang="en-US" sz="4000" b="1" dirty="0">
                <a:latin typeface="Arial" pitchFamily="34" charset="0"/>
                <a:cs typeface="Arial" pitchFamily="34" charset="0"/>
              </a:endParaRPr>
            </a:p>
          </p:txBody>
        </p:sp>
      </p:grpSp>
    </p:spTree>
    <p:extLst>
      <p:ext uri="{BB962C8B-B14F-4D97-AF65-F5344CB8AC3E}">
        <p14:creationId xmlns:p14="http://schemas.microsoft.com/office/powerpoint/2010/main" val="16360224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dirty="0" smtClean="0">
                <a:latin typeface="Arial" pitchFamily="34" charset="0"/>
                <a:cs typeface="Arial" pitchFamily="34" charset="0"/>
              </a:rPr>
              <a:t>Planning Your Search</a:t>
            </a:r>
          </a:p>
          <a:p>
            <a:r>
              <a:rPr lang="en-US" dirty="0" smtClean="0">
                <a:latin typeface="Arial" pitchFamily="34" charset="0"/>
                <a:cs typeface="Arial" pitchFamily="34" charset="0"/>
              </a:rPr>
              <a:t>Finding Funding Opportunities</a:t>
            </a:r>
          </a:p>
          <a:p>
            <a:r>
              <a:rPr lang="en-US" dirty="0" smtClean="0">
                <a:latin typeface="Arial" pitchFamily="34" charset="0"/>
                <a:cs typeface="Arial" pitchFamily="34" charset="0"/>
              </a:rPr>
              <a:t>Sample Searches</a:t>
            </a:r>
          </a:p>
          <a:p>
            <a:r>
              <a:rPr lang="en-US" dirty="0" smtClean="0">
                <a:latin typeface="Arial" pitchFamily="34" charset="0"/>
                <a:cs typeface="Arial" pitchFamily="34" charset="0"/>
              </a:rPr>
              <a:t>Understanding the Solicitation</a:t>
            </a:r>
          </a:p>
          <a:p>
            <a:r>
              <a:rPr lang="en-US" dirty="0" smtClean="0">
                <a:latin typeface="Arial" pitchFamily="34" charset="0"/>
                <a:cs typeface="Arial" pitchFamily="34" charset="0"/>
              </a:rPr>
              <a:t>Practice Time</a:t>
            </a:r>
          </a:p>
          <a:p>
            <a:endParaRPr lang="en-US" dirty="0"/>
          </a:p>
        </p:txBody>
      </p:sp>
      <p:pic>
        <p:nvPicPr>
          <p:cNvPr id="7" name="Picture 6" descr="checkoff.gif"/>
          <p:cNvPicPr>
            <a:picLocks noChangeAspect="1"/>
          </p:cNvPicPr>
          <p:nvPr/>
        </p:nvPicPr>
        <p:blipFill>
          <a:blip r:embed="rId3" cstate="print"/>
          <a:stretch>
            <a:fillRect/>
          </a:stretch>
        </p:blipFill>
        <p:spPr>
          <a:xfrm>
            <a:off x="5562600" y="4038600"/>
            <a:ext cx="2438400" cy="1930400"/>
          </a:xfrm>
          <a:prstGeom prst="rect">
            <a:avLst/>
          </a:prstGeom>
        </p:spPr>
      </p:pic>
      <p:grpSp>
        <p:nvGrpSpPr>
          <p:cNvPr id="16" name="Group 15"/>
          <p:cNvGrpSpPr/>
          <p:nvPr/>
        </p:nvGrpSpPr>
        <p:grpSpPr>
          <a:xfrm>
            <a:off x="0" y="0"/>
            <a:ext cx="9144000" cy="802655"/>
            <a:chOff x="0" y="0"/>
            <a:chExt cx="9144000" cy="802655"/>
          </a:xfrm>
        </p:grpSpPr>
        <p:sp>
          <p:nvSpPr>
            <p:cNvPr id="3" name="Rectangle 2"/>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4" name="Rounded Rectangle 13"/>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Overview</a:t>
              </a:r>
              <a:endParaRPr lang="en-US" sz="4000" b="1" dirty="0">
                <a:latin typeface="Arial" pitchFamily="34" charset="0"/>
                <a:cs typeface="Arial" pitchFamily="34" charset="0"/>
              </a:endParaRPr>
            </a:p>
          </p:txBody>
        </p:sp>
      </p:grpSp>
      <p:sp>
        <p:nvSpPr>
          <p:cNvPr id="15" name="Rounded Rectangle 14"/>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7239000" cy="563562"/>
          </a:xfrm>
        </p:spPr>
        <p:txBody>
          <a:bodyPr>
            <a:normAutofit fontScale="90000"/>
          </a:bodyPr>
          <a:lstStyle/>
          <a:p>
            <a:r>
              <a:rPr lang="en-US" b="1" dirty="0" smtClean="0">
                <a:solidFill>
                  <a:schemeClr val="bg1"/>
                </a:solidFill>
                <a:latin typeface="Arial" pitchFamily="34" charset="0"/>
                <a:cs typeface="Arial" pitchFamily="34" charset="0"/>
              </a:rPr>
              <a:t>Deadlines or Target Dates</a:t>
            </a:r>
            <a:endParaRPr lang="en-US" b="1" dirty="0">
              <a:solidFill>
                <a:schemeClr val="bg1"/>
              </a:solidFill>
              <a:latin typeface="Arial" pitchFamily="34" charset="0"/>
              <a:cs typeface="Arial" pitchFamily="34" charset="0"/>
            </a:endParaRPr>
          </a:p>
        </p:txBody>
      </p:sp>
      <p:sp>
        <p:nvSpPr>
          <p:cNvPr id="11" name="Content Placeholder 10"/>
          <p:cNvSpPr>
            <a:spLocks noGrp="1"/>
          </p:cNvSpPr>
          <p:nvPr>
            <p:ph idx="1"/>
          </p:nvPr>
        </p:nvSpPr>
        <p:spPr>
          <a:xfrm>
            <a:off x="304800" y="1066800"/>
            <a:ext cx="8229600" cy="4343400"/>
          </a:xfrm>
        </p:spPr>
        <p:txBody>
          <a:bodyPr>
            <a:normAutofit fontScale="25000" lnSpcReduction="20000"/>
          </a:bodyPr>
          <a:lstStyle/>
          <a:p>
            <a:pPr>
              <a:spcAft>
                <a:spcPts val="600"/>
              </a:spcAft>
            </a:pPr>
            <a:r>
              <a:rPr lang="en-US" sz="11200" dirty="0">
                <a:latin typeface="Arial" pitchFamily="34" charset="0"/>
                <a:cs typeface="Arial" pitchFamily="34" charset="0"/>
              </a:rPr>
              <a:t>A deadline is a </a:t>
            </a:r>
            <a:r>
              <a:rPr lang="en-US" sz="11200" dirty="0" smtClean="0">
                <a:latin typeface="Arial" pitchFamily="34" charset="0"/>
                <a:cs typeface="Arial" pitchFamily="34" charset="0"/>
              </a:rPr>
              <a:t>set date </a:t>
            </a:r>
            <a:r>
              <a:rPr lang="en-US" sz="11200" dirty="0">
                <a:latin typeface="Arial" pitchFamily="34" charset="0"/>
                <a:cs typeface="Arial" pitchFamily="34" charset="0"/>
              </a:rPr>
              <a:t>by which your proposal must be submitted or it will be </a:t>
            </a:r>
            <a:r>
              <a:rPr lang="en-US" sz="11200" dirty="0" smtClean="0">
                <a:latin typeface="Arial" pitchFamily="34" charset="0"/>
                <a:cs typeface="Arial" pitchFamily="34" charset="0"/>
              </a:rPr>
              <a:t>rejected</a:t>
            </a:r>
            <a:endParaRPr lang="en-US" sz="11200" dirty="0">
              <a:latin typeface="Arial" pitchFamily="34" charset="0"/>
              <a:cs typeface="Arial" pitchFamily="34" charset="0"/>
            </a:endParaRPr>
          </a:p>
          <a:p>
            <a:pPr lvl="1">
              <a:spcAft>
                <a:spcPts val="600"/>
              </a:spcAft>
            </a:pPr>
            <a:r>
              <a:rPr lang="en-US" sz="9600" dirty="0">
                <a:latin typeface="Arial" pitchFamily="34" charset="0"/>
                <a:cs typeface="Arial" pitchFamily="34" charset="0"/>
              </a:rPr>
              <a:t>Check the time </a:t>
            </a:r>
            <a:r>
              <a:rPr lang="en-US" sz="9600" dirty="0" smtClean="0">
                <a:latin typeface="Arial" pitchFamily="34" charset="0"/>
                <a:cs typeface="Arial" pitchFamily="34" charset="0"/>
              </a:rPr>
              <a:t>due.  Some </a:t>
            </a:r>
            <a:r>
              <a:rPr lang="en-US" sz="9600" dirty="0">
                <a:latin typeface="Arial" pitchFamily="34" charset="0"/>
                <a:cs typeface="Arial" pitchFamily="34" charset="0"/>
              </a:rPr>
              <a:t>FOAs list EST, so we might need to turn in by 2:00 p.m. PST to meet a 5:00 p.m. EST </a:t>
            </a:r>
            <a:r>
              <a:rPr lang="en-US" sz="9600" dirty="0" smtClean="0">
                <a:latin typeface="Arial" pitchFamily="34" charset="0"/>
                <a:cs typeface="Arial" pitchFamily="34" charset="0"/>
              </a:rPr>
              <a:t>deadline.</a:t>
            </a:r>
          </a:p>
          <a:p>
            <a:pPr marL="457200" lvl="1" indent="0">
              <a:buNone/>
            </a:pPr>
            <a:endParaRPr lang="en-US" sz="3100" dirty="0">
              <a:latin typeface="Arial" pitchFamily="34" charset="0"/>
              <a:cs typeface="Arial" pitchFamily="34" charset="0"/>
            </a:endParaRPr>
          </a:p>
          <a:p>
            <a:pPr>
              <a:spcAft>
                <a:spcPts val="600"/>
              </a:spcAft>
            </a:pPr>
            <a:r>
              <a:rPr lang="en-US" sz="11200" dirty="0">
                <a:latin typeface="Arial" pitchFamily="34" charset="0"/>
                <a:cs typeface="Arial" pitchFamily="34" charset="0"/>
              </a:rPr>
              <a:t>Target dates are more </a:t>
            </a:r>
            <a:r>
              <a:rPr lang="en-US" sz="11200" dirty="0" smtClean="0">
                <a:latin typeface="Arial" pitchFamily="34" charset="0"/>
                <a:cs typeface="Arial" pitchFamily="34" charset="0"/>
              </a:rPr>
              <a:t>flexible </a:t>
            </a:r>
            <a:r>
              <a:rPr lang="en-US" sz="12800" dirty="0">
                <a:latin typeface="Arial" pitchFamily="34" charset="0"/>
                <a:cs typeface="Arial" pitchFamily="34" charset="0"/>
              </a:rPr>
              <a:t>	</a:t>
            </a:r>
          </a:p>
          <a:p>
            <a:pPr lvl="1"/>
            <a:r>
              <a:rPr lang="en-US" sz="9600" dirty="0">
                <a:latin typeface="Arial" pitchFamily="34" charset="0"/>
                <a:cs typeface="Arial" pitchFamily="34" charset="0"/>
              </a:rPr>
              <a:t>If you go too far past the target date you might miss the review period, and your proposal will not be reviewed until the next review panel </a:t>
            </a:r>
            <a:r>
              <a:rPr lang="en-US" sz="9600" dirty="0" smtClean="0">
                <a:latin typeface="Arial" pitchFamily="34" charset="0"/>
                <a:cs typeface="Arial" pitchFamily="34" charset="0"/>
              </a:rPr>
              <a:t>meets.</a:t>
            </a:r>
            <a:endParaRPr lang="en-US" sz="9600" dirty="0">
              <a:latin typeface="Arial" pitchFamily="34" charset="0"/>
              <a:cs typeface="Arial" pitchFamily="34" charset="0"/>
            </a:endParaRPr>
          </a:p>
        </p:txBody>
      </p:sp>
      <p:sp>
        <p:nvSpPr>
          <p:cNvPr id="6" name="Rounded Rectangle 5"/>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7" name="Group 6"/>
          <p:cNvGrpSpPr/>
          <p:nvPr/>
        </p:nvGrpSpPr>
        <p:grpSpPr>
          <a:xfrm>
            <a:off x="0" y="-40655"/>
            <a:ext cx="9144000" cy="802655"/>
            <a:chOff x="0" y="0"/>
            <a:chExt cx="9144000" cy="802655"/>
          </a:xfrm>
        </p:grpSpPr>
        <p:sp>
          <p:nvSpPr>
            <p:cNvPr id="8" name="Rectangle 7"/>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3" name="Rounded Rectangle 12"/>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Deadlines or Target Dates</a:t>
              </a:r>
              <a:endParaRPr lang="en-US" sz="4000" b="1" dirty="0">
                <a:latin typeface="Arial" pitchFamily="34" charset="0"/>
                <a:cs typeface="Arial" pitchFamily="34" charset="0"/>
              </a:endParaRPr>
            </a:p>
          </p:txBody>
        </p:sp>
      </p:grpSp>
      <p:pic>
        <p:nvPicPr>
          <p:cNvPr id="14" name="Picture 13" descr="Pointing to wrist watch">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914899"/>
            <a:ext cx="1828800" cy="1828800"/>
          </a:xfrm>
          <a:prstGeom prst="rect">
            <a:avLst/>
          </a:prstGeom>
          <a:noFill/>
          <a:ln>
            <a:noFill/>
          </a:ln>
        </p:spPr>
      </p:pic>
    </p:spTree>
    <p:extLst>
      <p:ext uri="{BB962C8B-B14F-4D97-AF65-F5344CB8AC3E}">
        <p14:creationId xmlns:p14="http://schemas.microsoft.com/office/powerpoint/2010/main" val="2631796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7239000" cy="563562"/>
          </a:xfrm>
        </p:spPr>
        <p:txBody>
          <a:bodyPr>
            <a:normAutofit fontScale="90000"/>
          </a:bodyPr>
          <a:lstStyle/>
          <a:p>
            <a:r>
              <a:rPr lang="en-US" b="1" dirty="0" smtClean="0">
                <a:solidFill>
                  <a:schemeClr val="bg1"/>
                </a:solidFill>
                <a:latin typeface="Arial" pitchFamily="34" charset="0"/>
                <a:cs typeface="Arial" pitchFamily="34" charset="0"/>
              </a:rPr>
              <a:t>Sponsor Guidelines</a:t>
            </a:r>
            <a:endParaRPr lang="en-US" b="1" dirty="0">
              <a:solidFill>
                <a:schemeClr val="bg1"/>
              </a:solidFill>
              <a:latin typeface="Arial" pitchFamily="34" charset="0"/>
              <a:cs typeface="Arial" pitchFamily="34" charset="0"/>
            </a:endParaRPr>
          </a:p>
        </p:txBody>
      </p:sp>
      <p:sp>
        <p:nvSpPr>
          <p:cNvPr id="11" name="Content Placeholder 10"/>
          <p:cNvSpPr>
            <a:spLocks noGrp="1"/>
          </p:cNvSpPr>
          <p:nvPr>
            <p:ph idx="1"/>
          </p:nvPr>
        </p:nvSpPr>
        <p:spPr>
          <a:xfrm>
            <a:off x="457200" y="1219200"/>
            <a:ext cx="8229600" cy="3429000"/>
          </a:xfrm>
        </p:spPr>
        <p:txBody>
          <a:bodyPr/>
          <a:lstStyle/>
          <a:p>
            <a:pPr marL="609600" indent="-609600">
              <a:lnSpc>
                <a:spcPct val="90000"/>
              </a:lnSpc>
              <a:spcBef>
                <a:spcPts val="0"/>
              </a:spcBef>
              <a:buNone/>
            </a:pPr>
            <a:r>
              <a:rPr lang="en-US" dirty="0" smtClean="0">
                <a:latin typeface="Arial" pitchFamily="34" charset="0"/>
                <a:cs typeface="Arial" pitchFamily="34" charset="0"/>
              </a:rPr>
              <a:t>Almost every funding source provides a</a:t>
            </a:r>
          </a:p>
          <a:p>
            <a:pPr marL="609600" indent="-609600">
              <a:lnSpc>
                <a:spcPct val="90000"/>
              </a:lnSpc>
              <a:spcBef>
                <a:spcPts val="0"/>
              </a:spcBef>
              <a:buNone/>
            </a:pPr>
            <a:r>
              <a:rPr lang="en-US" dirty="0" smtClean="0">
                <a:latin typeface="Arial" pitchFamily="34" charset="0"/>
                <a:cs typeface="Arial" pitchFamily="34" charset="0"/>
              </a:rPr>
              <a:t>set of parameters such as:</a:t>
            </a:r>
          </a:p>
          <a:p>
            <a:pPr marL="1009650" lvl="1" indent="-609600">
              <a:lnSpc>
                <a:spcPct val="90000"/>
              </a:lnSpc>
              <a:buFontTx/>
              <a:buAutoNum type="alphaLcParenBoth"/>
            </a:pPr>
            <a:r>
              <a:rPr lang="en-US" dirty="0" smtClean="0">
                <a:latin typeface="Arial" pitchFamily="34" charset="0"/>
                <a:cs typeface="Arial" pitchFamily="34" charset="0"/>
              </a:rPr>
              <a:t>Funding Ceiling</a:t>
            </a:r>
          </a:p>
          <a:p>
            <a:pPr marL="1009650" lvl="1" indent="-609600">
              <a:lnSpc>
                <a:spcPct val="90000"/>
              </a:lnSpc>
              <a:buFontTx/>
              <a:buAutoNum type="alphaLcParenBoth"/>
            </a:pPr>
            <a:r>
              <a:rPr lang="en-US" dirty="0" smtClean="0">
                <a:latin typeface="Arial" pitchFamily="34" charset="0"/>
                <a:cs typeface="Arial" pitchFamily="34" charset="0"/>
              </a:rPr>
              <a:t>Limitations on allowable costs</a:t>
            </a:r>
          </a:p>
          <a:p>
            <a:pPr marL="1009650" lvl="1" indent="-609600">
              <a:lnSpc>
                <a:spcPct val="90000"/>
              </a:lnSpc>
              <a:buFontTx/>
              <a:buAutoNum type="alphaLcParenBoth"/>
            </a:pPr>
            <a:r>
              <a:rPr lang="en-US" dirty="0" smtClean="0">
                <a:latin typeface="Arial" pitchFamily="34" charset="0"/>
                <a:cs typeface="Arial" pitchFamily="34" charset="0"/>
              </a:rPr>
              <a:t>Cost sharing requirements</a:t>
            </a:r>
          </a:p>
          <a:p>
            <a:pPr marL="1009650" lvl="1" indent="-609600">
              <a:lnSpc>
                <a:spcPct val="90000"/>
              </a:lnSpc>
              <a:buFontTx/>
              <a:buAutoNum type="alphaLcParenBoth"/>
            </a:pPr>
            <a:r>
              <a:rPr lang="en-US" dirty="0" smtClean="0">
                <a:latin typeface="Arial" pitchFamily="34" charset="0"/>
                <a:cs typeface="Arial" pitchFamily="34" charset="0"/>
              </a:rPr>
              <a:t>Required format, forms, proposal content</a:t>
            </a:r>
          </a:p>
          <a:p>
            <a:endParaRPr lang="en-US" dirty="0">
              <a:latin typeface="Arial" pitchFamily="34" charset="0"/>
              <a:cs typeface="Arial" pitchFamily="34" charset="0"/>
            </a:endParaRPr>
          </a:p>
        </p:txBody>
      </p:sp>
      <p:sp>
        <p:nvSpPr>
          <p:cNvPr id="7" name="Rectangle 6"/>
          <p:cNvSpPr/>
          <p:nvPr/>
        </p:nvSpPr>
        <p:spPr>
          <a:xfrm>
            <a:off x="2438400" y="5105400"/>
            <a:ext cx="6629400" cy="135421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609600" indent="-609600">
              <a:lnSpc>
                <a:spcPct val="90000"/>
              </a:lnSpc>
              <a:spcAft>
                <a:spcPts val="1200"/>
              </a:spcAft>
            </a:pPr>
            <a:r>
              <a:rPr lang="en-US" sz="2000" dirty="0" smtClean="0">
                <a:latin typeface="Arial" pitchFamily="34" charset="0"/>
                <a:cs typeface="Arial" pitchFamily="34" charset="0"/>
              </a:rPr>
              <a:t>Where do we find these guidelines?</a:t>
            </a:r>
          </a:p>
          <a:p>
            <a:pPr marL="609600" indent="-609600">
              <a:lnSpc>
                <a:spcPct val="90000"/>
              </a:lnSpc>
            </a:pPr>
            <a:r>
              <a:rPr lang="en-US" sz="2000" dirty="0">
                <a:solidFill>
                  <a:srgbClr val="000000"/>
                </a:solidFill>
                <a:latin typeface="Arial" pitchFamily="34" charset="0"/>
                <a:cs typeface="Arial" pitchFamily="34" charset="0"/>
              </a:rPr>
              <a:t> </a:t>
            </a:r>
            <a:r>
              <a:rPr lang="en-US" sz="2000" dirty="0" smtClean="0">
                <a:solidFill>
                  <a:srgbClr val="000000"/>
                </a:solidFill>
                <a:latin typeface="Arial" pitchFamily="34" charset="0"/>
                <a:cs typeface="Arial" pitchFamily="34" charset="0"/>
              </a:rPr>
              <a:t>  Federal - grants.gov/agency websites</a:t>
            </a:r>
          </a:p>
          <a:p>
            <a:pPr marL="609600" indent="-609600">
              <a:lnSpc>
                <a:spcPct val="90000"/>
              </a:lnSpc>
            </a:pPr>
            <a:r>
              <a:rPr lang="en-US" sz="2000" dirty="0">
                <a:latin typeface="Arial" pitchFamily="34" charset="0"/>
                <a:cs typeface="Arial" pitchFamily="34" charset="0"/>
              </a:rPr>
              <a:t> </a:t>
            </a:r>
            <a:r>
              <a:rPr lang="en-US" sz="2000" dirty="0" smtClean="0">
                <a:latin typeface="Arial" pitchFamily="34" charset="0"/>
                <a:cs typeface="Arial" pitchFamily="34" charset="0"/>
              </a:rPr>
              <a:t>  State - websites or hardcopy documents upon request</a:t>
            </a:r>
          </a:p>
          <a:p>
            <a:pPr marL="609600" indent="-609600">
              <a:lnSpc>
                <a:spcPct val="90000"/>
              </a:lnSpc>
            </a:pPr>
            <a:r>
              <a:rPr lang="en-US" sz="2000" dirty="0">
                <a:latin typeface="Arial" pitchFamily="34" charset="0"/>
                <a:cs typeface="Arial" pitchFamily="34" charset="0"/>
              </a:rPr>
              <a:t> </a:t>
            </a:r>
            <a:r>
              <a:rPr lang="en-US" sz="2000" dirty="0" smtClean="0">
                <a:latin typeface="Arial" pitchFamily="34" charset="0"/>
                <a:cs typeface="Arial" pitchFamily="34" charset="0"/>
              </a:rPr>
              <a:t>  Private - websites/calls for proposals/hardcopy</a:t>
            </a:r>
            <a:endParaRPr lang="en-US" sz="2000" dirty="0">
              <a:latin typeface="Arial" pitchFamily="34" charset="0"/>
              <a:cs typeface="Arial" pitchFamily="34" charset="0"/>
            </a:endParaRPr>
          </a:p>
        </p:txBody>
      </p:sp>
      <p:sp>
        <p:nvSpPr>
          <p:cNvPr id="8" name="Rounded Rectangle 7"/>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9" name="Group 8"/>
          <p:cNvGrpSpPr/>
          <p:nvPr/>
        </p:nvGrpSpPr>
        <p:grpSpPr>
          <a:xfrm>
            <a:off x="0" y="0"/>
            <a:ext cx="9144000" cy="802655"/>
            <a:chOff x="0" y="0"/>
            <a:chExt cx="9144000" cy="802655"/>
          </a:xfrm>
        </p:grpSpPr>
        <p:sp>
          <p:nvSpPr>
            <p:cNvPr id="13" name="Rectangle 12"/>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5" name="Rounded Rectangle 14"/>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Sponsor Guidelines</a:t>
              </a:r>
              <a:endParaRPr lang="en-US" sz="4000" b="1" dirty="0">
                <a:latin typeface="Arial" pitchFamily="34" charset="0"/>
                <a:cs typeface="Arial" pitchFamily="34" charset="0"/>
              </a:endParaRPr>
            </a:p>
          </p:txBody>
        </p:sp>
      </p:grpSp>
    </p:spTree>
    <p:extLst>
      <p:ext uri="{BB962C8B-B14F-4D97-AF65-F5344CB8AC3E}">
        <p14:creationId xmlns:p14="http://schemas.microsoft.com/office/powerpoint/2010/main" val="2064969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28600" y="1905000"/>
            <a:ext cx="4038600" cy="2814759"/>
          </a:xfrm>
        </p:spPr>
        <p:txBody>
          <a:bodyPr>
            <a:normAutofit fontScale="92500"/>
          </a:bodyPr>
          <a:lstStyle/>
          <a:p>
            <a:r>
              <a:rPr lang="en-US" sz="2600" dirty="0" smtClean="0">
                <a:latin typeface="Arial" pitchFamily="34" charset="0"/>
                <a:cs typeface="Arial" pitchFamily="34" charset="0"/>
              </a:rPr>
              <a:t>Constructed according to guidelines established by sponsor</a:t>
            </a: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Follow forms and format required by sponsor</a:t>
            </a:r>
          </a:p>
          <a:p>
            <a:endParaRPr lang="en-US" dirty="0"/>
          </a:p>
        </p:txBody>
      </p:sp>
      <p:sp>
        <p:nvSpPr>
          <p:cNvPr id="9" name="Content Placeholder 8"/>
          <p:cNvSpPr>
            <a:spLocks noGrp="1"/>
          </p:cNvSpPr>
          <p:nvPr>
            <p:ph sz="half" idx="2"/>
          </p:nvPr>
        </p:nvSpPr>
        <p:spPr>
          <a:xfrm>
            <a:off x="4648200" y="1447800"/>
            <a:ext cx="4038600" cy="4754563"/>
          </a:xfrm>
        </p:spPr>
        <p:txBody>
          <a:bodyPr>
            <a:normAutofit fontScale="92500"/>
          </a:bodyPr>
          <a:lstStyle/>
          <a:p>
            <a:pPr lvl="1">
              <a:buFont typeface="Wingdings" pitchFamily="2" charset="2"/>
              <a:buChar char="§"/>
            </a:pPr>
            <a:r>
              <a:rPr lang="en-US" dirty="0" smtClean="0">
                <a:latin typeface="Arial" pitchFamily="34" charset="0"/>
                <a:cs typeface="Arial" pitchFamily="34" charset="0"/>
              </a:rPr>
              <a:t>Title/Cover Page</a:t>
            </a:r>
          </a:p>
          <a:p>
            <a:pPr lvl="1">
              <a:buFont typeface="Wingdings" pitchFamily="2" charset="2"/>
              <a:buChar char="§"/>
            </a:pPr>
            <a:r>
              <a:rPr lang="en-US" dirty="0" smtClean="0">
                <a:latin typeface="Arial" pitchFamily="34" charset="0"/>
                <a:cs typeface="Arial" pitchFamily="34" charset="0"/>
              </a:rPr>
              <a:t>Abstract </a:t>
            </a:r>
          </a:p>
          <a:p>
            <a:pPr lvl="1">
              <a:buFont typeface="Wingdings" pitchFamily="2" charset="2"/>
              <a:buChar char="§"/>
            </a:pPr>
            <a:r>
              <a:rPr lang="en-US" dirty="0" smtClean="0">
                <a:latin typeface="Arial" pitchFamily="34" charset="0"/>
                <a:cs typeface="Arial" pitchFamily="34" charset="0"/>
              </a:rPr>
              <a:t>Project Description</a:t>
            </a:r>
          </a:p>
          <a:p>
            <a:pPr lvl="2">
              <a:lnSpc>
                <a:spcPct val="90000"/>
              </a:lnSpc>
            </a:pPr>
            <a:r>
              <a:rPr lang="en-US" sz="2400" dirty="0" smtClean="0">
                <a:latin typeface="Arial" pitchFamily="34" charset="0"/>
                <a:cs typeface="Arial" pitchFamily="34" charset="0"/>
              </a:rPr>
              <a:t>Needs statement - hypothesis</a:t>
            </a:r>
          </a:p>
          <a:p>
            <a:pPr lvl="2">
              <a:lnSpc>
                <a:spcPct val="90000"/>
              </a:lnSpc>
            </a:pPr>
            <a:r>
              <a:rPr lang="en-US" sz="2400" dirty="0" smtClean="0">
                <a:latin typeface="Arial" pitchFamily="34" charset="0"/>
                <a:cs typeface="Arial" pitchFamily="34" charset="0"/>
              </a:rPr>
              <a:t>Goals &amp; Objectives</a:t>
            </a:r>
          </a:p>
          <a:p>
            <a:pPr lvl="2">
              <a:lnSpc>
                <a:spcPct val="90000"/>
              </a:lnSpc>
            </a:pPr>
            <a:r>
              <a:rPr lang="en-US" sz="2400" dirty="0" smtClean="0">
                <a:latin typeface="Arial" pitchFamily="34" charset="0"/>
                <a:cs typeface="Arial" pitchFamily="34" charset="0"/>
              </a:rPr>
              <a:t>Methodology</a:t>
            </a:r>
          </a:p>
          <a:p>
            <a:pPr lvl="2">
              <a:lnSpc>
                <a:spcPct val="90000"/>
              </a:lnSpc>
            </a:pPr>
            <a:r>
              <a:rPr lang="en-US" sz="2400" dirty="0" smtClean="0">
                <a:latin typeface="Arial" pitchFamily="34" charset="0"/>
                <a:cs typeface="Arial" pitchFamily="34" charset="0"/>
              </a:rPr>
              <a:t>Evaluation</a:t>
            </a:r>
          </a:p>
          <a:p>
            <a:pPr lvl="2">
              <a:lnSpc>
                <a:spcPct val="90000"/>
              </a:lnSpc>
            </a:pPr>
            <a:r>
              <a:rPr lang="en-US" sz="2400" dirty="0" smtClean="0">
                <a:latin typeface="Arial" pitchFamily="34" charset="0"/>
                <a:cs typeface="Arial" pitchFamily="34" charset="0"/>
              </a:rPr>
              <a:t>Dissemination</a:t>
            </a:r>
          </a:p>
          <a:p>
            <a:pPr lvl="1">
              <a:buFont typeface="Wingdings" pitchFamily="2" charset="2"/>
              <a:buChar char="§"/>
            </a:pPr>
            <a:r>
              <a:rPr lang="en-US" dirty="0" smtClean="0">
                <a:latin typeface="Arial" pitchFamily="34" charset="0"/>
                <a:cs typeface="Arial" pitchFamily="34" charset="0"/>
              </a:rPr>
              <a:t>Budget and Justification</a:t>
            </a:r>
          </a:p>
          <a:p>
            <a:pPr lvl="1">
              <a:buFont typeface="Wingdings" pitchFamily="2" charset="2"/>
              <a:buChar char="§"/>
            </a:pPr>
            <a:r>
              <a:rPr lang="en-US" dirty="0" smtClean="0">
                <a:latin typeface="Arial" pitchFamily="34" charset="0"/>
                <a:cs typeface="Arial" pitchFamily="34" charset="0"/>
              </a:rPr>
              <a:t>References Cited</a:t>
            </a:r>
          </a:p>
          <a:p>
            <a:pPr lvl="1">
              <a:buFont typeface="Wingdings" pitchFamily="2" charset="2"/>
              <a:buChar char="§"/>
            </a:pPr>
            <a:r>
              <a:rPr lang="en-US" dirty="0" smtClean="0">
                <a:latin typeface="Arial" pitchFamily="34" charset="0"/>
                <a:cs typeface="Arial" pitchFamily="34" charset="0"/>
              </a:rPr>
              <a:t>Biographical Sketch</a:t>
            </a:r>
          </a:p>
          <a:p>
            <a:endParaRPr lang="en-US" dirty="0"/>
          </a:p>
        </p:txBody>
      </p:sp>
      <p:sp>
        <p:nvSpPr>
          <p:cNvPr id="14" name="Rectangle 4"/>
          <p:cNvSpPr>
            <a:spLocks noChangeArrowheads="1"/>
          </p:cNvSpPr>
          <p:nvPr/>
        </p:nvSpPr>
        <p:spPr bwMode="auto">
          <a:xfrm>
            <a:off x="4724400" y="1219200"/>
            <a:ext cx="4191000" cy="5044440"/>
          </a:xfrm>
          <a:prstGeom prst="rect">
            <a:avLst/>
          </a:prstGeom>
          <a:solidFill>
            <a:srgbClr val="A50021">
              <a:alpha val="27000"/>
            </a:srgbClr>
          </a:solidFill>
          <a:ln w="9525">
            <a:solidFill>
              <a:srgbClr val="A50021"/>
            </a:solidFill>
            <a:miter lim="800000"/>
            <a:headEnd/>
            <a:tailEnd/>
          </a:ln>
          <a:effectLst/>
        </p:spPr>
        <p:txBody>
          <a:bodyPr wrap="none" anchor="ctr">
            <a:prstTxWarp prst="textNoShape">
              <a:avLst/>
            </a:prstTxWarp>
          </a:bodyPr>
          <a:lstStyle/>
          <a:p>
            <a:endParaRPr lang="en-US" dirty="0"/>
          </a:p>
        </p:txBody>
      </p:sp>
      <p:sp>
        <p:nvSpPr>
          <p:cNvPr id="11" name="Rounded Rectangle 10"/>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13" name="Group 12"/>
          <p:cNvGrpSpPr/>
          <p:nvPr/>
        </p:nvGrpSpPr>
        <p:grpSpPr>
          <a:xfrm>
            <a:off x="0" y="0"/>
            <a:ext cx="9144000" cy="802655"/>
            <a:chOff x="0" y="0"/>
            <a:chExt cx="9144000" cy="802655"/>
          </a:xfrm>
        </p:grpSpPr>
        <p:sp>
          <p:nvSpPr>
            <p:cNvPr id="15" name="Rectangle 14"/>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7" name="Rounded Rectangle 16"/>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Standard Proposal Components</a:t>
              </a:r>
              <a:endParaRPr lang="en-US" sz="3600" b="1" dirty="0">
                <a:latin typeface="Arial" pitchFamily="34" charset="0"/>
                <a:cs typeface="Arial"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7239000" cy="563562"/>
          </a:xfrm>
        </p:spPr>
        <p:txBody>
          <a:bodyPr>
            <a:normAutofit fontScale="90000"/>
          </a:bodyPr>
          <a:lstStyle/>
          <a:p>
            <a:r>
              <a:rPr lang="en-US" b="1" dirty="0" smtClean="0">
                <a:solidFill>
                  <a:schemeClr val="bg1"/>
                </a:solidFill>
                <a:latin typeface="Arial" pitchFamily="34" charset="0"/>
                <a:cs typeface="Arial" pitchFamily="34" charset="0"/>
              </a:rPr>
              <a:t>Review Criteria</a:t>
            </a:r>
            <a:endParaRPr lang="en-US" b="1" dirty="0">
              <a:solidFill>
                <a:schemeClr val="bg1"/>
              </a:solidFill>
              <a:latin typeface="Arial" pitchFamily="34" charset="0"/>
              <a:cs typeface="Arial" pitchFamily="34" charset="0"/>
            </a:endParaRPr>
          </a:p>
        </p:txBody>
      </p:sp>
      <p:sp>
        <p:nvSpPr>
          <p:cNvPr id="11" name="Content Placeholder 10"/>
          <p:cNvSpPr>
            <a:spLocks noGrp="1"/>
          </p:cNvSpPr>
          <p:nvPr>
            <p:ph idx="1"/>
          </p:nvPr>
        </p:nvSpPr>
        <p:spPr>
          <a:xfrm>
            <a:off x="457200" y="1295400"/>
            <a:ext cx="8229600" cy="4525963"/>
          </a:xfrm>
        </p:spPr>
        <p:txBody>
          <a:bodyPr/>
          <a:lstStyle/>
          <a:p>
            <a:r>
              <a:rPr lang="en-US" dirty="0">
                <a:latin typeface="Arial" pitchFamily="34" charset="0"/>
                <a:cs typeface="Arial" pitchFamily="34" charset="0"/>
              </a:rPr>
              <a:t>Generally </a:t>
            </a:r>
            <a:r>
              <a:rPr lang="en-US" dirty="0" smtClean="0">
                <a:latin typeface="Arial" pitchFamily="34" charset="0"/>
                <a:cs typeface="Arial" pitchFamily="34" charset="0"/>
              </a:rPr>
              <a:t>the review </a:t>
            </a:r>
            <a:r>
              <a:rPr lang="en-US" dirty="0">
                <a:latin typeface="Arial" pitchFamily="34" charset="0"/>
                <a:cs typeface="Arial" pitchFamily="34" charset="0"/>
              </a:rPr>
              <a:t>criteria is listed after the proposal </a:t>
            </a:r>
            <a:r>
              <a:rPr lang="en-US" dirty="0" smtClean="0">
                <a:latin typeface="Arial" pitchFamily="34" charset="0"/>
                <a:cs typeface="Arial" pitchFamily="34" charset="0"/>
              </a:rPr>
              <a:t>instructions.</a:t>
            </a:r>
            <a:endParaRPr lang="en-US" dirty="0">
              <a:latin typeface="Arial" pitchFamily="34" charset="0"/>
              <a:cs typeface="Arial" pitchFamily="34" charset="0"/>
            </a:endParaRPr>
          </a:p>
          <a:p>
            <a:pPr lvl="1">
              <a:buFont typeface="Wingdings" pitchFamily="2" charset="2"/>
              <a:buChar char="v"/>
            </a:pPr>
            <a:r>
              <a:rPr lang="en-US" b="1" dirty="0" smtClean="0">
                <a:solidFill>
                  <a:srgbClr val="444E70"/>
                </a:solidFill>
                <a:latin typeface="Arial" pitchFamily="34" charset="0"/>
                <a:cs typeface="Arial" pitchFamily="34" charset="0"/>
              </a:rPr>
              <a:t>  Write </a:t>
            </a:r>
            <a:r>
              <a:rPr lang="en-US" b="1" dirty="0">
                <a:solidFill>
                  <a:srgbClr val="444E70"/>
                </a:solidFill>
                <a:latin typeface="Arial" pitchFamily="34" charset="0"/>
                <a:cs typeface="Arial" pitchFamily="34" charset="0"/>
              </a:rPr>
              <a:t>to the review criteria</a:t>
            </a:r>
            <a:r>
              <a:rPr lang="en-US" b="1" dirty="0" smtClean="0">
                <a:solidFill>
                  <a:srgbClr val="444E70"/>
                </a:solidFill>
                <a:latin typeface="Arial" pitchFamily="34" charset="0"/>
                <a:cs typeface="Arial" pitchFamily="34" charset="0"/>
              </a:rPr>
              <a:t>!</a:t>
            </a:r>
          </a:p>
          <a:p>
            <a:pPr marL="457200" lvl="1" indent="0">
              <a:buNone/>
            </a:pPr>
            <a:endParaRPr lang="en-US" dirty="0">
              <a:latin typeface="Arial" pitchFamily="34" charset="0"/>
              <a:cs typeface="Arial" pitchFamily="34" charset="0"/>
            </a:endParaRPr>
          </a:p>
          <a:p>
            <a:r>
              <a:rPr lang="en-US" dirty="0">
                <a:latin typeface="Arial" pitchFamily="34" charset="0"/>
                <a:cs typeface="Arial" pitchFamily="34" charset="0"/>
              </a:rPr>
              <a:t>What end result is expected</a:t>
            </a:r>
            <a:r>
              <a:rPr lang="en-US" dirty="0" smtClean="0">
                <a:latin typeface="Arial" pitchFamily="34" charset="0"/>
                <a:cs typeface="Arial" pitchFamily="34" charset="0"/>
              </a:rPr>
              <a:t>?</a:t>
            </a:r>
          </a:p>
          <a:p>
            <a:pPr marL="0" indent="0">
              <a:buNone/>
            </a:pPr>
            <a:endParaRPr lang="en-US" dirty="0">
              <a:latin typeface="Arial" pitchFamily="34" charset="0"/>
              <a:cs typeface="Arial" pitchFamily="34" charset="0"/>
            </a:endParaRPr>
          </a:p>
          <a:p>
            <a:r>
              <a:rPr lang="en-US" dirty="0">
                <a:latin typeface="Arial" pitchFamily="34" charset="0"/>
                <a:cs typeface="Arial" pitchFamily="34" charset="0"/>
              </a:rPr>
              <a:t>Does your project fit into the goals of the funding announcement?</a:t>
            </a:r>
          </a:p>
          <a:p>
            <a:pPr marL="0" indent="0">
              <a:buNone/>
              <a:defRPr/>
            </a:pPr>
            <a:endParaRPr lang="en-US" dirty="0" smtClean="0"/>
          </a:p>
        </p:txBody>
      </p:sp>
      <p:sp>
        <p:nvSpPr>
          <p:cNvPr id="6" name="Rounded Rectangle 5"/>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7" name="Group 6"/>
          <p:cNvGrpSpPr/>
          <p:nvPr/>
        </p:nvGrpSpPr>
        <p:grpSpPr>
          <a:xfrm>
            <a:off x="0" y="0"/>
            <a:ext cx="9144000" cy="802655"/>
            <a:chOff x="0" y="0"/>
            <a:chExt cx="9144000" cy="802655"/>
          </a:xfrm>
        </p:grpSpPr>
        <p:sp>
          <p:nvSpPr>
            <p:cNvPr id="8" name="Rectangle 7"/>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3" name="Rounded Rectangle 12"/>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Review Criteria</a:t>
              </a:r>
              <a:endParaRPr lang="en-US" sz="4000" b="1" dirty="0">
                <a:latin typeface="Arial" pitchFamily="34" charset="0"/>
                <a:cs typeface="Arial"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04800" y="1295400"/>
            <a:ext cx="8610600" cy="4953000"/>
          </a:xfrm>
        </p:spPr>
        <p:txBody>
          <a:bodyPr>
            <a:normAutofit/>
          </a:bodyPr>
          <a:lstStyle/>
          <a:p>
            <a:r>
              <a:rPr lang="en-US" dirty="0" smtClean="0">
                <a:latin typeface="Arial" pitchFamily="34" charset="0"/>
                <a:cs typeface="Arial" pitchFamily="34" charset="0"/>
              </a:rPr>
              <a:t>Your </a:t>
            </a:r>
            <a:r>
              <a:rPr lang="en-US" dirty="0">
                <a:latin typeface="Arial" pitchFamily="34" charset="0"/>
                <a:cs typeface="Arial" pitchFamily="34" charset="0"/>
              </a:rPr>
              <a:t>Senior Research Administrator in OSP</a:t>
            </a:r>
          </a:p>
          <a:p>
            <a:pPr lvl="1"/>
            <a:r>
              <a:rPr lang="en-US" dirty="0" smtClean="0">
                <a:latin typeface="Arial" pitchFamily="34" charset="0"/>
                <a:cs typeface="Arial" pitchFamily="34" charset="0"/>
              </a:rPr>
              <a:t>Refer to the OSP Website</a:t>
            </a:r>
          </a:p>
          <a:p>
            <a:pPr marL="457200" lvl="1" indent="0">
              <a:buNone/>
            </a:pPr>
            <a:endParaRPr lang="en-US" dirty="0">
              <a:latin typeface="Arial" pitchFamily="34" charset="0"/>
              <a:cs typeface="Arial" pitchFamily="34" charset="0"/>
            </a:endParaRPr>
          </a:p>
          <a:p>
            <a:r>
              <a:rPr lang="en-US" dirty="0">
                <a:latin typeface="Arial" pitchFamily="34" charset="0"/>
                <a:cs typeface="Arial" pitchFamily="34" charset="0"/>
              </a:rPr>
              <a:t>The sponsor’s Program Officer for your topic area</a:t>
            </a:r>
          </a:p>
          <a:p>
            <a:pPr lvl="1"/>
            <a:r>
              <a:rPr lang="en-US" dirty="0" smtClean="0">
                <a:latin typeface="Arial" pitchFamily="34" charset="0"/>
                <a:cs typeface="Arial" pitchFamily="34" charset="0"/>
              </a:rPr>
              <a:t>Prepare a brief </a:t>
            </a:r>
            <a:r>
              <a:rPr lang="en-US" dirty="0">
                <a:latin typeface="Arial" pitchFamily="34" charset="0"/>
                <a:cs typeface="Arial" pitchFamily="34" charset="0"/>
              </a:rPr>
              <a:t>review of your proposed </a:t>
            </a:r>
            <a:r>
              <a:rPr lang="en-US" dirty="0" smtClean="0">
                <a:latin typeface="Arial" pitchFamily="34" charset="0"/>
                <a:cs typeface="Arial" pitchFamily="34" charset="0"/>
              </a:rPr>
              <a:t>project</a:t>
            </a:r>
            <a:endParaRPr lang="en-US" dirty="0">
              <a:latin typeface="Arial" pitchFamily="34" charset="0"/>
              <a:cs typeface="Arial" pitchFamily="34" charset="0"/>
            </a:endParaRPr>
          </a:p>
          <a:p>
            <a:pPr lvl="2">
              <a:buFont typeface="Wingdings" pitchFamily="2" charset="2"/>
              <a:buChar char="§"/>
            </a:pPr>
            <a:r>
              <a:rPr lang="en-US" dirty="0" smtClean="0">
                <a:latin typeface="Arial" pitchFamily="34" charset="0"/>
                <a:cs typeface="Arial" pitchFamily="34" charset="0"/>
              </a:rPr>
              <a:t>Might recommend </a:t>
            </a:r>
            <a:r>
              <a:rPr lang="en-US" dirty="0">
                <a:latin typeface="Arial" pitchFamily="34" charset="0"/>
                <a:cs typeface="Arial" pitchFamily="34" charset="0"/>
              </a:rPr>
              <a:t>you look at other funding opportunities</a:t>
            </a:r>
          </a:p>
          <a:p>
            <a:pPr lvl="2">
              <a:buFont typeface="Wingdings" pitchFamily="2" charset="2"/>
              <a:buChar char="§"/>
            </a:pPr>
            <a:r>
              <a:rPr lang="en-US" dirty="0">
                <a:latin typeface="Arial" pitchFamily="34" charset="0"/>
                <a:cs typeface="Arial" pitchFamily="34" charset="0"/>
              </a:rPr>
              <a:t>Might have suggestions to </a:t>
            </a:r>
            <a:r>
              <a:rPr lang="en-US" dirty="0" smtClean="0">
                <a:latin typeface="Arial" pitchFamily="34" charset="0"/>
                <a:cs typeface="Arial" pitchFamily="34" charset="0"/>
              </a:rPr>
              <a:t>strengthen your </a:t>
            </a:r>
            <a:r>
              <a:rPr lang="en-US" dirty="0">
                <a:latin typeface="Arial" pitchFamily="34" charset="0"/>
                <a:cs typeface="Arial" pitchFamily="34" charset="0"/>
              </a:rPr>
              <a:t>idea </a:t>
            </a:r>
          </a:p>
        </p:txBody>
      </p:sp>
      <p:sp>
        <p:nvSpPr>
          <p:cNvPr id="6" name="Rounded Rectangle 5"/>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8" name="Group 7"/>
          <p:cNvGrpSpPr/>
          <p:nvPr/>
        </p:nvGrpSpPr>
        <p:grpSpPr>
          <a:xfrm>
            <a:off x="0" y="0"/>
            <a:ext cx="9144000" cy="802655"/>
            <a:chOff x="0" y="0"/>
            <a:chExt cx="9144000" cy="802655"/>
          </a:xfrm>
        </p:grpSpPr>
        <p:sp>
          <p:nvSpPr>
            <p:cNvPr id="9" name="Rectangle 8"/>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3" name="Rounded Rectangle 12"/>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Assistance</a:t>
              </a:r>
              <a:endParaRPr lang="en-US" sz="4000" b="1" dirty="0">
                <a:latin typeface="Arial" pitchFamily="34" charset="0"/>
                <a:cs typeface="Arial"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200" y="1219200"/>
            <a:ext cx="7162800" cy="1066800"/>
          </a:xfrm>
        </p:spPr>
        <p:txBody>
          <a:bodyPr>
            <a:normAutofit/>
          </a:bodyPr>
          <a:lstStyle/>
          <a:p>
            <a:r>
              <a:rPr lang="en-US" b="1" dirty="0" smtClean="0">
                <a:solidFill>
                  <a:schemeClr val="bg1"/>
                </a:solidFill>
                <a:latin typeface="Arial" pitchFamily="34" charset="0"/>
                <a:cs typeface="Arial" pitchFamily="34" charset="0"/>
              </a:rPr>
              <a:t>PRACTICE TIME!</a:t>
            </a:r>
            <a:endParaRPr lang="en-US" dirty="0">
              <a:latin typeface="Arial" pitchFamily="34" charset="0"/>
              <a:cs typeface="Arial" pitchFamily="34" charset="0"/>
            </a:endParaRPr>
          </a:p>
        </p:txBody>
      </p:sp>
      <p:sp>
        <p:nvSpPr>
          <p:cNvPr id="7" name="Rectangle 6"/>
          <p:cNvSpPr/>
          <p:nvPr/>
        </p:nvSpPr>
        <p:spPr>
          <a:xfrm>
            <a:off x="0" y="0"/>
            <a:ext cx="9144000" cy="6553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200" dirty="0" smtClean="0">
              <a:latin typeface="Arial" pitchFamily="34" charset="0"/>
              <a:cs typeface="Arial" pitchFamily="34" charset="0"/>
            </a:endParaRPr>
          </a:p>
          <a:p>
            <a:pPr algn="ctr"/>
            <a:endParaRPr lang="en-US" sz="3200" dirty="0">
              <a:latin typeface="Arial" pitchFamily="34" charset="0"/>
              <a:cs typeface="Arial" pitchFamily="34" charset="0"/>
            </a:endParaRPr>
          </a:p>
          <a:p>
            <a:pPr algn="ctr"/>
            <a:endParaRPr lang="en-US" sz="3200" dirty="0" smtClean="0">
              <a:latin typeface="Arial" pitchFamily="34" charset="0"/>
              <a:cs typeface="Arial" pitchFamily="34" charset="0"/>
            </a:endParaRPr>
          </a:p>
          <a:p>
            <a:pPr algn="ctr"/>
            <a:endParaRPr lang="en-US" sz="3200" dirty="0">
              <a:latin typeface="Arial" pitchFamily="34" charset="0"/>
              <a:cs typeface="Arial" pitchFamily="34" charset="0"/>
            </a:endParaRPr>
          </a:p>
          <a:p>
            <a:pPr algn="ctr"/>
            <a:endParaRPr lang="en-US" sz="3200" dirty="0" smtClean="0">
              <a:latin typeface="Arial" pitchFamily="34" charset="0"/>
              <a:cs typeface="Arial" pitchFamily="34" charset="0"/>
            </a:endParaRPr>
          </a:p>
          <a:p>
            <a:pPr algn="ctr"/>
            <a:endParaRPr lang="en-US" sz="3200" dirty="0">
              <a:latin typeface="Arial" pitchFamily="34" charset="0"/>
              <a:cs typeface="Arial" pitchFamily="34" charset="0"/>
            </a:endParaRPr>
          </a:p>
          <a:p>
            <a:pPr algn="ctr"/>
            <a:r>
              <a:rPr lang="en-US" sz="3200" dirty="0" smtClean="0">
                <a:latin typeface="Arial" pitchFamily="34" charset="0"/>
                <a:cs typeface="Arial" pitchFamily="34" charset="0"/>
              </a:rPr>
              <a:t>Conduct </a:t>
            </a:r>
            <a:r>
              <a:rPr lang="en-US" sz="3200" dirty="0">
                <a:latin typeface="Arial" pitchFamily="34" charset="0"/>
                <a:cs typeface="Arial" pitchFamily="34" charset="0"/>
              </a:rPr>
              <a:t>a search of your </a:t>
            </a:r>
            <a:r>
              <a:rPr lang="en-US" sz="3200" dirty="0" smtClean="0">
                <a:latin typeface="Arial" pitchFamily="34" charset="0"/>
                <a:cs typeface="Arial" pitchFamily="34" charset="0"/>
              </a:rPr>
              <a:t>choice . . . </a:t>
            </a:r>
          </a:p>
        </p:txBody>
      </p:sp>
      <p:sp>
        <p:nvSpPr>
          <p:cNvPr id="6" name="Rounded Rectangle 5"/>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sp>
        <p:nvSpPr>
          <p:cNvPr id="8" name="Rounded Rectangle 7"/>
          <p:cNvSpPr/>
          <p:nvPr/>
        </p:nvSpPr>
        <p:spPr>
          <a:xfrm>
            <a:off x="620806" y="1153220"/>
            <a:ext cx="7848600" cy="2580580"/>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a:innerShdw blurRad="50800" dist="228600" dir="138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itchFamily="34" charset="0"/>
                <a:cs typeface="Arial" pitchFamily="34" charset="0"/>
              </a:rPr>
              <a:t>Practice Time!</a:t>
            </a:r>
            <a:endParaRPr lang="en-US" sz="4400" b="1" dirty="0">
              <a:latin typeface="Arial" pitchFamily="34" charset="0"/>
              <a:cs typeface="Arial" pitchFamily="34" charset="0"/>
            </a:endParaRPr>
          </a:p>
        </p:txBody>
      </p:sp>
    </p:spTree>
    <p:extLst>
      <p:ext uri="{BB962C8B-B14F-4D97-AF65-F5344CB8AC3E}">
        <p14:creationId xmlns:p14="http://schemas.microsoft.com/office/powerpoint/2010/main" val="5611685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a:bodyPr>
          <a:lstStyle/>
          <a:p>
            <a:pPr marL="342900" lvl="1" indent="-342900">
              <a:buFont typeface="Arial" pitchFamily="34" charset="0"/>
              <a:buChar char="•"/>
            </a:pPr>
            <a:r>
              <a:rPr lang="en-US" sz="3200" dirty="0" smtClean="0">
                <a:latin typeface="Arial" pitchFamily="34" charset="0"/>
                <a:cs typeface="Arial" pitchFamily="34" charset="0"/>
              </a:rPr>
              <a:t>OSP Website:</a:t>
            </a:r>
            <a:r>
              <a:rPr lang="en-US" dirty="0">
                <a:latin typeface="Arial" pitchFamily="34" charset="0"/>
                <a:cs typeface="Arial" pitchFamily="34" charset="0"/>
              </a:rPr>
              <a:t>	</a:t>
            </a:r>
            <a:r>
              <a:rPr lang="en-US" dirty="0" smtClean="0">
                <a:latin typeface="Arial" pitchFamily="34" charset="0"/>
                <a:cs typeface="Arial" pitchFamily="34" charset="0"/>
                <a:hlinkClick r:id="rId3"/>
              </a:rPr>
              <a:t>http://www.unlv.edu/research/osp/</a:t>
            </a:r>
            <a:endParaRPr lang="en-US" dirty="0" smtClean="0">
              <a:latin typeface="Arial" pitchFamily="34" charset="0"/>
              <a:cs typeface="Arial" pitchFamily="34" charset="0"/>
            </a:endParaRPr>
          </a:p>
          <a:p>
            <a:pPr marL="342900" lvl="1" indent="-342900">
              <a:buFont typeface="Arial" pitchFamily="34" charset="0"/>
              <a:buChar char="•"/>
            </a:pPr>
            <a:endParaRPr lang="en-US" dirty="0" smtClean="0">
              <a:latin typeface="Arial" pitchFamily="34" charset="0"/>
              <a:cs typeface="Arial" pitchFamily="34" charset="0"/>
            </a:endParaRPr>
          </a:p>
          <a:p>
            <a:r>
              <a:rPr lang="en-US" dirty="0" smtClean="0">
                <a:latin typeface="Arial" pitchFamily="34" charset="0"/>
                <a:cs typeface="Arial" pitchFamily="34" charset="0"/>
              </a:rPr>
              <a:t>Research Administration Building (RAB)</a:t>
            </a:r>
          </a:p>
          <a:p>
            <a:endParaRPr lang="en-US" dirty="0">
              <a:latin typeface="Arial" pitchFamily="34" charset="0"/>
              <a:cs typeface="Arial" pitchFamily="34" charset="0"/>
            </a:endParaRPr>
          </a:p>
          <a:p>
            <a:r>
              <a:rPr lang="en-US" dirty="0" smtClean="0">
                <a:latin typeface="Arial" pitchFamily="34" charset="0"/>
                <a:cs typeface="Arial" pitchFamily="34" charset="0"/>
              </a:rPr>
              <a:t>Phone</a:t>
            </a:r>
            <a:r>
              <a:rPr lang="en-US" dirty="0">
                <a:latin typeface="Arial" pitchFamily="34" charset="0"/>
                <a:cs typeface="Arial" pitchFamily="34" charset="0"/>
              </a:rPr>
              <a:t>: 895-1357</a:t>
            </a:r>
          </a:p>
          <a:p>
            <a:pPr marL="457200" lvl="1" indent="0">
              <a:buNone/>
            </a:pPr>
            <a:endParaRPr lang="en-US" b="1" dirty="0">
              <a:solidFill>
                <a:schemeClr val="accent1">
                  <a:lumMod val="75000"/>
                </a:schemeClr>
              </a:solidFill>
            </a:endParaRPr>
          </a:p>
          <a:p>
            <a:pPr marL="0" lvl="1" indent="0">
              <a:buNone/>
            </a:pPr>
            <a:endParaRPr lang="en-US" dirty="0"/>
          </a:p>
        </p:txBody>
      </p:sp>
      <p:sp>
        <p:nvSpPr>
          <p:cNvPr id="6" name="Rounded Rectangle 5"/>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7" name="Group 6"/>
          <p:cNvGrpSpPr/>
          <p:nvPr/>
        </p:nvGrpSpPr>
        <p:grpSpPr>
          <a:xfrm>
            <a:off x="0" y="0"/>
            <a:ext cx="9144000" cy="802655"/>
            <a:chOff x="0" y="0"/>
            <a:chExt cx="9144000" cy="802655"/>
          </a:xfrm>
        </p:grpSpPr>
        <p:sp>
          <p:nvSpPr>
            <p:cNvPr id="8" name="Rectangle 7"/>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3" name="Rounded Rectangle 12"/>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Office of Sponsored Programs</a:t>
              </a:r>
              <a:endParaRPr lang="en-US" sz="3600" b="1" dirty="0">
                <a:latin typeface="Arial" pitchFamily="34" charset="0"/>
                <a:cs typeface="Arial"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7239000" cy="563562"/>
          </a:xfrm>
        </p:spPr>
        <p:txBody>
          <a:bodyPr>
            <a:normAutofit fontScale="90000"/>
          </a:bodyPr>
          <a:lstStyle/>
          <a:p>
            <a:r>
              <a:rPr lang="en-US" b="1" dirty="0" smtClean="0">
                <a:solidFill>
                  <a:schemeClr val="bg1"/>
                </a:solidFill>
                <a:latin typeface="Arial" pitchFamily="34" charset="0"/>
                <a:cs typeface="Arial" pitchFamily="34" charset="0"/>
              </a:rPr>
              <a:t>QUESTINS</a:t>
            </a:r>
            <a:endParaRPr lang="en-US" b="1" dirty="0">
              <a:solidFill>
                <a:schemeClr val="bg1"/>
              </a:solidFill>
              <a:latin typeface="Arial" pitchFamily="34" charset="0"/>
              <a:cs typeface="Arial" pitchFamily="34" charset="0"/>
            </a:endParaRPr>
          </a:p>
        </p:txBody>
      </p:sp>
      <p:sp>
        <p:nvSpPr>
          <p:cNvPr id="8" name="Rounded Rectangle 7"/>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9" name="Group 8"/>
          <p:cNvGrpSpPr/>
          <p:nvPr/>
        </p:nvGrpSpPr>
        <p:grpSpPr>
          <a:xfrm>
            <a:off x="0" y="0"/>
            <a:ext cx="9144000" cy="802655"/>
            <a:chOff x="0" y="0"/>
            <a:chExt cx="9144000" cy="802655"/>
          </a:xfrm>
        </p:grpSpPr>
        <p:sp>
          <p:nvSpPr>
            <p:cNvPr id="11" name="Rectangle 10"/>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4" name="Rounded Rectangle 13"/>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Questions</a:t>
              </a:r>
              <a:endParaRPr lang="en-US" sz="4000" b="1" dirty="0">
                <a:latin typeface="Arial" pitchFamily="34" charset="0"/>
                <a:cs typeface="Arial" pitchFamily="34" charset="0"/>
              </a:endParaRPr>
            </a:p>
          </p:txBody>
        </p:sp>
      </p:grpSp>
      <p:pic>
        <p:nvPicPr>
          <p:cNvPr id="1028" name="Picture 4" descr="http://t0.gstatic.com/images?q=tbn:ANd9GcSmnv3url1VsPhuflfg2DAGWZFh-KPswQdKUII4cBAJW2kp0Ej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1336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228600" y="2057400"/>
            <a:ext cx="5274034" cy="2057400"/>
          </a:xfrm>
        </p:spPr>
        <p:txBody>
          <a:bodyPr>
            <a:normAutofit/>
          </a:bodyPr>
          <a:lstStyle/>
          <a:p>
            <a:pPr marL="457200" lvl="1" indent="-457200">
              <a:buClr>
                <a:schemeClr val="tx2">
                  <a:lumMod val="75000"/>
                </a:schemeClr>
              </a:buClr>
              <a:buFont typeface="Wingdings" pitchFamily="2" charset="2"/>
              <a:buChar char="Ø"/>
            </a:pPr>
            <a:r>
              <a:rPr lang="en-US" sz="3200" dirty="0" smtClean="0">
                <a:solidFill>
                  <a:srgbClr val="000000"/>
                </a:solidFill>
                <a:latin typeface="Arial" pitchFamily="34" charset="0"/>
                <a:cs typeface="Arial" pitchFamily="34" charset="0"/>
              </a:rPr>
              <a:t>Must find a sponsor whose goals match your expected project results</a:t>
            </a:r>
          </a:p>
          <a:p>
            <a:pPr marL="0" indent="0">
              <a:buNone/>
            </a:pPr>
            <a:endParaRPr lang="en-US" dirty="0"/>
          </a:p>
        </p:txBody>
      </p:sp>
      <p:sp>
        <p:nvSpPr>
          <p:cNvPr id="7" name="Content Placeholder 7"/>
          <p:cNvSpPr txBox="1">
            <a:spLocks/>
          </p:cNvSpPr>
          <p:nvPr/>
        </p:nvSpPr>
        <p:spPr>
          <a:xfrm>
            <a:off x="3276600" y="4038600"/>
            <a:ext cx="5397621" cy="2209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buClr>
                <a:schemeClr val="tx2">
                  <a:lumMod val="50000"/>
                </a:schemeClr>
              </a:buClr>
              <a:buFont typeface="Wingdings" pitchFamily="2" charset="2"/>
              <a:buChar char="Ø"/>
            </a:pPr>
            <a:r>
              <a:rPr lang="en-US" sz="3200" dirty="0">
                <a:solidFill>
                  <a:srgbClr val="000000"/>
                </a:solidFill>
                <a:latin typeface="Arial" pitchFamily="34" charset="0"/>
                <a:cs typeface="Arial" pitchFamily="34" charset="0"/>
              </a:rPr>
              <a:t>Trying to force a project into a funding opportunity that is not a good match is a waste of effort</a:t>
            </a:r>
          </a:p>
        </p:txBody>
      </p:sp>
      <p:sp>
        <p:nvSpPr>
          <p:cNvPr id="13" name="Rounded Rectangle 12"/>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14" name="Group 13"/>
          <p:cNvGrpSpPr/>
          <p:nvPr/>
        </p:nvGrpSpPr>
        <p:grpSpPr>
          <a:xfrm>
            <a:off x="-895" y="0"/>
            <a:ext cx="9144000" cy="802655"/>
            <a:chOff x="0" y="0"/>
            <a:chExt cx="9144000" cy="802655"/>
          </a:xfrm>
        </p:grpSpPr>
        <p:sp>
          <p:nvSpPr>
            <p:cNvPr id="15" name="Rectangle 14"/>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7" name="Rounded Rectangle 16"/>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Finding the Right Match</a:t>
              </a:r>
              <a:endParaRPr lang="en-US" sz="4000" b="1" dirty="0">
                <a:latin typeface="Arial" pitchFamily="34" charset="0"/>
                <a:cs typeface="Arial" pitchFamily="34" charset="0"/>
              </a:endParaRPr>
            </a:p>
          </p:txBody>
        </p:sp>
      </p:grpSp>
      <p:sp>
        <p:nvSpPr>
          <p:cNvPr id="5" name="Rectangle 4"/>
          <p:cNvSpPr/>
          <p:nvPr/>
        </p:nvSpPr>
        <p:spPr>
          <a:xfrm>
            <a:off x="710656" y="1003168"/>
            <a:ext cx="7148753"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Takes Time and Effort</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07894" y="1447800"/>
            <a:ext cx="8229600" cy="4525963"/>
          </a:xfrm>
        </p:spPr>
        <p:txBody>
          <a:bodyPr>
            <a:normAutofit/>
          </a:bodyPr>
          <a:lstStyle/>
          <a:p>
            <a:r>
              <a:rPr lang="en-US" dirty="0">
                <a:latin typeface="Arial" pitchFamily="34" charset="0"/>
                <a:cs typeface="Arial" pitchFamily="34" charset="0"/>
              </a:rPr>
              <a:t>Start early</a:t>
            </a:r>
          </a:p>
          <a:p>
            <a:r>
              <a:rPr lang="en-US" dirty="0">
                <a:latin typeface="Arial" pitchFamily="34" charset="0"/>
                <a:cs typeface="Arial" pitchFamily="34" charset="0"/>
              </a:rPr>
              <a:t>Identify </a:t>
            </a:r>
            <a:r>
              <a:rPr lang="en-US" dirty="0" smtClean="0">
                <a:latin typeface="Arial" pitchFamily="34" charset="0"/>
                <a:cs typeface="Arial" pitchFamily="34" charset="0"/>
              </a:rPr>
              <a:t>your goals </a:t>
            </a:r>
            <a:r>
              <a:rPr lang="en-US" dirty="0">
                <a:latin typeface="Arial" pitchFamily="34" charset="0"/>
                <a:cs typeface="Arial" pitchFamily="34" charset="0"/>
              </a:rPr>
              <a:t>and </a:t>
            </a:r>
            <a:r>
              <a:rPr lang="en-US" dirty="0" smtClean="0">
                <a:latin typeface="Arial" pitchFamily="34" charset="0"/>
                <a:cs typeface="Arial" pitchFamily="34" charset="0"/>
              </a:rPr>
              <a:t>needs</a:t>
            </a:r>
            <a:endParaRPr lang="en-US" dirty="0">
              <a:latin typeface="Arial" pitchFamily="34" charset="0"/>
              <a:cs typeface="Arial" pitchFamily="34" charset="0"/>
            </a:endParaRPr>
          </a:p>
          <a:p>
            <a:r>
              <a:rPr lang="en-US" dirty="0" smtClean="0">
                <a:latin typeface="Arial" pitchFamily="34" charset="0"/>
                <a:cs typeface="Arial" pitchFamily="34" charset="0"/>
              </a:rPr>
              <a:t>Tap into all available resources</a:t>
            </a:r>
          </a:p>
          <a:p>
            <a:r>
              <a:rPr lang="en-US" dirty="0" smtClean="0">
                <a:latin typeface="Arial" pitchFamily="34" charset="0"/>
                <a:cs typeface="Arial" pitchFamily="34" charset="0"/>
              </a:rPr>
              <a:t>Talk </a:t>
            </a:r>
            <a:r>
              <a:rPr lang="en-US" dirty="0">
                <a:latin typeface="Arial" pitchFamily="34" charset="0"/>
                <a:cs typeface="Arial" pitchFamily="34" charset="0"/>
              </a:rPr>
              <a:t>to the program </a:t>
            </a:r>
            <a:r>
              <a:rPr lang="en-US" dirty="0" smtClean="0">
                <a:latin typeface="Arial" pitchFamily="34" charset="0"/>
                <a:cs typeface="Arial" pitchFamily="34" charset="0"/>
              </a:rPr>
              <a:t>officer</a:t>
            </a:r>
            <a:endParaRPr lang="en-US" dirty="0">
              <a:latin typeface="Arial" pitchFamily="34" charset="0"/>
              <a:cs typeface="Arial" pitchFamily="34" charset="0"/>
            </a:endParaRPr>
          </a:p>
        </p:txBody>
      </p:sp>
      <p:sp>
        <p:nvSpPr>
          <p:cNvPr id="7" name="Rounded Rectangle 6"/>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20" name="Group 19"/>
          <p:cNvGrpSpPr/>
          <p:nvPr/>
        </p:nvGrpSpPr>
        <p:grpSpPr>
          <a:xfrm>
            <a:off x="0" y="0"/>
            <a:ext cx="9144000" cy="802655"/>
            <a:chOff x="0" y="0"/>
            <a:chExt cx="9144000" cy="802655"/>
          </a:xfrm>
        </p:grpSpPr>
        <p:sp>
          <p:nvSpPr>
            <p:cNvPr id="21" name="Rectangle 20"/>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23" name="Rounded Rectangle 22"/>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Planning Your Search</a:t>
              </a:r>
              <a:endParaRPr lang="en-US" sz="4000" b="1" dirty="0">
                <a:latin typeface="Arial" pitchFamily="34" charset="0"/>
                <a:cs typeface="Arial" pitchFamily="34" charset="0"/>
              </a:endParaRPr>
            </a:p>
          </p:txBody>
        </p:sp>
      </p:grpSp>
      <p:pic>
        <p:nvPicPr>
          <p:cNvPr id="9" name="Picture 8" descr="00383582.wmf"/>
          <p:cNvPicPr>
            <a:picLocks noChangeAspect="1"/>
          </p:cNvPicPr>
          <p:nvPr/>
        </p:nvPicPr>
        <p:blipFill>
          <a:blip r:embed="rId4" cstate="print"/>
          <a:stretch>
            <a:fillRect/>
          </a:stretch>
        </p:blipFill>
        <p:spPr>
          <a:xfrm>
            <a:off x="7391400" y="4876800"/>
            <a:ext cx="1219200" cy="17692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200" y="1219200"/>
            <a:ext cx="7162800" cy="1066800"/>
          </a:xfrm>
        </p:spPr>
        <p:txBody>
          <a:bodyPr>
            <a:normAutofit/>
          </a:bodyPr>
          <a:lstStyle/>
          <a:p>
            <a:r>
              <a:rPr lang="en-US" b="1" dirty="0" smtClean="0">
                <a:solidFill>
                  <a:schemeClr val="bg1"/>
                </a:solidFill>
                <a:latin typeface="Arial" pitchFamily="34" charset="0"/>
                <a:cs typeface="Arial" pitchFamily="34" charset="0"/>
              </a:rPr>
              <a:t>Sample Searches</a:t>
            </a:r>
            <a:endParaRPr lang="en-US" dirty="0">
              <a:latin typeface="Arial" pitchFamily="34" charset="0"/>
              <a:cs typeface="Arial" pitchFamily="34" charset="0"/>
            </a:endParaRPr>
          </a:p>
        </p:txBody>
      </p:sp>
      <p:sp>
        <p:nvSpPr>
          <p:cNvPr id="7" name="Rectangle 6"/>
          <p:cNvSpPr/>
          <p:nvPr/>
        </p:nvSpPr>
        <p:spPr>
          <a:xfrm>
            <a:off x="0" y="-1"/>
            <a:ext cx="9144000" cy="67436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Rounded Rectangle 5"/>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sp>
        <p:nvSpPr>
          <p:cNvPr id="14" name="Rounded Rectangle 13"/>
          <p:cNvSpPr/>
          <p:nvPr/>
        </p:nvSpPr>
        <p:spPr>
          <a:xfrm>
            <a:off x="620806" y="1077020"/>
            <a:ext cx="7848600" cy="2580580"/>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a:innerShdw blurRad="50800" dist="228600" dir="138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itchFamily="34" charset="0"/>
                <a:cs typeface="Arial" pitchFamily="34" charset="0"/>
              </a:rPr>
              <a:t>Where Can I Find Funding Opportunities?</a:t>
            </a:r>
            <a:endParaRPr lang="en-US" sz="4400" b="1" dirty="0">
              <a:latin typeface="Arial" pitchFamily="34" charset="0"/>
              <a:cs typeface="Arial" pitchFamily="34" charset="0"/>
            </a:endParaRPr>
          </a:p>
        </p:txBody>
      </p:sp>
      <p:pic>
        <p:nvPicPr>
          <p:cNvPr id="5122" name="Picture 2" descr="Sign-up Here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06475" y="-26041350"/>
            <a:ext cx="285750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ign-up Here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8875" y="-25888950"/>
            <a:ext cx="28575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6123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200" y="274638"/>
            <a:ext cx="7086600" cy="563562"/>
          </a:xfrm>
        </p:spPr>
        <p:txBody>
          <a:bodyPr>
            <a:normAutofit fontScale="90000"/>
          </a:bodyPr>
          <a:lstStyle/>
          <a:p>
            <a:r>
              <a:rPr lang="en-US" b="1" dirty="0" smtClean="0">
                <a:solidFill>
                  <a:schemeClr val="bg1"/>
                </a:solidFill>
                <a:latin typeface="Arial" pitchFamily="34" charset="0"/>
                <a:cs typeface="Arial" pitchFamily="34" charset="0"/>
              </a:rPr>
              <a:t>Searchable Sites</a:t>
            </a:r>
            <a:endParaRPr lang="en-US" b="1" dirty="0">
              <a:solidFill>
                <a:schemeClr val="bg1"/>
              </a:solidFill>
              <a:latin typeface="Arial" pitchFamily="34" charset="0"/>
              <a:cs typeface="Arial" pitchFamily="34" charset="0"/>
            </a:endParaRPr>
          </a:p>
        </p:txBody>
      </p:sp>
      <p:sp>
        <p:nvSpPr>
          <p:cNvPr id="8" name="Rounded Rectangle 7"/>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11" name="Group 10"/>
          <p:cNvGrpSpPr/>
          <p:nvPr/>
        </p:nvGrpSpPr>
        <p:grpSpPr>
          <a:xfrm>
            <a:off x="0" y="0"/>
            <a:ext cx="9144000" cy="802655"/>
            <a:chOff x="0" y="0"/>
            <a:chExt cx="9144000" cy="802655"/>
          </a:xfrm>
        </p:grpSpPr>
        <p:sp>
          <p:nvSpPr>
            <p:cNvPr id="13" name="Rectangle 12"/>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5" name="Rounded Rectangle 14"/>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OSP Website</a:t>
              </a:r>
              <a:endParaRPr lang="en-US" sz="4000" b="1" dirty="0">
                <a:latin typeface="Arial" pitchFamily="34" charset="0"/>
                <a:cs typeface="Arial" pitchFamily="34" charset="0"/>
              </a:endParaRPr>
            </a:p>
          </p:txBody>
        </p:sp>
      </p:grpSp>
      <p:sp>
        <p:nvSpPr>
          <p:cNvPr id="17" name="TextBox 16"/>
          <p:cNvSpPr txBox="1"/>
          <p:nvPr/>
        </p:nvSpPr>
        <p:spPr>
          <a:xfrm>
            <a:off x="792202" y="6097367"/>
            <a:ext cx="7589798" cy="646331"/>
          </a:xfrm>
          <a:prstGeom prst="rect">
            <a:avLst/>
          </a:prstGeom>
          <a:noFill/>
        </p:spPr>
        <p:txBody>
          <a:bodyPr wrap="square" rtlCol="0">
            <a:spAutoFit/>
          </a:bodyPr>
          <a:lstStyle/>
          <a:p>
            <a:r>
              <a:rPr lang="en-US" sz="3600" b="1" dirty="0">
                <a:solidFill>
                  <a:schemeClr val="accent1">
                    <a:lumMod val="75000"/>
                  </a:schemeClr>
                </a:solidFill>
                <a:latin typeface="Arial" pitchFamily="34" charset="0"/>
                <a:cs typeface="Arial" pitchFamily="34" charset="0"/>
              </a:rPr>
              <a:t>http://www.unlv.edu/research/osp</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50" y="798486"/>
            <a:ext cx="7928300" cy="529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flipV="1">
            <a:off x="228600" y="4267200"/>
            <a:ext cx="2036781" cy="1066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29812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200" y="274638"/>
            <a:ext cx="7086600" cy="563562"/>
          </a:xfrm>
        </p:spPr>
        <p:txBody>
          <a:bodyPr>
            <a:normAutofit fontScale="90000"/>
          </a:bodyPr>
          <a:lstStyle/>
          <a:p>
            <a:r>
              <a:rPr lang="en-US" b="1" dirty="0" smtClean="0">
                <a:solidFill>
                  <a:schemeClr val="bg1"/>
                </a:solidFill>
                <a:latin typeface="Arial" pitchFamily="34" charset="0"/>
                <a:cs typeface="Arial" pitchFamily="34" charset="0"/>
              </a:rPr>
              <a:t>Searchable Sites</a:t>
            </a:r>
            <a:endParaRPr lang="en-US" b="1" dirty="0">
              <a:solidFill>
                <a:schemeClr val="bg1"/>
              </a:solidFill>
              <a:latin typeface="Arial" pitchFamily="34" charset="0"/>
              <a:cs typeface="Arial" pitchFamily="34" charset="0"/>
            </a:endParaRPr>
          </a:p>
        </p:txBody>
      </p:sp>
      <p:sp>
        <p:nvSpPr>
          <p:cNvPr id="8" name="Rounded Rectangle 7"/>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11" name="Group 10"/>
          <p:cNvGrpSpPr/>
          <p:nvPr/>
        </p:nvGrpSpPr>
        <p:grpSpPr>
          <a:xfrm>
            <a:off x="0" y="0"/>
            <a:ext cx="9144000" cy="802655"/>
            <a:chOff x="0" y="0"/>
            <a:chExt cx="9144000" cy="802655"/>
          </a:xfrm>
        </p:grpSpPr>
        <p:sp>
          <p:nvSpPr>
            <p:cNvPr id="13" name="Rectangle 12"/>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5" name="Rounded Rectangle 14"/>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OSP Website</a:t>
              </a:r>
              <a:endParaRPr lang="en-US" sz="4000" b="1" dirty="0">
                <a:latin typeface="Arial" pitchFamily="34" charset="0"/>
                <a:cs typeface="Arial" pitchFamily="34" charset="0"/>
              </a:endParaRP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3" y="1143000"/>
            <a:ext cx="9083458" cy="484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3249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200" y="274638"/>
            <a:ext cx="7086600" cy="563562"/>
          </a:xfrm>
        </p:spPr>
        <p:txBody>
          <a:bodyPr>
            <a:normAutofit fontScale="90000"/>
          </a:bodyPr>
          <a:lstStyle/>
          <a:p>
            <a:r>
              <a:rPr lang="en-US" b="1" dirty="0" smtClean="0">
                <a:solidFill>
                  <a:schemeClr val="bg1"/>
                </a:solidFill>
                <a:latin typeface="Arial" pitchFamily="34" charset="0"/>
                <a:cs typeface="Arial" pitchFamily="34" charset="0"/>
              </a:rPr>
              <a:t>Searchable Sites</a:t>
            </a:r>
            <a:endParaRPr lang="en-US" b="1" dirty="0">
              <a:solidFill>
                <a:schemeClr val="bg1"/>
              </a:solidFill>
              <a:latin typeface="Arial" pitchFamily="34" charset="0"/>
              <a:cs typeface="Arial" pitchFamily="34" charset="0"/>
            </a:endParaRPr>
          </a:p>
        </p:txBody>
      </p:sp>
      <p:sp>
        <p:nvSpPr>
          <p:cNvPr id="7" name="Content Placeholder 6"/>
          <p:cNvSpPr>
            <a:spLocks noGrp="1"/>
          </p:cNvSpPr>
          <p:nvPr>
            <p:ph sz="half" idx="1"/>
          </p:nvPr>
        </p:nvSpPr>
        <p:spPr>
          <a:xfrm>
            <a:off x="209550" y="1447800"/>
            <a:ext cx="8724900" cy="4525963"/>
          </a:xfrm>
        </p:spPr>
        <p:txBody>
          <a:bodyPr>
            <a:normAutofit fontScale="85000" lnSpcReduction="20000"/>
          </a:bodyPr>
          <a:lstStyle/>
          <a:p>
            <a:r>
              <a:rPr lang="en-US" sz="3800" dirty="0">
                <a:latin typeface="Arial" pitchFamily="34" charset="0"/>
                <a:cs typeface="Arial" pitchFamily="34" charset="0"/>
              </a:rPr>
              <a:t>Grants Resource Center (GRC) </a:t>
            </a:r>
            <a:r>
              <a:rPr lang="en-US" sz="2400" dirty="0">
                <a:latin typeface="Arial" pitchFamily="34" charset="0"/>
                <a:cs typeface="Arial" pitchFamily="34" charset="0"/>
                <a:hlinkClick r:id="rId3"/>
              </a:rPr>
              <a:t>http://</a:t>
            </a:r>
            <a:r>
              <a:rPr lang="en-US" sz="2400" dirty="0" smtClean="0">
                <a:latin typeface="Arial" pitchFamily="34" charset="0"/>
                <a:cs typeface="Arial" pitchFamily="34" charset="0"/>
                <a:hlinkClick r:id="rId3"/>
              </a:rPr>
              <a:t>www.unlv.edu/research/osp-locating-funding-opportunities</a:t>
            </a:r>
            <a:endParaRPr lang="en-US" sz="2400" dirty="0" smtClean="0">
              <a:latin typeface="Arial" pitchFamily="34" charset="0"/>
              <a:cs typeface="Arial" pitchFamily="34" charset="0"/>
            </a:endParaRPr>
          </a:p>
          <a:p>
            <a:pPr lvl="1">
              <a:buFont typeface="Wingdings" pitchFamily="2" charset="2"/>
              <a:buChar char="§"/>
            </a:pPr>
            <a:r>
              <a:rPr lang="en-US" sz="2600" dirty="0" smtClean="0">
                <a:latin typeface="Arial" pitchFamily="34" charset="0"/>
                <a:cs typeface="Arial" pitchFamily="34" charset="0"/>
              </a:rPr>
              <a:t>American Association of State Colleges &amp; Universities</a:t>
            </a:r>
          </a:p>
          <a:p>
            <a:pPr lvl="1">
              <a:buFont typeface="Wingdings" pitchFamily="2" charset="2"/>
              <a:buChar char="§"/>
            </a:pPr>
            <a:r>
              <a:rPr lang="en-US" sz="2600" dirty="0" smtClean="0">
                <a:latin typeface="Arial" pitchFamily="34" charset="0"/>
                <a:cs typeface="Arial" pitchFamily="34" charset="0"/>
              </a:rPr>
              <a:t>GrantSearch </a:t>
            </a:r>
            <a:r>
              <a:rPr lang="en-US" sz="2600" dirty="0">
                <a:latin typeface="Arial" pitchFamily="34" charset="0"/>
                <a:cs typeface="Arial" pitchFamily="34" charset="0"/>
              </a:rPr>
              <a:t>database</a:t>
            </a:r>
          </a:p>
          <a:p>
            <a:pPr marL="457200" lvl="1" indent="0">
              <a:buNone/>
            </a:pPr>
            <a:endParaRPr lang="en-US" dirty="0" smtClean="0">
              <a:latin typeface="Arial" pitchFamily="34" charset="0"/>
              <a:cs typeface="Arial" pitchFamily="34" charset="0"/>
            </a:endParaRPr>
          </a:p>
          <a:p>
            <a:r>
              <a:rPr lang="en-US" sz="3800" dirty="0">
                <a:latin typeface="Arial" pitchFamily="34" charset="0"/>
                <a:cs typeface="Arial" pitchFamily="34" charset="0"/>
              </a:rPr>
              <a:t>Library  </a:t>
            </a:r>
          </a:p>
          <a:p>
            <a:pPr marL="0" indent="0">
              <a:buNone/>
            </a:pPr>
            <a:r>
              <a:rPr lang="en-US" dirty="0">
                <a:latin typeface="Arial" pitchFamily="34" charset="0"/>
                <a:cs typeface="Arial" pitchFamily="34" charset="0"/>
              </a:rPr>
              <a:t>    </a:t>
            </a:r>
            <a:r>
              <a:rPr lang="en-US" sz="2600" dirty="0">
                <a:latin typeface="Arial" pitchFamily="34" charset="0"/>
                <a:cs typeface="Arial" pitchFamily="34" charset="0"/>
                <a:hlinkClick r:id="rId4"/>
              </a:rPr>
              <a:t>http://www.library.unlv.edu/</a:t>
            </a:r>
            <a:r>
              <a:rPr lang="en-US" sz="2600" dirty="0">
                <a:latin typeface="Arial" pitchFamily="34" charset="0"/>
                <a:cs typeface="Arial" pitchFamily="34" charset="0"/>
              </a:rPr>
              <a:t> </a:t>
            </a:r>
          </a:p>
          <a:p>
            <a:pPr lvl="1">
              <a:buFont typeface="Wingdings" pitchFamily="2" charset="2"/>
              <a:buChar char="§"/>
            </a:pPr>
            <a:r>
              <a:rPr lang="en-US" sz="2600" dirty="0" smtClean="0">
                <a:latin typeface="Arial" pitchFamily="34" charset="0"/>
                <a:cs typeface="Arial" pitchFamily="34" charset="0"/>
              </a:rPr>
              <a:t>Foundation </a:t>
            </a:r>
            <a:r>
              <a:rPr lang="en-US" sz="2600" dirty="0">
                <a:latin typeface="Arial" pitchFamily="34" charset="0"/>
                <a:cs typeface="Arial" pitchFamily="34" charset="0"/>
              </a:rPr>
              <a:t>Directory Online (FDO)</a:t>
            </a:r>
          </a:p>
          <a:p>
            <a:pPr lvl="1">
              <a:buFont typeface="Wingdings" pitchFamily="2" charset="2"/>
              <a:buChar char="§"/>
            </a:pPr>
            <a:r>
              <a:rPr lang="en-US" sz="2600" dirty="0" smtClean="0">
                <a:latin typeface="Arial" pitchFamily="34" charset="0"/>
                <a:cs typeface="Arial" pitchFamily="34" charset="0"/>
              </a:rPr>
              <a:t>IRIS</a:t>
            </a:r>
            <a:endParaRPr lang="en-US" sz="2600" dirty="0">
              <a:latin typeface="Arial" pitchFamily="34" charset="0"/>
              <a:cs typeface="Arial" pitchFamily="34" charset="0"/>
            </a:endParaRPr>
          </a:p>
          <a:p>
            <a:pPr lvl="1">
              <a:buFont typeface="Wingdings" pitchFamily="2" charset="2"/>
              <a:buChar char="§"/>
            </a:pPr>
            <a:endParaRPr lang="en-US" dirty="0" smtClean="0">
              <a:latin typeface="Arial" pitchFamily="34" charset="0"/>
              <a:cs typeface="Arial" pitchFamily="34" charset="0"/>
            </a:endParaRPr>
          </a:p>
          <a:p>
            <a:r>
              <a:rPr lang="en-US" sz="3800" dirty="0">
                <a:latin typeface="Arial" pitchFamily="34" charset="0"/>
                <a:cs typeface="Arial" pitchFamily="34" charset="0"/>
              </a:rPr>
              <a:t>Grants.gov </a:t>
            </a:r>
            <a:r>
              <a:rPr lang="en-US" sz="2600" dirty="0">
                <a:latin typeface="Arial" pitchFamily="34" charset="0"/>
                <a:cs typeface="Arial" pitchFamily="34" charset="0"/>
                <a:hlinkClick r:id="rId5"/>
              </a:rPr>
              <a:t>http://grants.gov/applicants/find_grant_opportunities.jsp</a:t>
            </a:r>
            <a:r>
              <a:rPr lang="en-US" sz="2600" dirty="0">
                <a:latin typeface="Arial" pitchFamily="34" charset="0"/>
                <a:cs typeface="Arial" pitchFamily="34" charset="0"/>
              </a:rPr>
              <a:t> </a:t>
            </a:r>
          </a:p>
          <a:p>
            <a:pPr lvl="1">
              <a:buFont typeface="Wingdings" pitchFamily="2" charset="2"/>
              <a:buChar char="§"/>
            </a:pPr>
            <a:endParaRPr lang="en-US" sz="2600" dirty="0">
              <a:latin typeface="Arial" pitchFamily="34" charset="0"/>
              <a:cs typeface="Arial" pitchFamily="34" charset="0"/>
            </a:endParaRPr>
          </a:p>
          <a:p>
            <a:pPr marL="457200" lvl="1" indent="0">
              <a:buNone/>
            </a:pPr>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8" name="Rounded Rectangle 7"/>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11" name="Group 10"/>
          <p:cNvGrpSpPr/>
          <p:nvPr/>
        </p:nvGrpSpPr>
        <p:grpSpPr>
          <a:xfrm>
            <a:off x="0" y="0"/>
            <a:ext cx="9144000" cy="802655"/>
            <a:chOff x="0" y="0"/>
            <a:chExt cx="9144000" cy="802655"/>
          </a:xfrm>
        </p:grpSpPr>
        <p:sp>
          <p:nvSpPr>
            <p:cNvPr id="13" name="Rectangle 12"/>
            <p:cNvSpPr/>
            <p:nvPr/>
          </p:nvSpPr>
          <p:spPr>
            <a:xfrm>
              <a:off x="0" y="0"/>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1236" y="110814"/>
              <a:ext cx="1381125" cy="581025"/>
            </a:xfrm>
            <a:prstGeom prst="rect">
              <a:avLst/>
            </a:prstGeom>
            <a:solidFill>
              <a:schemeClr val="accent1">
                <a:lumMod val="20000"/>
                <a:lumOff val="80000"/>
              </a:schemeClr>
            </a:solidFill>
            <a:ln>
              <a:noFill/>
            </a:ln>
            <a:effectLst/>
          </p:spPr>
        </p:pic>
        <p:sp>
          <p:nvSpPr>
            <p:cNvPr id="15" name="Rounded Rectangle 14"/>
            <p:cNvSpPr/>
            <p:nvPr/>
          </p:nvSpPr>
          <p:spPr>
            <a:xfrm>
              <a:off x="27792" y="51216"/>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Searchable Sites</a:t>
              </a:r>
              <a:endParaRPr lang="en-US" sz="4000" b="1" dirty="0">
                <a:latin typeface="Arial" pitchFamily="34" charset="0"/>
                <a:cs typeface="Arial" pitchFamily="34" charset="0"/>
              </a:endParaRPr>
            </a:p>
          </p:txBody>
        </p:sp>
      </p:grpSp>
      <p:pic>
        <p:nvPicPr>
          <p:cNvPr id="9" name="Picture 8" descr="00383576.wmf"/>
          <p:cNvPicPr>
            <a:picLocks noChangeAspect="1"/>
          </p:cNvPicPr>
          <p:nvPr/>
        </p:nvPicPr>
        <p:blipFill>
          <a:blip r:embed="rId7" cstate="print"/>
          <a:stretch>
            <a:fillRect/>
          </a:stretch>
        </p:blipFill>
        <p:spPr>
          <a:xfrm>
            <a:off x="381000" y="351805"/>
            <a:ext cx="647700" cy="901700"/>
          </a:xfrm>
          <a:prstGeom prst="rect">
            <a:avLst/>
          </a:prstGeom>
        </p:spPr>
      </p:pic>
    </p:spTree>
    <p:extLst>
      <p:ext uri="{BB962C8B-B14F-4D97-AF65-F5344CB8AC3E}">
        <p14:creationId xmlns:p14="http://schemas.microsoft.com/office/powerpoint/2010/main" val="27193964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7239000" cy="563562"/>
          </a:xfrm>
        </p:spPr>
        <p:txBody>
          <a:bodyPr>
            <a:normAutofit fontScale="90000"/>
          </a:bodyPr>
          <a:lstStyle/>
          <a:p>
            <a:r>
              <a:rPr lang="en-US" b="1" dirty="0" smtClean="0">
                <a:solidFill>
                  <a:schemeClr val="bg1"/>
                </a:solidFill>
                <a:latin typeface="Arial" pitchFamily="34" charset="0"/>
                <a:cs typeface="Arial" pitchFamily="34" charset="0"/>
              </a:rPr>
              <a:t>Agency Websites</a:t>
            </a:r>
            <a:endParaRPr lang="en-US" b="1" dirty="0">
              <a:solidFill>
                <a:schemeClr val="bg1"/>
              </a:solidFill>
              <a:latin typeface="Arial" pitchFamily="34" charset="0"/>
              <a:cs typeface="Arial" pitchFamily="34" charset="0"/>
            </a:endParaRPr>
          </a:p>
        </p:txBody>
      </p:sp>
      <p:sp>
        <p:nvSpPr>
          <p:cNvPr id="11" name="Content Placeholder 10"/>
          <p:cNvSpPr>
            <a:spLocks noGrp="1"/>
          </p:cNvSpPr>
          <p:nvPr>
            <p:ph idx="1"/>
          </p:nvPr>
        </p:nvSpPr>
        <p:spPr>
          <a:xfrm>
            <a:off x="457200" y="1417637"/>
            <a:ext cx="8229600" cy="4525963"/>
          </a:xfrm>
        </p:spPr>
        <p:txBody>
          <a:bodyPr>
            <a:normAutofit fontScale="92500" lnSpcReduction="10000"/>
          </a:bodyPr>
          <a:lstStyle/>
          <a:p>
            <a:r>
              <a:rPr lang="en-US" dirty="0">
                <a:latin typeface="Arial" pitchFamily="34" charset="0"/>
                <a:cs typeface="Arial" pitchFamily="34" charset="0"/>
              </a:rPr>
              <a:t>Health Resources and Services Administration (HRSA</a:t>
            </a:r>
            <a:r>
              <a:rPr lang="en-US" dirty="0" smtClean="0">
                <a:latin typeface="Arial" pitchFamily="34" charset="0"/>
                <a:cs typeface="Arial" pitchFamily="34" charset="0"/>
              </a:rPr>
              <a:t>)</a:t>
            </a:r>
          </a:p>
          <a:p>
            <a:r>
              <a:rPr lang="en-US" dirty="0">
                <a:latin typeface="Arial" pitchFamily="34" charset="0"/>
                <a:cs typeface="Arial" pitchFamily="34" charset="0"/>
              </a:rPr>
              <a:t>National </a:t>
            </a:r>
            <a:r>
              <a:rPr lang="en-US" dirty="0" smtClean="0">
                <a:latin typeface="Arial" pitchFamily="34" charset="0"/>
                <a:cs typeface="Arial" pitchFamily="34" charset="0"/>
              </a:rPr>
              <a:t>Endowment </a:t>
            </a:r>
            <a:r>
              <a:rPr lang="en-US" dirty="0">
                <a:latin typeface="Arial" pitchFamily="34" charset="0"/>
                <a:cs typeface="Arial" pitchFamily="34" charset="0"/>
              </a:rPr>
              <a:t>for the </a:t>
            </a:r>
            <a:r>
              <a:rPr lang="en-US" dirty="0" smtClean="0">
                <a:latin typeface="Arial" pitchFamily="34" charset="0"/>
                <a:cs typeface="Arial" pitchFamily="34" charset="0"/>
              </a:rPr>
              <a:t>Humanities</a:t>
            </a:r>
            <a:endParaRPr lang="en-US" dirty="0">
              <a:latin typeface="Arial" pitchFamily="34" charset="0"/>
              <a:cs typeface="Arial" pitchFamily="34" charset="0"/>
            </a:endParaRPr>
          </a:p>
          <a:p>
            <a:r>
              <a:rPr lang="en-US" dirty="0" smtClean="0">
                <a:latin typeface="Arial" pitchFamily="34" charset="0"/>
                <a:cs typeface="Arial" pitchFamily="34" charset="0"/>
              </a:rPr>
              <a:t>National </a:t>
            </a:r>
            <a:r>
              <a:rPr lang="en-US" dirty="0">
                <a:latin typeface="Arial" pitchFamily="34" charset="0"/>
                <a:cs typeface="Arial" pitchFamily="34" charset="0"/>
              </a:rPr>
              <a:t>Science Foundation </a:t>
            </a:r>
            <a:endParaRPr lang="en-US" dirty="0" smtClean="0">
              <a:latin typeface="Arial" pitchFamily="34" charset="0"/>
              <a:cs typeface="Arial" pitchFamily="34" charset="0"/>
            </a:endParaRPr>
          </a:p>
          <a:p>
            <a:r>
              <a:rPr lang="en-US" dirty="0" smtClean="0">
                <a:latin typeface="Arial" pitchFamily="34" charset="0"/>
                <a:cs typeface="Arial" pitchFamily="34" charset="0"/>
              </a:rPr>
              <a:t>National </a:t>
            </a:r>
            <a:r>
              <a:rPr lang="en-US" dirty="0">
                <a:latin typeface="Arial" pitchFamily="34" charset="0"/>
                <a:cs typeface="Arial" pitchFamily="34" charset="0"/>
              </a:rPr>
              <a:t>Institutes of </a:t>
            </a:r>
            <a:r>
              <a:rPr lang="en-US" dirty="0" smtClean="0">
                <a:latin typeface="Arial" pitchFamily="34" charset="0"/>
                <a:cs typeface="Arial" pitchFamily="34" charset="0"/>
              </a:rPr>
              <a:t>Health </a:t>
            </a:r>
          </a:p>
          <a:p>
            <a:r>
              <a:rPr lang="en-US" dirty="0" smtClean="0">
                <a:latin typeface="Arial" pitchFamily="34" charset="0"/>
                <a:cs typeface="Arial" pitchFamily="34" charset="0"/>
              </a:rPr>
              <a:t>U.S. Department </a:t>
            </a:r>
            <a:r>
              <a:rPr lang="en-US" dirty="0">
                <a:latin typeface="Arial" pitchFamily="34" charset="0"/>
                <a:cs typeface="Arial" pitchFamily="34" charset="0"/>
              </a:rPr>
              <a:t>of </a:t>
            </a:r>
            <a:r>
              <a:rPr lang="en-US" dirty="0" smtClean="0">
                <a:latin typeface="Arial" pitchFamily="34" charset="0"/>
                <a:cs typeface="Arial" pitchFamily="34" charset="0"/>
              </a:rPr>
              <a:t>Education</a:t>
            </a:r>
          </a:p>
          <a:p>
            <a:r>
              <a:rPr lang="en-US" dirty="0" smtClean="0">
                <a:latin typeface="Arial" pitchFamily="34" charset="0"/>
                <a:cs typeface="Arial" pitchFamily="34" charset="0"/>
              </a:rPr>
              <a:t>U.S. Department of Energy</a:t>
            </a:r>
          </a:p>
          <a:p>
            <a:r>
              <a:rPr lang="en-US" dirty="0" smtClean="0">
                <a:latin typeface="Arial" pitchFamily="34" charset="0"/>
                <a:cs typeface="Arial" pitchFamily="34" charset="0"/>
              </a:rPr>
              <a:t>U.S. Environmental Protection Agency</a:t>
            </a:r>
          </a:p>
          <a:p>
            <a:r>
              <a:rPr lang="en-US" dirty="0" smtClean="0">
                <a:latin typeface="Arial" pitchFamily="34" charset="0"/>
                <a:cs typeface="Arial" pitchFamily="34" charset="0"/>
              </a:rPr>
              <a:t>Individual Foundation Sites</a:t>
            </a:r>
          </a:p>
          <a:p>
            <a:pPr marL="0" indent="0">
              <a:buNone/>
            </a:pPr>
            <a:endParaRPr lang="en-US" dirty="0"/>
          </a:p>
        </p:txBody>
      </p:sp>
      <p:sp>
        <p:nvSpPr>
          <p:cNvPr id="8" name="Rounded Rectangle 7"/>
          <p:cNvSpPr/>
          <p:nvPr/>
        </p:nvSpPr>
        <p:spPr>
          <a:xfrm>
            <a:off x="0" y="6743699"/>
            <a:ext cx="9144000" cy="114301"/>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Arial" pitchFamily="34" charset="0"/>
              <a:cs typeface="Arial" pitchFamily="34" charset="0"/>
            </a:endParaRPr>
          </a:p>
        </p:txBody>
      </p:sp>
      <p:grpSp>
        <p:nvGrpSpPr>
          <p:cNvPr id="9" name="Group 8"/>
          <p:cNvGrpSpPr/>
          <p:nvPr/>
        </p:nvGrpSpPr>
        <p:grpSpPr>
          <a:xfrm>
            <a:off x="0" y="0"/>
            <a:ext cx="9144000" cy="802655"/>
            <a:chOff x="0" y="-1026145"/>
            <a:chExt cx="9144000" cy="802655"/>
          </a:xfrm>
        </p:grpSpPr>
        <p:sp>
          <p:nvSpPr>
            <p:cNvPr id="13" name="Rectangle 12"/>
            <p:cNvSpPr/>
            <p:nvPr/>
          </p:nvSpPr>
          <p:spPr>
            <a:xfrm>
              <a:off x="0" y="-1026145"/>
              <a:ext cx="9144000" cy="802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236" y="-918797"/>
              <a:ext cx="1381125" cy="581025"/>
            </a:xfrm>
            <a:prstGeom prst="rect">
              <a:avLst/>
            </a:prstGeom>
            <a:solidFill>
              <a:schemeClr val="accent1">
                <a:lumMod val="20000"/>
                <a:lumOff val="80000"/>
              </a:schemeClr>
            </a:solidFill>
            <a:ln>
              <a:noFill/>
            </a:ln>
            <a:effectLst/>
          </p:spPr>
        </p:pic>
        <p:sp>
          <p:nvSpPr>
            <p:cNvPr id="15" name="Rounded Rectangle 14"/>
            <p:cNvSpPr/>
            <p:nvPr/>
          </p:nvSpPr>
          <p:spPr>
            <a:xfrm>
              <a:off x="27792" y="-978395"/>
              <a:ext cx="7578762" cy="678705"/>
            </a:xfrm>
            <a:prstGeom prst="roundRect">
              <a:avLst/>
            </a:prstGeom>
            <a:gradFill flip="none" rotWithShape="1">
              <a:gsLst>
                <a:gs pos="0">
                  <a:srgbClr val="4D597F">
                    <a:shade val="30000"/>
                    <a:satMod val="115000"/>
                  </a:srgbClr>
                </a:gs>
                <a:gs pos="50000">
                  <a:srgbClr val="4D597F">
                    <a:shade val="67500"/>
                    <a:satMod val="115000"/>
                  </a:srgbClr>
                </a:gs>
                <a:gs pos="100000">
                  <a:srgbClr val="4D597F">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itchFamily="34" charset="0"/>
                  <a:cs typeface="Arial" pitchFamily="34" charset="0"/>
                </a:rPr>
                <a:t>Major Funding Websites</a:t>
              </a:r>
              <a:endParaRPr lang="en-US" sz="4000" b="1" dirty="0">
                <a:latin typeface="Arial" pitchFamily="34" charset="0"/>
                <a:cs typeface="Arial"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ponsored Program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Sponsored Programs</Template>
  <TotalTime>2384</TotalTime>
  <Words>2193</Words>
  <Application>Microsoft Macintosh PowerPoint</Application>
  <PresentationFormat>On-screen Show (4:3)</PresentationFormat>
  <Paragraphs>232</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Sponsored Programs</vt:lpstr>
      <vt:lpstr>Conducting Funding Searches</vt:lpstr>
      <vt:lpstr>PowerPoint Presentation</vt:lpstr>
      <vt:lpstr>PowerPoint Presentation</vt:lpstr>
      <vt:lpstr>PowerPoint Presentation</vt:lpstr>
      <vt:lpstr>Sample Searches</vt:lpstr>
      <vt:lpstr>Searchable Sites</vt:lpstr>
      <vt:lpstr>Searchable Sites</vt:lpstr>
      <vt:lpstr>Searchable Sites</vt:lpstr>
      <vt:lpstr>Agency Websites</vt:lpstr>
      <vt:lpstr>Sign Up for Notifications</vt:lpstr>
      <vt:lpstr>Sample Searches</vt:lpstr>
      <vt:lpstr>Grants Resource Center</vt:lpstr>
      <vt:lpstr>Grants.gov</vt:lpstr>
      <vt:lpstr>National Science Foundation</vt:lpstr>
      <vt:lpstr>Robert Wood Johnson Foundation</vt:lpstr>
      <vt:lpstr>Foundation Directory Online</vt:lpstr>
      <vt:lpstr>National Institute of Health</vt:lpstr>
      <vt:lpstr>Understanding the Solicitation or Program Announcement</vt:lpstr>
      <vt:lpstr>PowerPoint Presentation</vt:lpstr>
      <vt:lpstr>Deadlines or Target Dates</vt:lpstr>
      <vt:lpstr>Sponsor Guidelines</vt:lpstr>
      <vt:lpstr>PowerPoint Presentation</vt:lpstr>
      <vt:lpstr>Review Criteria</vt:lpstr>
      <vt:lpstr>PowerPoint Presentation</vt:lpstr>
      <vt:lpstr>PRACTICE TIME!</vt:lpstr>
      <vt:lpstr>PowerPoint Presentation</vt:lpstr>
      <vt:lpstr>QUESTINS</vt:lpstr>
    </vt:vector>
  </TitlesOfParts>
  <Company>UNLV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Sponsored Programs</dc:title>
  <dc:creator>Stephanie Page</dc:creator>
  <cp:lastModifiedBy>Andrew Macadangdang</cp:lastModifiedBy>
  <cp:revision>137</cp:revision>
  <cp:lastPrinted>2012-11-29T16:45:42Z</cp:lastPrinted>
  <dcterms:created xsi:type="dcterms:W3CDTF">2011-02-03T05:05:20Z</dcterms:created>
  <dcterms:modified xsi:type="dcterms:W3CDTF">2012-12-10T20:02:02Z</dcterms:modified>
</cp:coreProperties>
</file>