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49" r:id="rId2"/>
  </p:sldMasterIdLst>
  <p:notesMasterIdLst>
    <p:notesMasterId r:id="rId32"/>
  </p:notesMasterIdLst>
  <p:handoutMasterIdLst>
    <p:handoutMasterId r:id="rId33"/>
  </p:handoutMasterIdLst>
  <p:sldIdLst>
    <p:sldId id="259" r:id="rId3"/>
    <p:sldId id="723" r:id="rId4"/>
    <p:sldId id="724" r:id="rId5"/>
    <p:sldId id="552" r:id="rId6"/>
    <p:sldId id="726" r:id="rId7"/>
    <p:sldId id="722" r:id="rId8"/>
    <p:sldId id="727" r:id="rId9"/>
    <p:sldId id="725" r:id="rId10"/>
    <p:sldId id="730" r:id="rId11"/>
    <p:sldId id="733" r:id="rId12"/>
    <p:sldId id="734" r:id="rId13"/>
    <p:sldId id="721" r:id="rId14"/>
    <p:sldId id="695" r:id="rId15"/>
    <p:sldId id="737" r:id="rId16"/>
    <p:sldId id="741" r:id="rId17"/>
    <p:sldId id="413" r:id="rId18"/>
    <p:sldId id="728" r:id="rId19"/>
    <p:sldId id="729" r:id="rId20"/>
    <p:sldId id="736" r:id="rId21"/>
    <p:sldId id="671" r:id="rId22"/>
    <p:sldId id="696" r:id="rId23"/>
    <p:sldId id="702" r:id="rId24"/>
    <p:sldId id="698" r:id="rId25"/>
    <p:sldId id="720" r:id="rId26"/>
    <p:sldId id="701" r:id="rId27"/>
    <p:sldId id="714" r:id="rId28"/>
    <p:sldId id="739" r:id="rId29"/>
    <p:sldId id="740" r:id="rId30"/>
    <p:sldId id="738" r:id="rId31"/>
  </p:sldIdLst>
  <p:sldSz cx="9144000" cy="6858000" type="letter"/>
  <p:notesSz cx="6985000" cy="9283700"/>
  <p:defaultTextStyle>
    <a:defPPr>
      <a:defRPr lang="en-US"/>
    </a:defPPr>
    <a:lvl1pPr algn="l" rtl="0" fontAlgn="base">
      <a:spcBef>
        <a:spcPct val="0"/>
      </a:spcBef>
      <a:spcAft>
        <a:spcPct val="0"/>
      </a:spcAft>
      <a:defRPr sz="2800" kern="1200">
        <a:solidFill>
          <a:srgbClr val="295582"/>
        </a:solidFill>
        <a:latin typeface="Georgia" pitchFamily="18" charset="0"/>
        <a:ea typeface="ヒラギノ明朝 Pro W3"/>
        <a:cs typeface="ヒラギノ明朝 Pro W3"/>
      </a:defRPr>
    </a:lvl1pPr>
    <a:lvl2pPr marL="457200" algn="l" rtl="0" fontAlgn="base">
      <a:spcBef>
        <a:spcPct val="0"/>
      </a:spcBef>
      <a:spcAft>
        <a:spcPct val="0"/>
      </a:spcAft>
      <a:defRPr sz="2800" kern="1200">
        <a:solidFill>
          <a:srgbClr val="295582"/>
        </a:solidFill>
        <a:latin typeface="Georgia" pitchFamily="18" charset="0"/>
        <a:ea typeface="ヒラギノ明朝 Pro W3"/>
        <a:cs typeface="ヒラギノ明朝 Pro W3"/>
      </a:defRPr>
    </a:lvl2pPr>
    <a:lvl3pPr marL="914400" algn="l" rtl="0" fontAlgn="base">
      <a:spcBef>
        <a:spcPct val="0"/>
      </a:spcBef>
      <a:spcAft>
        <a:spcPct val="0"/>
      </a:spcAft>
      <a:defRPr sz="2800" kern="1200">
        <a:solidFill>
          <a:srgbClr val="295582"/>
        </a:solidFill>
        <a:latin typeface="Georgia" pitchFamily="18" charset="0"/>
        <a:ea typeface="ヒラギノ明朝 Pro W3"/>
        <a:cs typeface="ヒラギノ明朝 Pro W3"/>
      </a:defRPr>
    </a:lvl3pPr>
    <a:lvl4pPr marL="1371600" algn="l" rtl="0" fontAlgn="base">
      <a:spcBef>
        <a:spcPct val="0"/>
      </a:spcBef>
      <a:spcAft>
        <a:spcPct val="0"/>
      </a:spcAft>
      <a:defRPr sz="2800" kern="1200">
        <a:solidFill>
          <a:srgbClr val="295582"/>
        </a:solidFill>
        <a:latin typeface="Georgia" pitchFamily="18" charset="0"/>
        <a:ea typeface="ヒラギノ明朝 Pro W3"/>
        <a:cs typeface="ヒラギノ明朝 Pro W3"/>
      </a:defRPr>
    </a:lvl4pPr>
    <a:lvl5pPr marL="1828800" algn="l" rtl="0" fontAlgn="base">
      <a:spcBef>
        <a:spcPct val="0"/>
      </a:spcBef>
      <a:spcAft>
        <a:spcPct val="0"/>
      </a:spcAft>
      <a:defRPr sz="2800" kern="1200">
        <a:solidFill>
          <a:srgbClr val="295582"/>
        </a:solidFill>
        <a:latin typeface="Georgia" pitchFamily="18" charset="0"/>
        <a:ea typeface="ヒラギノ明朝 Pro W3"/>
        <a:cs typeface="ヒラギノ明朝 Pro W3"/>
      </a:defRPr>
    </a:lvl5pPr>
    <a:lvl6pPr marL="2286000" algn="l" defTabSz="914400" rtl="0" eaLnBrk="1" latinLnBrk="0" hangingPunct="1">
      <a:defRPr sz="2800" kern="1200">
        <a:solidFill>
          <a:srgbClr val="295582"/>
        </a:solidFill>
        <a:latin typeface="Georgia" pitchFamily="18" charset="0"/>
        <a:ea typeface="ヒラギノ明朝 Pro W3"/>
        <a:cs typeface="ヒラギノ明朝 Pro W3"/>
      </a:defRPr>
    </a:lvl6pPr>
    <a:lvl7pPr marL="2743200" algn="l" defTabSz="914400" rtl="0" eaLnBrk="1" latinLnBrk="0" hangingPunct="1">
      <a:defRPr sz="2800" kern="1200">
        <a:solidFill>
          <a:srgbClr val="295582"/>
        </a:solidFill>
        <a:latin typeface="Georgia" pitchFamily="18" charset="0"/>
        <a:ea typeface="ヒラギノ明朝 Pro W3"/>
        <a:cs typeface="ヒラギノ明朝 Pro W3"/>
      </a:defRPr>
    </a:lvl7pPr>
    <a:lvl8pPr marL="3200400" algn="l" defTabSz="914400" rtl="0" eaLnBrk="1" latinLnBrk="0" hangingPunct="1">
      <a:defRPr sz="2800" kern="1200">
        <a:solidFill>
          <a:srgbClr val="295582"/>
        </a:solidFill>
        <a:latin typeface="Georgia" pitchFamily="18" charset="0"/>
        <a:ea typeface="ヒラギノ明朝 Pro W3"/>
        <a:cs typeface="ヒラギノ明朝 Pro W3"/>
      </a:defRPr>
    </a:lvl8pPr>
    <a:lvl9pPr marL="3657600" algn="l" defTabSz="914400" rtl="0" eaLnBrk="1" latinLnBrk="0" hangingPunct="1">
      <a:defRPr sz="2800" kern="1200">
        <a:solidFill>
          <a:srgbClr val="295582"/>
        </a:solidFill>
        <a:latin typeface="Georgia" pitchFamily="18" charset="0"/>
        <a:ea typeface="ヒラギノ明朝 Pro W3"/>
        <a:cs typeface="ヒラギノ明朝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448844"/>
    <a:srgbClr val="2E8BF2"/>
    <a:srgbClr val="E43C58"/>
    <a:srgbClr val="336699"/>
    <a:srgbClr val="003366"/>
    <a:srgbClr val="B2B2B2"/>
    <a:srgbClr val="969696"/>
    <a:srgbClr val="C0C0C0"/>
    <a:srgbClr val="E3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00" autoAdjust="0"/>
  </p:normalViewPr>
  <p:slideViewPr>
    <p:cSldViewPr snapToGrid="0">
      <p:cViewPr varScale="1">
        <p:scale>
          <a:sx n="98" d="100"/>
          <a:sy n="98" d="100"/>
        </p:scale>
        <p:origin x="-1434" y="-90"/>
      </p:cViewPr>
      <p:guideLst>
        <p:guide orient="horz" pos="2160"/>
        <p:guide pos="2880"/>
      </p:guideLst>
    </p:cSldViewPr>
  </p:slideViewPr>
  <p:outlineViewPr>
    <p:cViewPr>
      <p:scale>
        <a:sx n="33" d="100"/>
        <a:sy n="33" d="100"/>
      </p:scale>
      <p:origin x="0" y="1533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incy%20Brookings\Local%20Settings\Temporary%20Internet%20Files\Content.IE5\8FPYCIXT\inventory%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99076805770761E-2"/>
          <c:y val="3.348664259963522E-2"/>
          <c:w val="0.89766221006999747"/>
          <c:h val="0.75198401277974869"/>
        </c:manualLayout>
      </c:layout>
      <c:areaChart>
        <c:grouping val="stacked"/>
        <c:varyColors val="0"/>
        <c:ser>
          <c:idx val="0"/>
          <c:order val="0"/>
          <c:tx>
            <c:strRef>
              <c:f>Sheet1!$A$3</c:f>
              <c:strCache>
                <c:ptCount val="1"/>
                <c:pt idx="0">
                  <c:v>Coal for Electricity</c:v>
                </c:pt>
              </c:strCache>
            </c:strRef>
          </c:tx>
          <c:spPr>
            <a:solidFill>
              <a:schemeClr val="tx1"/>
            </a:solidFill>
          </c:spPr>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Sheet1!$B$3:$J$3</c:f>
              <c:numCache>
                <c:formatCode>General</c:formatCode>
                <c:ptCount val="9"/>
                <c:pt idx="0">
                  <c:v>15.3</c:v>
                </c:pt>
                <c:pt idx="1">
                  <c:v>14.9</c:v>
                </c:pt>
                <c:pt idx="2">
                  <c:v>18.100000000000001</c:v>
                </c:pt>
                <c:pt idx="3">
                  <c:v>18.100000000000001</c:v>
                </c:pt>
                <c:pt idx="4">
                  <c:v>7.1</c:v>
                </c:pt>
                <c:pt idx="5">
                  <c:v>8.1</c:v>
                </c:pt>
                <c:pt idx="6">
                  <c:v>8</c:v>
                </c:pt>
                <c:pt idx="7">
                  <c:v>8.1</c:v>
                </c:pt>
                <c:pt idx="8">
                  <c:v>8.1</c:v>
                </c:pt>
              </c:numCache>
            </c:numRef>
          </c:val>
        </c:ser>
        <c:ser>
          <c:idx val="1"/>
          <c:order val="1"/>
          <c:tx>
            <c:strRef>
              <c:f>Sheet1!$A$4</c:f>
              <c:strCache>
                <c:ptCount val="1"/>
                <c:pt idx="0">
                  <c:v>Natural Gas for Electricity</c:v>
                </c:pt>
              </c:strCache>
            </c:strRef>
          </c:tx>
          <c:spPr>
            <a:solidFill>
              <a:srgbClr val="FF0000"/>
            </a:solidFill>
          </c:spPr>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Sheet1!$B$4:$J$4</c:f>
              <c:numCache>
                <c:formatCode>General</c:formatCode>
                <c:ptCount val="9"/>
                <c:pt idx="0">
                  <c:v>1.3</c:v>
                </c:pt>
                <c:pt idx="1">
                  <c:v>3.4</c:v>
                </c:pt>
                <c:pt idx="2">
                  <c:v>6.6</c:v>
                </c:pt>
                <c:pt idx="3">
                  <c:v>8.1</c:v>
                </c:pt>
                <c:pt idx="4">
                  <c:v>9.6</c:v>
                </c:pt>
                <c:pt idx="5">
                  <c:v>7.8</c:v>
                </c:pt>
                <c:pt idx="6">
                  <c:v>8.6</c:v>
                </c:pt>
                <c:pt idx="7">
                  <c:v>7.4</c:v>
                </c:pt>
                <c:pt idx="8">
                  <c:v>8.5</c:v>
                </c:pt>
              </c:numCache>
            </c:numRef>
          </c:val>
        </c:ser>
        <c:ser>
          <c:idx val="3"/>
          <c:order val="2"/>
          <c:tx>
            <c:strRef>
              <c:f>Sheet1!$A$6</c:f>
              <c:strCache>
                <c:ptCount val="1"/>
                <c:pt idx="0">
                  <c:v>Transportation</c:v>
                </c:pt>
              </c:strCache>
            </c:strRef>
          </c:tx>
          <c:spPr>
            <a:solidFill>
              <a:srgbClr val="FFFF00"/>
            </a:solidFill>
          </c:spPr>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Sheet1!$B$6:$J$6</c:f>
              <c:numCache>
                <c:formatCode>General</c:formatCode>
                <c:ptCount val="9"/>
                <c:pt idx="0">
                  <c:v>9.8000000000000007</c:v>
                </c:pt>
                <c:pt idx="1">
                  <c:v>12</c:v>
                </c:pt>
                <c:pt idx="2">
                  <c:v>15.1</c:v>
                </c:pt>
                <c:pt idx="3">
                  <c:v>17.3</c:v>
                </c:pt>
                <c:pt idx="4">
                  <c:v>15.3</c:v>
                </c:pt>
                <c:pt idx="5">
                  <c:v>17.7</c:v>
                </c:pt>
                <c:pt idx="6">
                  <c:v>18.5</c:v>
                </c:pt>
                <c:pt idx="7">
                  <c:v>19.3</c:v>
                </c:pt>
                <c:pt idx="8">
                  <c:v>20.7</c:v>
                </c:pt>
              </c:numCache>
            </c:numRef>
          </c:val>
        </c:ser>
        <c:ser>
          <c:idx val="4"/>
          <c:order val="3"/>
          <c:tx>
            <c:strRef>
              <c:f>Sheet1!$A$7</c:f>
              <c:strCache>
                <c:ptCount val="1"/>
                <c:pt idx="0">
                  <c:v>Industrial</c:v>
                </c:pt>
              </c:strCache>
            </c:strRef>
          </c:tx>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Sheet1!$B$7:$J$7</c:f>
              <c:numCache>
                <c:formatCode>General</c:formatCode>
                <c:ptCount val="9"/>
                <c:pt idx="0">
                  <c:v>3.6</c:v>
                </c:pt>
                <c:pt idx="1">
                  <c:v>4.9000000000000004</c:v>
                </c:pt>
                <c:pt idx="2">
                  <c:v>5</c:v>
                </c:pt>
                <c:pt idx="3">
                  <c:v>5.6</c:v>
                </c:pt>
                <c:pt idx="4">
                  <c:v>5.5</c:v>
                </c:pt>
                <c:pt idx="5">
                  <c:v>5.4</c:v>
                </c:pt>
                <c:pt idx="6">
                  <c:v>5.8</c:v>
                </c:pt>
                <c:pt idx="7">
                  <c:v>6.1</c:v>
                </c:pt>
                <c:pt idx="8">
                  <c:v>6.4</c:v>
                </c:pt>
              </c:numCache>
            </c:numRef>
          </c:val>
        </c:ser>
        <c:ser>
          <c:idx val="5"/>
          <c:order val="4"/>
          <c:tx>
            <c:strRef>
              <c:f>Sheet1!$A$8</c:f>
              <c:strCache>
                <c:ptCount val="1"/>
                <c:pt idx="0">
                  <c:v>Residential and Commercial</c:v>
                </c:pt>
              </c:strCache>
            </c:strRef>
          </c:tx>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Sheet1!$B$8:$J$8</c:f>
              <c:numCache>
                <c:formatCode>General</c:formatCode>
                <c:ptCount val="9"/>
                <c:pt idx="0">
                  <c:v>2.2999999999999998</c:v>
                </c:pt>
                <c:pt idx="1">
                  <c:v>2.8</c:v>
                </c:pt>
                <c:pt idx="2">
                  <c:v>3.5</c:v>
                </c:pt>
                <c:pt idx="3">
                  <c:v>4</c:v>
                </c:pt>
                <c:pt idx="4">
                  <c:v>4.2</c:v>
                </c:pt>
                <c:pt idx="5">
                  <c:v>4.4000000000000004</c:v>
                </c:pt>
                <c:pt idx="6">
                  <c:v>4.5999999999999996</c:v>
                </c:pt>
                <c:pt idx="7">
                  <c:v>4.7</c:v>
                </c:pt>
                <c:pt idx="8">
                  <c:v>4.8</c:v>
                </c:pt>
              </c:numCache>
            </c:numRef>
          </c:val>
        </c:ser>
        <c:ser>
          <c:idx val="6"/>
          <c:order val="5"/>
          <c:tx>
            <c:strRef>
              <c:f>Sheet1!$A$9</c:f>
              <c:strCache>
                <c:ptCount val="1"/>
                <c:pt idx="0">
                  <c:v>Agriculture</c:v>
                </c:pt>
              </c:strCache>
            </c:strRef>
          </c:tx>
          <c:spPr>
            <a:solidFill>
              <a:srgbClr val="00B050"/>
            </a:solidFill>
          </c:spPr>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Sheet1!$B$9:$J$9</c:f>
              <c:numCache>
                <c:formatCode>General</c:formatCode>
                <c:ptCount val="9"/>
                <c:pt idx="0">
                  <c:v>1.3</c:v>
                </c:pt>
                <c:pt idx="1">
                  <c:v>1.4</c:v>
                </c:pt>
                <c:pt idx="2">
                  <c:v>1.5</c:v>
                </c:pt>
                <c:pt idx="3">
                  <c:v>1.5</c:v>
                </c:pt>
                <c:pt idx="4">
                  <c:v>1.4</c:v>
                </c:pt>
                <c:pt idx="5">
                  <c:v>1.4</c:v>
                </c:pt>
                <c:pt idx="6">
                  <c:v>1.4</c:v>
                </c:pt>
                <c:pt idx="7">
                  <c:v>1.3</c:v>
                </c:pt>
                <c:pt idx="8">
                  <c:v>1.3</c:v>
                </c:pt>
              </c:numCache>
            </c:numRef>
          </c:val>
        </c:ser>
        <c:ser>
          <c:idx val="7"/>
          <c:order val="6"/>
          <c:tx>
            <c:strRef>
              <c:f>Sheet1!$A$10</c:f>
              <c:strCache>
                <c:ptCount val="1"/>
                <c:pt idx="0">
                  <c:v>Waste</c:v>
                </c:pt>
              </c:strCache>
            </c:strRef>
          </c:tx>
          <c:cat>
            <c:numRef>
              <c:f>Sheet1!$B$1:$J$1</c:f>
              <c:numCache>
                <c:formatCode>General</c:formatCode>
                <c:ptCount val="9"/>
                <c:pt idx="0">
                  <c:v>1990</c:v>
                </c:pt>
                <c:pt idx="1">
                  <c:v>1995</c:v>
                </c:pt>
                <c:pt idx="2">
                  <c:v>2000</c:v>
                </c:pt>
                <c:pt idx="3">
                  <c:v>2005</c:v>
                </c:pt>
                <c:pt idx="4">
                  <c:v>2010</c:v>
                </c:pt>
                <c:pt idx="5">
                  <c:v>2015</c:v>
                </c:pt>
                <c:pt idx="6">
                  <c:v>2020</c:v>
                </c:pt>
                <c:pt idx="7">
                  <c:v>2025</c:v>
                </c:pt>
                <c:pt idx="8">
                  <c:v>2030</c:v>
                </c:pt>
              </c:numCache>
            </c:numRef>
          </c:cat>
          <c:val>
            <c:numRef>
              <c:f>Sheet1!$B$10:$J$10</c:f>
              <c:numCache>
                <c:formatCode>General</c:formatCode>
                <c:ptCount val="9"/>
                <c:pt idx="0">
                  <c:v>0.8</c:v>
                </c:pt>
                <c:pt idx="1">
                  <c:v>1.1000000000000001</c:v>
                </c:pt>
                <c:pt idx="2">
                  <c:v>1.2</c:v>
                </c:pt>
                <c:pt idx="3">
                  <c:v>1.2</c:v>
                </c:pt>
                <c:pt idx="4">
                  <c:v>1.5</c:v>
                </c:pt>
                <c:pt idx="5">
                  <c:v>1.8</c:v>
                </c:pt>
                <c:pt idx="6">
                  <c:v>2.1</c:v>
                </c:pt>
                <c:pt idx="7">
                  <c:v>2.5</c:v>
                </c:pt>
                <c:pt idx="8">
                  <c:v>3</c:v>
                </c:pt>
              </c:numCache>
            </c:numRef>
          </c:val>
        </c:ser>
        <c:dLbls>
          <c:showLegendKey val="0"/>
          <c:showVal val="0"/>
          <c:showCatName val="0"/>
          <c:showSerName val="0"/>
          <c:showPercent val="0"/>
          <c:showBubbleSize val="0"/>
        </c:dLbls>
        <c:axId val="118660096"/>
        <c:axId val="104568448"/>
      </c:areaChart>
      <c:catAx>
        <c:axId val="118660096"/>
        <c:scaling>
          <c:orientation val="minMax"/>
        </c:scaling>
        <c:delete val="0"/>
        <c:axPos val="b"/>
        <c:numFmt formatCode="General" sourceLinked="1"/>
        <c:majorTickMark val="out"/>
        <c:minorTickMark val="none"/>
        <c:tickLblPos val="nextTo"/>
        <c:txPr>
          <a:bodyPr/>
          <a:lstStyle/>
          <a:p>
            <a:pPr>
              <a:defRPr sz="1800"/>
            </a:pPr>
            <a:endParaRPr lang="en-US"/>
          </a:p>
        </c:txPr>
        <c:crossAx val="104568448"/>
        <c:crosses val="autoZero"/>
        <c:auto val="1"/>
        <c:lblAlgn val="ctr"/>
        <c:lblOffset val="100"/>
        <c:noMultiLvlLbl val="0"/>
      </c:catAx>
      <c:valAx>
        <c:axId val="104568448"/>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118660096"/>
        <c:crosses val="autoZero"/>
        <c:crossBetween val="midCat"/>
      </c:valAx>
      <c:spPr>
        <a:noFill/>
      </c:spPr>
    </c:plotArea>
    <c:legend>
      <c:legendPos val="b"/>
      <c:layout>
        <c:manualLayout>
          <c:xMode val="edge"/>
          <c:yMode val="edge"/>
          <c:x val="4.3019711336540235E-3"/>
          <c:y val="0.85628027311006483"/>
          <c:w val="0.98158831578029571"/>
          <c:h val="0.12963508744268634"/>
        </c:manualLayout>
      </c:layout>
      <c:overlay val="0"/>
      <c:txPr>
        <a:bodyPr/>
        <a:lstStyle/>
        <a:p>
          <a:pPr>
            <a:defRPr sz="1800"/>
          </a:pPr>
          <a:endParaRPr lang="en-US"/>
        </a:p>
      </c:txPr>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Gill Sans" pitchFamily="96" charset="0"/>
                <a:ea typeface="ヒラギノ明朝 Pro W3" pitchFamily="96" charset="-128"/>
                <a:cs typeface="+mn-cs"/>
              </a:defRPr>
            </a:lvl1pPr>
          </a:lstStyle>
          <a:p>
            <a:pPr>
              <a:defRPr/>
            </a:pPr>
            <a:endParaRPr lang="en-US"/>
          </a:p>
        </p:txBody>
      </p:sp>
      <p:sp>
        <p:nvSpPr>
          <p:cNvPr id="176131"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Gill Sans" pitchFamily="96" charset="0"/>
                <a:ea typeface="ヒラギノ明朝 Pro W3" pitchFamily="96" charset="-128"/>
                <a:cs typeface="+mn-cs"/>
              </a:defRPr>
            </a:lvl1pPr>
          </a:lstStyle>
          <a:p>
            <a:pPr>
              <a:defRPr/>
            </a:pPr>
            <a:endParaRPr lang="en-US"/>
          </a:p>
        </p:txBody>
      </p:sp>
      <p:sp>
        <p:nvSpPr>
          <p:cNvPr id="176132"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Gill Sans" pitchFamily="96" charset="0"/>
                <a:ea typeface="ヒラギノ明朝 Pro W3" pitchFamily="96" charset="-128"/>
                <a:cs typeface="+mn-cs"/>
              </a:defRPr>
            </a:lvl1pPr>
          </a:lstStyle>
          <a:p>
            <a:pPr>
              <a:defRPr/>
            </a:pPr>
            <a:endParaRPr lang="en-US"/>
          </a:p>
        </p:txBody>
      </p:sp>
      <p:sp>
        <p:nvSpPr>
          <p:cNvPr id="176133"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Gill Sans" pitchFamily="96" charset="0"/>
                <a:ea typeface="ヒラギノ明朝 Pro W3" pitchFamily="96" charset="-128"/>
                <a:cs typeface="+mn-cs"/>
              </a:defRPr>
            </a:lvl1pPr>
          </a:lstStyle>
          <a:p>
            <a:pPr>
              <a:defRPr/>
            </a:pPr>
            <a:fld id="{59B20957-34EA-45E4-B2F1-C91976F1B26E}" type="slidenum">
              <a:rPr lang="en-US"/>
              <a:pPr>
                <a:defRPr/>
              </a:pPr>
              <a:t>‹#›</a:t>
            </a:fld>
            <a:endParaRPr lang="en-US"/>
          </a:p>
        </p:txBody>
      </p:sp>
    </p:spTree>
    <p:extLst>
      <p:ext uri="{BB962C8B-B14F-4D97-AF65-F5344CB8AC3E}">
        <p14:creationId xmlns:p14="http://schemas.microsoft.com/office/powerpoint/2010/main" val="132980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p:cNvSpPr>
          <p:nvPr>
            <p:ph type="hdr" sz="quarter"/>
          </p:nvPr>
        </p:nvSpPr>
        <p:spPr bwMode="auto">
          <a:xfrm>
            <a:off x="0" y="0"/>
            <a:ext cx="3027363" cy="463550"/>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solidFill>
                  <a:srgbClr val="000000"/>
                </a:solidFill>
                <a:latin typeface="Gill Sans" pitchFamily="96" charset="0"/>
                <a:ea typeface="ヒラギノ角ゴ Pro W3" pitchFamily="96" charset="-128"/>
                <a:cs typeface="+mn-cs"/>
                <a:sym typeface="Gill Sans" pitchFamily="96" charset="0"/>
              </a:defRPr>
            </a:lvl1pPr>
          </a:lstStyle>
          <a:p>
            <a:pPr>
              <a:defRPr/>
            </a:pPr>
            <a:endParaRPr lang="en-US"/>
          </a:p>
        </p:txBody>
      </p:sp>
      <p:sp>
        <p:nvSpPr>
          <p:cNvPr id="33795" name="Rectangle 3"/>
          <p:cNvSpPr>
            <a:spLocks noGrp="1"/>
          </p:cNvSpPr>
          <p:nvPr>
            <p:ph type="dt" idx="1"/>
          </p:nvPr>
        </p:nvSpPr>
        <p:spPr bwMode="auto">
          <a:xfrm>
            <a:off x="3957638" y="0"/>
            <a:ext cx="3027362" cy="463550"/>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solidFill>
                  <a:srgbClr val="000000"/>
                </a:solidFill>
                <a:latin typeface="Gill Sans" pitchFamily="96" charset="0"/>
                <a:ea typeface="ヒラギノ角ゴ Pro W3" pitchFamily="96" charset="-128"/>
                <a:cs typeface="+mn-cs"/>
                <a:sym typeface="Gill Sans" pitchFamily="96"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3797" name="Rectangle 5"/>
          <p:cNvSpPr>
            <a:spLocks noGrp="1"/>
          </p:cNvSpPr>
          <p:nvPr>
            <p:ph type="body" sz="quarter" idx="3"/>
          </p:nvPr>
        </p:nvSpPr>
        <p:spPr bwMode="auto">
          <a:xfrm>
            <a:off x="931863" y="4410075"/>
            <a:ext cx="5121275" cy="4176713"/>
          </a:xfrm>
          <a:prstGeom prst="rect">
            <a:avLst/>
          </a:prstGeom>
          <a:noFill/>
          <a:ln w="25400">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p:cNvSpPr>
          <p:nvPr>
            <p:ph type="ftr" sz="quarter" idx="4"/>
          </p:nvPr>
        </p:nvSpPr>
        <p:spPr bwMode="auto">
          <a:xfrm>
            <a:off x="0" y="8820150"/>
            <a:ext cx="3027363" cy="463550"/>
          </a:xfrm>
          <a:prstGeom prst="rect">
            <a:avLst/>
          </a:prstGeom>
          <a:noFill/>
          <a:ln w="25400">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solidFill>
                  <a:srgbClr val="000000"/>
                </a:solidFill>
                <a:latin typeface="Gill Sans" pitchFamily="96" charset="0"/>
                <a:ea typeface="ヒラギノ角ゴ Pro W3" pitchFamily="96" charset="-128"/>
                <a:cs typeface="+mn-cs"/>
                <a:sym typeface="Gill Sans" pitchFamily="96" charset="0"/>
              </a:defRPr>
            </a:lvl1pPr>
          </a:lstStyle>
          <a:p>
            <a:pPr>
              <a:defRPr/>
            </a:pPr>
            <a:endParaRPr lang="en-US"/>
          </a:p>
        </p:txBody>
      </p:sp>
      <p:sp>
        <p:nvSpPr>
          <p:cNvPr id="33799" name="Rectangle 7"/>
          <p:cNvSpPr>
            <a:spLocks noGrp="1"/>
          </p:cNvSpPr>
          <p:nvPr>
            <p:ph type="sldNum" sz="quarter" idx="5"/>
          </p:nvPr>
        </p:nvSpPr>
        <p:spPr bwMode="auto">
          <a:xfrm>
            <a:off x="3957638" y="8820150"/>
            <a:ext cx="3027362" cy="463550"/>
          </a:xfrm>
          <a:prstGeom prst="rect">
            <a:avLst/>
          </a:prstGeom>
          <a:noFill/>
          <a:ln w="25400">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solidFill>
                  <a:srgbClr val="000000"/>
                </a:solidFill>
                <a:latin typeface="Gill Sans" pitchFamily="96" charset="0"/>
                <a:ea typeface="ヒラギノ角ゴ Pro W3" pitchFamily="96" charset="-128"/>
                <a:cs typeface="+mn-cs"/>
                <a:sym typeface="Gill Sans" pitchFamily="96" charset="0"/>
              </a:defRPr>
            </a:lvl1pPr>
          </a:lstStyle>
          <a:p>
            <a:pPr>
              <a:defRPr/>
            </a:pPr>
            <a:fld id="{CED0C4DC-A18D-428B-BE22-BA06FAA30D24}" type="slidenum">
              <a:rPr lang="en-US"/>
              <a:pPr>
                <a:defRPr/>
              </a:pPr>
              <a:t>‹#›</a:t>
            </a:fld>
            <a:endParaRPr lang="en-US"/>
          </a:p>
        </p:txBody>
      </p:sp>
    </p:spTree>
    <p:extLst>
      <p:ext uri="{BB962C8B-B14F-4D97-AF65-F5344CB8AC3E}">
        <p14:creationId xmlns:p14="http://schemas.microsoft.com/office/powerpoint/2010/main" val="344304841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96" charset="0"/>
        <a:ea typeface="+mn-ea"/>
        <a:cs typeface="+mn-cs"/>
      </a:defRPr>
    </a:lvl1pPr>
    <a:lvl2pPr marL="457200" algn="l" rtl="0" eaLnBrk="0" fontAlgn="base" hangingPunct="0">
      <a:spcBef>
        <a:spcPct val="0"/>
      </a:spcBef>
      <a:spcAft>
        <a:spcPct val="0"/>
      </a:spcAft>
      <a:defRPr sz="1200" kern="1200">
        <a:solidFill>
          <a:schemeClr val="tx1"/>
        </a:solidFill>
        <a:latin typeface="Gill Sans" pitchFamily="96" charset="0"/>
        <a:ea typeface="+mn-ea"/>
        <a:cs typeface="+mn-cs"/>
      </a:defRPr>
    </a:lvl2pPr>
    <a:lvl3pPr marL="914400" algn="l" rtl="0" eaLnBrk="0" fontAlgn="base" hangingPunct="0">
      <a:spcBef>
        <a:spcPct val="0"/>
      </a:spcBef>
      <a:spcAft>
        <a:spcPct val="0"/>
      </a:spcAft>
      <a:defRPr sz="1200" kern="1200">
        <a:solidFill>
          <a:schemeClr val="tx1"/>
        </a:solidFill>
        <a:latin typeface="Gill Sans" pitchFamily="96" charset="0"/>
        <a:ea typeface="+mn-ea"/>
        <a:cs typeface="+mn-cs"/>
      </a:defRPr>
    </a:lvl3pPr>
    <a:lvl4pPr marL="1371600" algn="l" rtl="0" eaLnBrk="0" fontAlgn="base" hangingPunct="0">
      <a:spcBef>
        <a:spcPct val="0"/>
      </a:spcBef>
      <a:spcAft>
        <a:spcPct val="0"/>
      </a:spcAft>
      <a:defRPr sz="1200" kern="1200">
        <a:solidFill>
          <a:schemeClr val="tx1"/>
        </a:solidFill>
        <a:latin typeface="Gill Sans" pitchFamily="96" charset="0"/>
        <a:ea typeface="+mn-ea"/>
        <a:cs typeface="+mn-cs"/>
      </a:defRPr>
    </a:lvl4pPr>
    <a:lvl5pPr marL="1828800" algn="l" rtl="0" eaLnBrk="0" fontAlgn="base" hangingPunct="0">
      <a:spcBef>
        <a:spcPct val="0"/>
      </a:spcBef>
      <a:spcAft>
        <a:spcPct val="0"/>
      </a:spcAft>
      <a:defRPr sz="1200" kern="1200">
        <a:solidFill>
          <a:schemeClr val="tx1"/>
        </a:solidFill>
        <a:latin typeface="Gill Sans" pitchFamily="9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p:cNvSpPr>
          <p:nvPr>
            <p:ph type="sldNum" sz="quarter" idx="5"/>
          </p:nvPr>
        </p:nvSpPr>
        <p:spPr>
          <a:noFill/>
        </p:spPr>
        <p:txBody>
          <a:bodyPr/>
          <a:lstStyle/>
          <a:p>
            <a:fld id="{58667086-E9A4-4AA4-BE18-B1A0B324C9F4}" type="slidenum">
              <a:rPr lang="en-US" smtClean="0">
                <a:latin typeface="Gill Sans"/>
                <a:ea typeface="ヒラギノ角ゴ Pro W3"/>
                <a:cs typeface="ヒラギノ角ゴ Pro W3"/>
                <a:sym typeface="Gill Sans"/>
              </a:rPr>
              <a:pPr/>
              <a:t>0</a:t>
            </a:fld>
            <a:endParaRPr lang="en-US" smtClean="0">
              <a:latin typeface="Gill Sans"/>
              <a:ea typeface="ヒラギノ角ゴ Pro W3"/>
              <a:cs typeface="ヒラギノ角ゴ Pro W3"/>
              <a:sym typeface="Gill San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p:cNvSpPr>
          <p:nvPr>
            <p:ph type="body" idx="1"/>
          </p:nvPr>
        </p:nvSpPr>
        <p:spPr>
          <a:noFill/>
          <a:ln w="9525"/>
        </p:spPr>
        <p:txBody>
          <a:bodyPr/>
          <a:lstStyle/>
          <a:p>
            <a:pPr eaLnBrk="1" hangingPunct="1"/>
            <a:endParaRPr lang="en-US"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82688" y="703263"/>
            <a:ext cx="4624387" cy="3468687"/>
          </a:xfrm>
          <a:ln/>
        </p:spPr>
      </p:sp>
      <p:sp>
        <p:nvSpPr>
          <p:cNvPr id="33795" name="Rectangle 3"/>
          <p:cNvSpPr>
            <a:spLocks noGrp="1"/>
          </p:cNvSpPr>
          <p:nvPr>
            <p:ph type="body" idx="1"/>
          </p:nvPr>
        </p:nvSpPr>
        <p:spPr>
          <a:xfrm>
            <a:off x="928688" y="4408488"/>
            <a:ext cx="5122862" cy="4176712"/>
          </a:xfrm>
          <a:noFill/>
          <a:ln w="9525"/>
        </p:spPr>
        <p:txBody>
          <a:bodyPr/>
          <a:lstStyle/>
          <a:p>
            <a:pPr eaLnBrk="1" hangingPunct="1"/>
            <a:endParaRPr lang="en-US" smtClean="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652588"/>
            <a:ext cx="1838325" cy="384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1652588"/>
            <a:ext cx="5367337" cy="384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1946275"/>
            <a:ext cx="3602037"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6275"/>
            <a:ext cx="3603625"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857250"/>
            <a:ext cx="1838325" cy="5108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857250"/>
            <a:ext cx="5367337" cy="5108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1036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763" y="1946275"/>
            <a:ext cx="3602037" cy="401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46275"/>
            <a:ext cx="3603625" cy="4019550"/>
          </a:xfrm>
        </p:spPr>
        <p:txBody>
          <a:bodyPr/>
          <a:lstStyle/>
          <a:p>
            <a:pPr lvl="0"/>
            <a:endParaRPr lang="en-US" noProof="0" smtClea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10366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3763" y="1946275"/>
            <a:ext cx="7358062" cy="4019550"/>
          </a:xfrm>
        </p:spPr>
        <p:txBody>
          <a:bodyPr/>
          <a:lstStyle/>
          <a:p>
            <a:pPr lvl="0"/>
            <a:endParaRPr lang="en-US" noProof="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4037013"/>
            <a:ext cx="3602037"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037013"/>
            <a:ext cx="3603625" cy="1463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83868"/>
            </a:gs>
            <a:gs pos="100000">
              <a:srgbClr val="295582"/>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893763" y="1652588"/>
            <a:ext cx="7358062" cy="2320925"/>
          </a:xfrm>
          <a:prstGeom prst="rect">
            <a:avLst/>
          </a:prstGeom>
          <a:noFill/>
          <a:ln w="12700">
            <a:noFill/>
            <a:miter lim="800000"/>
            <a:headEnd/>
            <a:tailEnd/>
          </a:ln>
        </p:spPr>
        <p:txBody>
          <a:bodyPr vert="horz" wrap="square" lIns="35695" tIns="35695" rIns="35695" bIns="35695" numCol="1" anchor="b" anchorCtr="0" compatLnSpc="1">
            <a:prstTxWarp prst="textNoShape">
              <a:avLst/>
            </a:prstTxWarp>
          </a:bodyPr>
          <a:lstStyle/>
          <a:p>
            <a:pPr lvl="0"/>
            <a:r>
              <a:rPr lang="en-US" smtClean="0">
                <a:sym typeface="Georgia" pitchFamily="18" charset="0"/>
              </a:rPr>
              <a:t>Click to edit Master title style</a:t>
            </a:r>
          </a:p>
        </p:txBody>
      </p:sp>
      <p:sp>
        <p:nvSpPr>
          <p:cNvPr id="2051" name="Rectangle 2"/>
          <p:cNvSpPr>
            <a:spLocks noGrp="1" noChangeArrowheads="1"/>
          </p:cNvSpPr>
          <p:nvPr>
            <p:ph type="body" idx="1"/>
          </p:nvPr>
        </p:nvSpPr>
        <p:spPr bwMode="auto">
          <a:xfrm>
            <a:off x="893763" y="4037013"/>
            <a:ext cx="7358062" cy="1463675"/>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1028" name="Line 3"/>
          <p:cNvSpPr>
            <a:spLocks noChangeShapeType="1"/>
          </p:cNvSpPr>
          <p:nvPr/>
        </p:nvSpPr>
        <p:spPr bwMode="auto">
          <a:xfrm>
            <a:off x="874713" y="3929063"/>
            <a:ext cx="7394575" cy="0"/>
          </a:xfrm>
          <a:prstGeom prst="line">
            <a:avLst/>
          </a:prstGeom>
          <a:noFill/>
          <a:ln w="9525">
            <a:solidFill>
              <a:srgbClr val="FFFFFF">
                <a:alpha val="50195"/>
              </a:srgbClr>
            </a:solidFill>
            <a:round/>
            <a:headEnd/>
            <a:tailEnd/>
          </a:ln>
        </p:spPr>
        <p:txBody>
          <a:bodyPr/>
          <a:lstStyle/>
          <a:p>
            <a:pPr>
              <a:defRPr/>
            </a:pPr>
            <a:endParaRPr lang="en-US"/>
          </a:p>
        </p:txBody>
      </p:sp>
      <p:pic>
        <p:nvPicPr>
          <p:cNvPr id="2053" name="Picture 10" descr="BROOKINGS_qii"/>
          <p:cNvPicPr>
            <a:picLocks noChangeAspect="1" noChangeArrowheads="1"/>
          </p:cNvPicPr>
          <p:nvPr/>
        </p:nvPicPr>
        <p:blipFill>
          <a:blip r:embed="rId13" cstate="print"/>
          <a:srcRect/>
          <a:stretch>
            <a:fillRect/>
          </a:stretch>
        </p:blipFill>
        <p:spPr bwMode="auto">
          <a:xfrm>
            <a:off x="928688" y="857250"/>
            <a:ext cx="3830637" cy="379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l" defTabSz="642938" rtl="0" eaLnBrk="0" fontAlgn="base" hangingPunct="0">
        <a:spcBef>
          <a:spcPct val="0"/>
        </a:spcBef>
        <a:spcAft>
          <a:spcPct val="0"/>
        </a:spcAft>
        <a:defRPr sz="4500">
          <a:solidFill>
            <a:srgbClr val="FFFFFF"/>
          </a:solidFill>
          <a:latin typeface="+mj-lt"/>
          <a:ea typeface="+mj-ea"/>
          <a:cs typeface="ヒラギノ明朝 Pro W3"/>
          <a:sym typeface="Georgia" pitchFamily="18" charset="0"/>
        </a:defRPr>
      </a:lvl1pPr>
      <a:lvl2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cs typeface="ヒラギノ明朝 Pro W3"/>
          <a:sym typeface="Georgia" pitchFamily="18" charset="0"/>
        </a:defRPr>
      </a:lvl2pPr>
      <a:lvl3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cs typeface="ヒラギノ明朝 Pro W3"/>
          <a:sym typeface="Georgia" pitchFamily="18" charset="0"/>
        </a:defRPr>
      </a:lvl3pPr>
      <a:lvl4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cs typeface="ヒラギノ明朝 Pro W3"/>
          <a:sym typeface="Georgia" pitchFamily="18" charset="0"/>
        </a:defRPr>
      </a:lvl4pPr>
      <a:lvl5pPr algn="l" defTabSz="642938" rtl="0" eaLnBrk="0" fontAlgn="base" hangingPunct="0">
        <a:spcBef>
          <a:spcPct val="0"/>
        </a:spcBef>
        <a:spcAft>
          <a:spcPct val="0"/>
        </a:spcAft>
        <a:defRPr sz="4500">
          <a:solidFill>
            <a:srgbClr val="FFFFFF"/>
          </a:solidFill>
          <a:latin typeface="Georgia" pitchFamily="18" charset="0"/>
          <a:ea typeface="ヒラギノ明朝 Pro W3" pitchFamily="96" charset="-128"/>
          <a:cs typeface="ヒラギノ明朝 Pro W3"/>
          <a:sym typeface="Georgia" pitchFamily="18" charset="0"/>
        </a:defRPr>
      </a:lvl5pPr>
      <a:lvl6pPr marL="4572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6pPr>
      <a:lvl7pPr marL="9144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7pPr>
      <a:lvl8pPr marL="13716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8pPr>
      <a:lvl9pPr marL="1828800" algn="l" defTabSz="642938" rtl="0" fontAlgn="base">
        <a:spcBef>
          <a:spcPct val="0"/>
        </a:spcBef>
        <a:spcAft>
          <a:spcPct val="0"/>
        </a:spcAft>
        <a:defRPr sz="4500">
          <a:solidFill>
            <a:srgbClr val="FFFFFF"/>
          </a:solidFill>
          <a:latin typeface="Georgia" pitchFamily="18" charset="0"/>
          <a:ea typeface="ヒラギノ明朝 Pro W3" pitchFamily="96" charset="-128"/>
          <a:sym typeface="Georgia" pitchFamily="18" charset="0"/>
        </a:defRPr>
      </a:lvl9pPr>
    </p:titleStyle>
    <p:bodyStyle>
      <a:lvl1pPr marL="342900" indent="-342900" algn="l" defTabSz="642938" rtl="0" eaLnBrk="0" fontAlgn="base" hangingPunct="0">
        <a:lnSpc>
          <a:spcPct val="120000"/>
        </a:lnSpc>
        <a:spcBef>
          <a:spcPct val="0"/>
        </a:spcBef>
        <a:spcAft>
          <a:spcPct val="0"/>
        </a:spcAft>
        <a:defRPr sz="1300">
          <a:solidFill>
            <a:srgbClr val="FFFFFF"/>
          </a:solidFill>
          <a:latin typeface="+mn-lt"/>
          <a:ea typeface="+mn-ea"/>
          <a:cs typeface="ヒラギノ角ゴ Pro W3"/>
          <a:sym typeface="Calibri" pitchFamily="34" charset="0"/>
        </a:defRPr>
      </a:lvl1pPr>
      <a:lvl2pPr marL="742950" indent="-285750" algn="l" defTabSz="642938" rtl="0" eaLnBrk="0" fontAlgn="base" hangingPunct="0">
        <a:lnSpc>
          <a:spcPct val="120000"/>
        </a:lnSpc>
        <a:spcBef>
          <a:spcPct val="0"/>
        </a:spcBef>
        <a:spcAft>
          <a:spcPct val="0"/>
        </a:spcAft>
        <a:defRPr sz="1300">
          <a:solidFill>
            <a:srgbClr val="FFFFFF"/>
          </a:solidFill>
          <a:latin typeface="+mn-lt"/>
          <a:ea typeface="+mn-ea"/>
          <a:cs typeface="ヒラギノ角ゴ Pro W3"/>
          <a:sym typeface="Calibri" pitchFamily="34" charset="0"/>
        </a:defRPr>
      </a:lvl2pPr>
      <a:lvl3pPr marL="1143000" indent="-228600" algn="l" defTabSz="642938" rtl="0" eaLnBrk="0" fontAlgn="base" hangingPunct="0">
        <a:lnSpc>
          <a:spcPct val="120000"/>
        </a:lnSpc>
        <a:spcBef>
          <a:spcPct val="0"/>
        </a:spcBef>
        <a:spcAft>
          <a:spcPct val="0"/>
        </a:spcAft>
        <a:defRPr sz="1300">
          <a:solidFill>
            <a:srgbClr val="FFFFFF"/>
          </a:solidFill>
          <a:latin typeface="+mn-lt"/>
          <a:ea typeface="+mn-ea"/>
          <a:cs typeface="ヒラギノ角ゴ Pro W3"/>
          <a:sym typeface="Calibri" pitchFamily="34" charset="0"/>
        </a:defRPr>
      </a:lvl3pPr>
      <a:lvl4pPr marL="1600200" indent="-228600" algn="l" defTabSz="642938" rtl="0" eaLnBrk="0" fontAlgn="base" hangingPunct="0">
        <a:lnSpc>
          <a:spcPct val="120000"/>
        </a:lnSpc>
        <a:spcBef>
          <a:spcPct val="0"/>
        </a:spcBef>
        <a:spcAft>
          <a:spcPct val="0"/>
        </a:spcAft>
        <a:defRPr sz="1300">
          <a:solidFill>
            <a:srgbClr val="FFFFFF"/>
          </a:solidFill>
          <a:latin typeface="+mn-lt"/>
          <a:ea typeface="+mn-ea"/>
          <a:cs typeface="ヒラギノ角ゴ Pro W3"/>
          <a:sym typeface="Calibri" pitchFamily="34" charset="0"/>
        </a:defRPr>
      </a:lvl4pPr>
      <a:lvl5pPr marL="2057400" indent="-228600" algn="l" defTabSz="642938" rtl="0" eaLnBrk="0" fontAlgn="base" hangingPunct="0">
        <a:lnSpc>
          <a:spcPct val="120000"/>
        </a:lnSpc>
        <a:spcBef>
          <a:spcPct val="0"/>
        </a:spcBef>
        <a:spcAft>
          <a:spcPct val="0"/>
        </a:spcAft>
        <a:defRPr sz="1300">
          <a:solidFill>
            <a:srgbClr val="FFFFFF"/>
          </a:solidFill>
          <a:latin typeface="+mn-lt"/>
          <a:ea typeface="+mn-ea"/>
          <a:cs typeface="ヒラギノ角ゴ Pro W3"/>
          <a:sym typeface="Calibri" pitchFamily="34" charset="0"/>
        </a:defRPr>
      </a:lvl5pPr>
      <a:lvl6pPr marL="4572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6pPr>
      <a:lvl7pPr marL="9144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7pPr>
      <a:lvl8pPr marL="13716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8pPr>
      <a:lvl9pPr marL="1828800" algn="l" defTabSz="642938" rtl="0" fontAlgn="base">
        <a:lnSpc>
          <a:spcPct val="120000"/>
        </a:lnSpc>
        <a:spcBef>
          <a:spcPct val="0"/>
        </a:spcBef>
        <a:spcAft>
          <a:spcPct val="0"/>
        </a:spcAft>
        <a:defRPr sz="1300">
          <a:solidFill>
            <a:srgbClr val="FFFFFF"/>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93763" y="857250"/>
            <a:ext cx="7358062"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smtClean="0"/>
              <a:t>Click to edit Master title style</a:t>
            </a:r>
          </a:p>
        </p:txBody>
      </p:sp>
      <p:sp>
        <p:nvSpPr>
          <p:cNvPr id="3075" name="Rectangle 2"/>
          <p:cNvSpPr>
            <a:spLocks noGrp="1" noChangeArrowheads="1"/>
          </p:cNvSpPr>
          <p:nvPr>
            <p:ph type="body" idx="1"/>
          </p:nvPr>
        </p:nvSpPr>
        <p:spPr bwMode="auto">
          <a:xfrm>
            <a:off x="893763" y="1946275"/>
            <a:ext cx="7358062"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descr="Light upward diagonal"/>
          <p:cNvSpPr>
            <a:spLocks/>
          </p:cNvSpPr>
          <p:nvPr/>
        </p:nvSpPr>
        <p:spPr bwMode="auto">
          <a:xfrm>
            <a:off x="911225" y="374650"/>
            <a:ext cx="8232775" cy="428625"/>
          </a:xfrm>
          <a:prstGeom prst="rect">
            <a:avLst/>
          </a:prstGeom>
          <a:pattFill prst="ltUpDiag">
            <a:fgClr>
              <a:srgbClr val="083868"/>
            </a:fgClr>
            <a:bgClr>
              <a:srgbClr val="295582"/>
            </a:bgClr>
          </a:pattFill>
          <a:ln w="25400">
            <a:noFill/>
            <a:miter lim="800000"/>
            <a:headEnd/>
            <a:tailEnd/>
          </a:ln>
        </p:spPr>
        <p:txBody>
          <a:bodyPr wrap="none" anchor="ctr"/>
          <a:lstStyle/>
          <a:p>
            <a:pPr algn="ctr">
              <a:defRPr/>
            </a:pPr>
            <a:endParaRPr lang="en-US"/>
          </a:p>
        </p:txBody>
      </p:sp>
      <p:sp>
        <p:nvSpPr>
          <p:cNvPr id="2053" name="Text Box 9"/>
          <p:cNvSpPr txBox="1">
            <a:spLocks/>
          </p:cNvSpPr>
          <p:nvPr/>
        </p:nvSpPr>
        <p:spPr bwMode="auto">
          <a:xfrm>
            <a:off x="7929563" y="493713"/>
            <a:ext cx="374650" cy="214312"/>
          </a:xfrm>
          <a:prstGeom prst="rect">
            <a:avLst/>
          </a:prstGeom>
          <a:noFill/>
          <a:ln>
            <a:noFill/>
          </a:ln>
          <a:extLst/>
        </p:spPr>
        <p:txBody>
          <a:bodyPr lIns="64255" tIns="32126" rIns="64255" bIns="32126">
            <a:spAutoFit/>
          </a:bodyPr>
          <a:lstStyle>
            <a:lvl1pPr defTabSz="642938" eaLnBrk="0" hangingPunct="0">
              <a:defRPr sz="2800">
                <a:solidFill>
                  <a:srgbClr val="295582"/>
                </a:solidFill>
                <a:latin typeface="Georgia" pitchFamily="18" charset="0"/>
                <a:ea typeface="ヒラギノ明朝 Pro W3" pitchFamily="96" charset="-128"/>
              </a:defRPr>
            </a:lvl1pPr>
            <a:lvl2pPr marL="742950" indent="-285750" defTabSz="642938" eaLnBrk="0" hangingPunct="0">
              <a:defRPr sz="2800">
                <a:solidFill>
                  <a:srgbClr val="295582"/>
                </a:solidFill>
                <a:latin typeface="Georgia" pitchFamily="18" charset="0"/>
                <a:ea typeface="ヒラギノ明朝 Pro W3" pitchFamily="96" charset="-128"/>
              </a:defRPr>
            </a:lvl2pPr>
            <a:lvl3pPr marL="1143000" indent="-228600" defTabSz="642938" eaLnBrk="0" hangingPunct="0">
              <a:defRPr sz="2800">
                <a:solidFill>
                  <a:srgbClr val="295582"/>
                </a:solidFill>
                <a:latin typeface="Georgia" pitchFamily="18" charset="0"/>
                <a:ea typeface="ヒラギノ明朝 Pro W3" pitchFamily="96" charset="-128"/>
              </a:defRPr>
            </a:lvl3pPr>
            <a:lvl4pPr marL="1600200" indent="-228600" defTabSz="642938" eaLnBrk="0" hangingPunct="0">
              <a:defRPr sz="2800">
                <a:solidFill>
                  <a:srgbClr val="295582"/>
                </a:solidFill>
                <a:latin typeface="Georgia" pitchFamily="18" charset="0"/>
                <a:ea typeface="ヒラギノ明朝 Pro W3" pitchFamily="96" charset="-128"/>
              </a:defRPr>
            </a:lvl4pPr>
            <a:lvl5pPr marL="2057400" indent="-228600" defTabSz="642938" eaLnBrk="0" hangingPunct="0">
              <a:defRPr sz="2800">
                <a:solidFill>
                  <a:srgbClr val="295582"/>
                </a:solidFill>
                <a:latin typeface="Georgia" pitchFamily="18" charset="0"/>
                <a:ea typeface="ヒラギノ明朝 Pro W3" pitchFamily="96" charset="-128"/>
              </a:defRPr>
            </a:lvl5pPr>
            <a:lvl6pPr marL="2514600" indent="-228600" algn="ctr" defTabSz="642938" eaLnBrk="0" fontAlgn="base" hangingPunct="0">
              <a:spcBef>
                <a:spcPct val="0"/>
              </a:spcBef>
              <a:spcAft>
                <a:spcPct val="0"/>
              </a:spcAft>
              <a:defRPr sz="2800">
                <a:solidFill>
                  <a:srgbClr val="295582"/>
                </a:solidFill>
                <a:latin typeface="Georgia" pitchFamily="18" charset="0"/>
                <a:ea typeface="ヒラギノ明朝 Pro W3" pitchFamily="96" charset="-128"/>
              </a:defRPr>
            </a:lvl6pPr>
            <a:lvl7pPr marL="2971800" indent="-228600" algn="ctr" defTabSz="642938" eaLnBrk="0" fontAlgn="base" hangingPunct="0">
              <a:spcBef>
                <a:spcPct val="0"/>
              </a:spcBef>
              <a:spcAft>
                <a:spcPct val="0"/>
              </a:spcAft>
              <a:defRPr sz="2800">
                <a:solidFill>
                  <a:srgbClr val="295582"/>
                </a:solidFill>
                <a:latin typeface="Georgia" pitchFamily="18" charset="0"/>
                <a:ea typeface="ヒラギノ明朝 Pro W3" pitchFamily="96" charset="-128"/>
              </a:defRPr>
            </a:lvl7pPr>
            <a:lvl8pPr marL="3429000" indent="-228600" algn="ctr" defTabSz="642938" eaLnBrk="0" fontAlgn="base" hangingPunct="0">
              <a:spcBef>
                <a:spcPct val="0"/>
              </a:spcBef>
              <a:spcAft>
                <a:spcPct val="0"/>
              </a:spcAft>
              <a:defRPr sz="2800">
                <a:solidFill>
                  <a:srgbClr val="295582"/>
                </a:solidFill>
                <a:latin typeface="Georgia" pitchFamily="18" charset="0"/>
                <a:ea typeface="ヒラギノ明朝 Pro W3" pitchFamily="96" charset="-128"/>
              </a:defRPr>
            </a:lvl8pPr>
            <a:lvl9pPr marL="3886200" indent="-228600" algn="ctr" defTabSz="642938" eaLnBrk="0" fontAlgn="base" hangingPunct="0">
              <a:spcBef>
                <a:spcPct val="0"/>
              </a:spcBef>
              <a:spcAft>
                <a:spcPct val="0"/>
              </a:spcAft>
              <a:defRPr sz="2800">
                <a:solidFill>
                  <a:srgbClr val="295582"/>
                </a:solidFill>
                <a:latin typeface="Georgia" pitchFamily="18" charset="0"/>
                <a:ea typeface="ヒラギノ明朝 Pro W3" pitchFamily="96" charset="-128"/>
              </a:defRPr>
            </a:lvl9pPr>
          </a:lstStyle>
          <a:p>
            <a:pPr algn="r" eaLnBrk="1" hangingPunct="1">
              <a:spcBef>
                <a:spcPct val="50000"/>
              </a:spcBef>
              <a:defRPr/>
            </a:pPr>
            <a:fld id="{02B9FA4F-4E7A-4ED6-BE05-2DF96D629299}" type="slidenum">
              <a:rPr lang="en-US" sz="1000">
                <a:solidFill>
                  <a:schemeClr val="bg1"/>
                </a:solidFill>
                <a:latin typeface="Calibri" pitchFamily="34" charset="0"/>
                <a:ea typeface="ヒラギノ角ゴ Pro W3" pitchFamily="96" charset="-128"/>
                <a:cs typeface="+mn-cs"/>
              </a:rPr>
              <a:pPr algn="r" eaLnBrk="1" hangingPunct="1">
                <a:spcBef>
                  <a:spcPct val="50000"/>
                </a:spcBef>
                <a:defRPr/>
              </a:pPr>
              <a:t>‹#›</a:t>
            </a:fld>
            <a:endParaRPr lang="en-US" sz="1000">
              <a:solidFill>
                <a:schemeClr val="bg1"/>
              </a:solidFill>
              <a:latin typeface="Calibri" pitchFamily="34" charset="0"/>
              <a:ea typeface="ヒラギノ角ゴ Pro W3" pitchFamily="96" charset="-128"/>
              <a:cs typeface="+mn-cs"/>
            </a:endParaRPr>
          </a:p>
        </p:txBody>
      </p:sp>
      <p:pic>
        <p:nvPicPr>
          <p:cNvPr id="3078" name="Picture 10" descr="BROOKINGS_REV"/>
          <p:cNvPicPr>
            <a:picLocks noChangeAspect="1" noChangeArrowheads="1"/>
          </p:cNvPicPr>
          <p:nvPr/>
        </p:nvPicPr>
        <p:blipFill>
          <a:blip r:embed="rId15" cstate="print"/>
          <a:srcRect/>
          <a:stretch>
            <a:fillRect/>
          </a:stretch>
        </p:blipFill>
        <p:spPr bwMode="auto">
          <a:xfrm>
            <a:off x="1089025" y="522288"/>
            <a:ext cx="1389063" cy="174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timing>
    <p:tnLst>
      <p:par>
        <p:cTn id="1" dur="indefinite" restart="never" nodeType="tmRoot"/>
      </p:par>
    </p:tnLst>
  </p:timing>
  <p:txStyles>
    <p:titleStyle>
      <a:lvl1pPr algn="l" defTabSz="642938" rtl="0" eaLnBrk="0" fontAlgn="base" hangingPunct="0">
        <a:spcBef>
          <a:spcPct val="0"/>
        </a:spcBef>
        <a:spcAft>
          <a:spcPct val="0"/>
        </a:spcAft>
        <a:defRPr sz="4200">
          <a:solidFill>
            <a:srgbClr val="295582"/>
          </a:solidFill>
          <a:latin typeface="+mj-lt"/>
          <a:ea typeface="+mj-ea"/>
          <a:cs typeface="ヒラギノ明朝 Pro W3"/>
        </a:defRPr>
      </a:lvl1pPr>
      <a:lvl2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cs typeface="ヒラギノ明朝 Pro W3"/>
        </a:defRPr>
      </a:lvl2pPr>
      <a:lvl3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cs typeface="ヒラギノ明朝 Pro W3"/>
        </a:defRPr>
      </a:lvl3pPr>
      <a:lvl4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cs typeface="ヒラギノ明朝 Pro W3"/>
        </a:defRPr>
      </a:lvl4pPr>
      <a:lvl5pPr algn="l" defTabSz="642938" rtl="0" eaLnBrk="0" fontAlgn="base" hangingPunct="0">
        <a:spcBef>
          <a:spcPct val="0"/>
        </a:spcBef>
        <a:spcAft>
          <a:spcPct val="0"/>
        </a:spcAft>
        <a:defRPr sz="4200">
          <a:solidFill>
            <a:srgbClr val="295582"/>
          </a:solidFill>
          <a:latin typeface="Georgia" pitchFamily="18" charset="0"/>
          <a:ea typeface="ヒラギノ明朝 Pro W3" pitchFamily="96" charset="-128"/>
          <a:cs typeface="ヒラギノ明朝 Pro W3"/>
        </a:defRPr>
      </a:lvl5pPr>
      <a:lvl6pPr marL="457200" algn="l" defTabSz="642938" rtl="0" fontAlgn="base">
        <a:spcBef>
          <a:spcPct val="0"/>
        </a:spcBef>
        <a:spcAft>
          <a:spcPct val="0"/>
        </a:spcAft>
        <a:defRPr sz="4200">
          <a:solidFill>
            <a:srgbClr val="295582"/>
          </a:solidFill>
          <a:latin typeface="Georgia" pitchFamily="18" charset="0"/>
          <a:ea typeface="ヒラギノ明朝 Pro W3" pitchFamily="96" charset="-128"/>
        </a:defRPr>
      </a:lvl6pPr>
      <a:lvl7pPr marL="914400" algn="l" defTabSz="642938" rtl="0" fontAlgn="base">
        <a:spcBef>
          <a:spcPct val="0"/>
        </a:spcBef>
        <a:spcAft>
          <a:spcPct val="0"/>
        </a:spcAft>
        <a:defRPr sz="4200">
          <a:solidFill>
            <a:srgbClr val="295582"/>
          </a:solidFill>
          <a:latin typeface="Georgia" pitchFamily="18" charset="0"/>
          <a:ea typeface="ヒラギノ明朝 Pro W3" pitchFamily="96" charset="-128"/>
        </a:defRPr>
      </a:lvl7pPr>
      <a:lvl8pPr marL="1371600" algn="l" defTabSz="642938" rtl="0" fontAlgn="base">
        <a:spcBef>
          <a:spcPct val="0"/>
        </a:spcBef>
        <a:spcAft>
          <a:spcPct val="0"/>
        </a:spcAft>
        <a:defRPr sz="4200">
          <a:solidFill>
            <a:srgbClr val="295582"/>
          </a:solidFill>
          <a:latin typeface="Georgia" pitchFamily="18" charset="0"/>
          <a:ea typeface="ヒラギノ明朝 Pro W3" pitchFamily="96" charset="-128"/>
        </a:defRPr>
      </a:lvl8pPr>
      <a:lvl9pPr marL="1828800" algn="l" defTabSz="642938" rtl="0" fontAlgn="base">
        <a:spcBef>
          <a:spcPct val="0"/>
        </a:spcBef>
        <a:spcAft>
          <a:spcPct val="0"/>
        </a:spcAft>
        <a:defRPr sz="4200">
          <a:solidFill>
            <a:srgbClr val="295582"/>
          </a:solidFill>
          <a:latin typeface="Georgia" pitchFamily="18" charset="0"/>
          <a:ea typeface="ヒラギノ明朝 Pro W3" pitchFamily="96" charset="-128"/>
        </a:defRPr>
      </a:lvl9pPr>
    </p:titleStyle>
    <p:bodyStyle>
      <a:lvl1pPr marL="588963" indent="-401638" algn="l" defTabSz="642938" rtl="0" eaLnBrk="0" fontAlgn="base" hangingPunct="0">
        <a:spcBef>
          <a:spcPts val="1688"/>
        </a:spcBef>
        <a:spcAft>
          <a:spcPct val="0"/>
        </a:spcAft>
        <a:buClr>
          <a:srgbClr val="295582"/>
        </a:buClr>
        <a:buFont typeface="Times" pitchFamily="18" charset="0"/>
        <a:buChar char="•"/>
        <a:defRPr sz="3000">
          <a:solidFill>
            <a:srgbClr val="666666"/>
          </a:solidFill>
          <a:latin typeface="+mn-lt"/>
          <a:ea typeface="+mn-ea"/>
          <a:cs typeface="ヒラギノ角ゴ Pro W3"/>
        </a:defRPr>
      </a:lvl1pPr>
      <a:lvl2pPr marL="901700" indent="-401638" algn="l" defTabSz="642938" rtl="0" eaLnBrk="0" fontAlgn="base" hangingPunct="0">
        <a:spcBef>
          <a:spcPts val="900"/>
        </a:spcBef>
        <a:spcAft>
          <a:spcPct val="0"/>
        </a:spcAft>
        <a:buClr>
          <a:srgbClr val="295582"/>
        </a:buClr>
        <a:buChar char="»"/>
        <a:defRPr sz="2400">
          <a:solidFill>
            <a:srgbClr val="666666"/>
          </a:solidFill>
          <a:latin typeface="+mn-lt"/>
          <a:ea typeface="+mn-ea"/>
          <a:cs typeface="ヒラギノ角ゴ Pro W3"/>
        </a:defRPr>
      </a:lvl2pPr>
      <a:lvl3pPr marL="1214438" indent="-401638" algn="l" defTabSz="642938" rtl="0" eaLnBrk="0" fontAlgn="base" hangingPunct="0">
        <a:spcBef>
          <a:spcPct val="0"/>
        </a:spcBef>
        <a:spcAft>
          <a:spcPct val="0"/>
        </a:spcAft>
        <a:buClr>
          <a:srgbClr val="295582"/>
        </a:buClr>
        <a:buChar char="–"/>
        <a:defRPr sz="2400">
          <a:solidFill>
            <a:srgbClr val="666666"/>
          </a:solidFill>
          <a:latin typeface="+mn-lt"/>
          <a:ea typeface="+mn-ea"/>
          <a:cs typeface="ヒラギノ角ゴ Pro W3"/>
        </a:defRPr>
      </a:lvl3pPr>
      <a:lvl4pPr marL="1527175" indent="-401638" algn="l" defTabSz="642938" rtl="0" eaLnBrk="0" fontAlgn="base" hangingPunct="0">
        <a:spcBef>
          <a:spcPts val="900"/>
        </a:spcBef>
        <a:spcAft>
          <a:spcPct val="0"/>
        </a:spcAft>
        <a:buClr>
          <a:srgbClr val="295582"/>
        </a:buClr>
        <a:buChar char="›"/>
        <a:defRPr sz="2400">
          <a:solidFill>
            <a:srgbClr val="666666"/>
          </a:solidFill>
          <a:latin typeface="+mn-lt"/>
          <a:ea typeface="+mn-ea"/>
          <a:cs typeface="ヒラギノ角ゴ Pro W3"/>
        </a:defRPr>
      </a:lvl4pPr>
      <a:lvl5pPr marL="1839913" indent="-401638" algn="l" defTabSz="642938" rtl="0" eaLnBrk="0" fontAlgn="base" hangingPunct="0">
        <a:spcBef>
          <a:spcPts val="1688"/>
        </a:spcBef>
        <a:spcAft>
          <a:spcPct val="0"/>
        </a:spcAft>
        <a:buClr>
          <a:srgbClr val="295582"/>
        </a:buClr>
        <a:buFont typeface="Times" pitchFamily="18" charset="0"/>
        <a:buChar char="•"/>
        <a:defRPr sz="2400">
          <a:solidFill>
            <a:srgbClr val="666666"/>
          </a:solidFill>
          <a:latin typeface="+mn-lt"/>
          <a:ea typeface="+mn-ea"/>
          <a:cs typeface="ヒラギノ角ゴ Pro W3"/>
        </a:defRPr>
      </a:lvl5pPr>
      <a:lvl6pPr marL="22971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6pPr>
      <a:lvl7pPr marL="27543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7pPr>
      <a:lvl8pPr marL="32115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8pPr>
      <a:lvl9pPr marL="3668713" indent="-401638" algn="l" defTabSz="642938" rtl="0" fontAlgn="base">
        <a:spcBef>
          <a:spcPts val="1688"/>
        </a:spcBef>
        <a:spcAft>
          <a:spcPct val="0"/>
        </a:spcAft>
        <a:buClr>
          <a:srgbClr val="295582"/>
        </a:buClr>
        <a:buFont typeface="Times" pitchFamily="18" charset="0"/>
        <a:buChar char="•"/>
        <a:defRPr sz="2400">
          <a:solidFill>
            <a:srgbClr val="6666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carbonwa.org/2013.4.8-RevNeutral.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6507" y="1292692"/>
            <a:ext cx="7358062" cy="1981200"/>
          </a:xfrm>
        </p:spPr>
        <p:txBody>
          <a:bodyPr/>
          <a:lstStyle/>
          <a:p>
            <a:pPr eaLnBrk="1" hangingPunct="1"/>
            <a:r>
              <a:rPr lang="en-US" sz="4100" dirty="0" smtClean="0">
                <a:solidFill>
                  <a:schemeClr val="bg1"/>
                </a:solidFill>
              </a:rPr>
              <a:t>Could a State-Level Carbon Tax Work in the Intermountain West? </a:t>
            </a:r>
          </a:p>
        </p:txBody>
      </p:sp>
      <p:sp>
        <p:nvSpPr>
          <p:cNvPr id="5123" name="Rectangle 3"/>
          <p:cNvSpPr>
            <a:spLocks noGrp="1" noChangeArrowheads="1"/>
          </p:cNvSpPr>
          <p:nvPr>
            <p:ph type="body" idx="1"/>
          </p:nvPr>
        </p:nvSpPr>
        <p:spPr>
          <a:xfrm>
            <a:off x="838200" y="3810000"/>
            <a:ext cx="8153400" cy="2057400"/>
          </a:xfrm>
        </p:spPr>
        <p:txBody>
          <a:bodyPr/>
          <a:lstStyle/>
          <a:p>
            <a:pPr marL="0" indent="0" eaLnBrk="1" hangingPunct="1">
              <a:lnSpc>
                <a:spcPct val="100000"/>
              </a:lnSpc>
            </a:pPr>
            <a:endParaRPr lang="en-US" sz="1200" dirty="0" smtClean="0">
              <a:solidFill>
                <a:schemeClr val="bg1"/>
              </a:solidFill>
            </a:endParaRPr>
          </a:p>
          <a:p>
            <a:pPr marL="0" indent="0" eaLnBrk="1" hangingPunct="1">
              <a:lnSpc>
                <a:spcPct val="100000"/>
              </a:lnSpc>
            </a:pPr>
            <a:r>
              <a:rPr lang="en-US" sz="2400" dirty="0" smtClean="0">
                <a:solidFill>
                  <a:schemeClr val="bg1"/>
                </a:solidFill>
              </a:rPr>
              <a:t>Adele C. Morris, Ph.D.</a:t>
            </a:r>
            <a:br>
              <a:rPr lang="en-US" sz="2400" dirty="0" smtClean="0">
                <a:solidFill>
                  <a:schemeClr val="bg1"/>
                </a:solidFill>
              </a:rPr>
            </a:br>
            <a:r>
              <a:rPr lang="en-US" sz="2400" dirty="0" smtClean="0">
                <a:solidFill>
                  <a:schemeClr val="bg1"/>
                </a:solidFill>
              </a:rPr>
              <a:t>Fellow  </a:t>
            </a:r>
          </a:p>
          <a:p>
            <a:pPr marL="0" indent="0" eaLnBrk="1" hangingPunct="1">
              <a:lnSpc>
                <a:spcPct val="100000"/>
              </a:lnSpc>
            </a:pPr>
            <a:r>
              <a:rPr lang="en-US" sz="2400" dirty="0" smtClean="0">
                <a:solidFill>
                  <a:schemeClr val="bg1"/>
                </a:solidFill>
              </a:rPr>
              <a:t>Policy Director, Climate and Energy Economics Project</a:t>
            </a:r>
          </a:p>
          <a:p>
            <a:pPr marL="0" indent="0" eaLnBrk="1" hangingPunct="1">
              <a:lnSpc>
                <a:spcPct val="100000"/>
              </a:lnSpc>
            </a:pPr>
            <a:r>
              <a:rPr lang="en-US" sz="2400" dirty="0" smtClean="0">
                <a:solidFill>
                  <a:schemeClr val="bg1"/>
                </a:solidFill>
              </a:rPr>
              <a:t>The Brookings Institution </a:t>
            </a:r>
          </a:p>
          <a:p>
            <a:pPr marL="0" indent="0" eaLnBrk="1" hangingPunct="1">
              <a:lnSpc>
                <a:spcPct val="100000"/>
              </a:lnSpc>
            </a:pPr>
            <a:endParaRPr lang="en-US" sz="2400" dirty="0" smtClean="0">
              <a:solidFill>
                <a:schemeClr val="bg1"/>
              </a:solidFill>
            </a:endParaRPr>
          </a:p>
          <a:p>
            <a:pPr marL="0" indent="0" eaLnBrk="1" hangingPunct="1">
              <a:lnSpc>
                <a:spcPct val="100000"/>
              </a:lnSpc>
            </a:pPr>
            <a:r>
              <a:rPr lang="en-US" sz="2400" dirty="0" smtClean="0">
                <a:solidFill>
                  <a:schemeClr val="bg1"/>
                </a:solidFill>
              </a:rPr>
              <a:t>Matt </a:t>
            </a:r>
            <a:r>
              <a:rPr lang="en-US" sz="2400" dirty="0" err="1" smtClean="0">
                <a:solidFill>
                  <a:schemeClr val="bg1"/>
                </a:solidFill>
              </a:rPr>
              <a:t>Kinzer</a:t>
            </a:r>
            <a:endParaRPr lang="en-US" sz="2400" dirty="0" smtClean="0">
              <a:solidFill>
                <a:schemeClr val="bg1"/>
              </a:solidFill>
            </a:endParaRPr>
          </a:p>
          <a:p>
            <a:pPr marL="0" indent="0" eaLnBrk="1" hangingPunct="1">
              <a:lnSpc>
                <a:spcPct val="100000"/>
              </a:lnSpc>
            </a:pPr>
            <a:r>
              <a:rPr lang="en-US" sz="2400" dirty="0" smtClean="0">
                <a:solidFill>
                  <a:schemeClr val="bg1"/>
                </a:solidFill>
              </a:rPr>
              <a:t>UNLV	           						October 8, 2013</a:t>
            </a:r>
            <a:br>
              <a:rPr lang="en-US" sz="2400" dirty="0" smtClean="0">
                <a:solidFill>
                  <a:schemeClr val="bg1"/>
                </a:solidFill>
              </a:rPr>
            </a:br>
            <a:endParaRPr lang="en-US"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6" y="857250"/>
            <a:ext cx="8806543" cy="1036638"/>
          </a:xfrm>
        </p:spPr>
        <p:txBody>
          <a:bodyPr>
            <a:normAutofit fontScale="90000"/>
          </a:bodyPr>
          <a:lstStyle/>
          <a:p>
            <a:r>
              <a:rPr lang="en-US" dirty="0" smtClean="0"/>
              <a:t>Nevada Clean Energy Tax Expenditures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2.25 % sales tax on renewable energy transactions </a:t>
            </a:r>
          </a:p>
          <a:p>
            <a:r>
              <a:rPr lang="en-US" dirty="0" smtClean="0">
                <a:solidFill>
                  <a:schemeClr val="tx1"/>
                </a:solidFill>
              </a:rPr>
              <a:t>25 to 35% property tax abatement for LEED Certified Buildings</a:t>
            </a:r>
          </a:p>
          <a:p>
            <a:r>
              <a:rPr lang="en-US" dirty="0" smtClean="0">
                <a:solidFill>
                  <a:schemeClr val="tx1"/>
                </a:solidFill>
              </a:rPr>
              <a:t>55 % property tax abatement  for  new renewable energy providers (20 years)</a:t>
            </a:r>
            <a:endParaRPr lang="en-US" dirty="0">
              <a:solidFill>
                <a:schemeClr val="tx1"/>
              </a:solidFill>
            </a:endParaRPr>
          </a:p>
        </p:txBody>
      </p:sp>
    </p:spTree>
    <p:extLst>
      <p:ext uri="{BB962C8B-B14F-4D97-AF65-F5344CB8AC3E}">
        <p14:creationId xmlns:p14="http://schemas.microsoft.com/office/powerpoint/2010/main" val="283352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7456" y="195942"/>
          <a:ext cx="8577943" cy="6481563"/>
        </p:xfrm>
        <a:graphic>
          <a:graphicData uri="http://schemas.openxmlformats.org/drawingml/2006/table">
            <a:tbl>
              <a:tblPr/>
              <a:tblGrid>
                <a:gridCol w="2318658"/>
                <a:gridCol w="3052834"/>
                <a:gridCol w="3206451"/>
              </a:tblGrid>
              <a:tr h="603686">
                <a:tc>
                  <a:txBody>
                    <a:bodyPr/>
                    <a:lstStyle/>
                    <a:p>
                      <a:pPr algn="l" fontAlgn="b"/>
                      <a:r>
                        <a:rPr lang="en-US" sz="2000" b="0" i="0" u="none" strike="noStrike" dirty="0">
                          <a:solidFill>
                            <a:srgbClr val="000000"/>
                          </a:solidFill>
                          <a:latin typeface="Calibri"/>
                        </a:rPr>
                        <a:t>Tax </a:t>
                      </a:r>
                      <a:r>
                        <a:rPr lang="en-US" sz="2000" b="0" i="0" u="none" strike="noStrike" dirty="0" smtClean="0">
                          <a:solidFill>
                            <a:srgbClr val="000000"/>
                          </a:solidFill>
                          <a:latin typeface="Calibri"/>
                        </a:rPr>
                        <a:t>Abatements</a:t>
                      </a:r>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dirty="0">
                          <a:solidFill>
                            <a:srgbClr val="FF0000"/>
                          </a:solidFill>
                          <a:latin typeface="Calibri"/>
                        </a:rPr>
                        <a:t>Total </a:t>
                      </a:r>
                      <a:r>
                        <a:rPr lang="en-US" sz="2000" b="0" i="0" u="none" strike="noStrike" dirty="0" smtClean="0">
                          <a:solidFill>
                            <a:srgbClr val="FF0000"/>
                          </a:solidFill>
                          <a:latin typeface="Calibri"/>
                        </a:rPr>
                        <a:t>Sales Tax Expenditure (over 3 years)</a:t>
                      </a:r>
                      <a:endParaRPr lang="en-US" sz="20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dirty="0">
                          <a:solidFill>
                            <a:schemeClr val="accent6">
                              <a:lumMod val="75000"/>
                            </a:schemeClr>
                          </a:solidFill>
                          <a:latin typeface="Calibri"/>
                        </a:rPr>
                        <a:t>Total Property </a:t>
                      </a:r>
                      <a:r>
                        <a:rPr lang="en-US" sz="2000" b="0" i="0" u="none" strike="noStrike" dirty="0" smtClean="0">
                          <a:solidFill>
                            <a:schemeClr val="accent6">
                              <a:lumMod val="75000"/>
                            </a:schemeClr>
                          </a:solidFill>
                          <a:latin typeface="Calibri"/>
                        </a:rPr>
                        <a:t>Tax</a:t>
                      </a:r>
                      <a:r>
                        <a:rPr lang="en-US" sz="2000" b="0" i="0" u="none" strike="noStrike" baseline="0" dirty="0" smtClean="0">
                          <a:solidFill>
                            <a:schemeClr val="accent6">
                              <a:lumMod val="75000"/>
                            </a:schemeClr>
                          </a:solidFill>
                          <a:latin typeface="Calibri"/>
                        </a:rPr>
                        <a:t> Expenditure </a:t>
                      </a:r>
                      <a:r>
                        <a:rPr lang="en-US" sz="2000" b="0" i="0" u="none" strike="noStrike" dirty="0" smtClean="0">
                          <a:solidFill>
                            <a:schemeClr val="accent6">
                              <a:lumMod val="75000"/>
                            </a:schemeClr>
                          </a:solidFill>
                          <a:latin typeface="Calibri"/>
                        </a:rPr>
                        <a:t>(Over </a:t>
                      </a:r>
                      <a:r>
                        <a:rPr lang="en-US" sz="2000" b="0" i="0" u="none" strike="noStrike" dirty="0">
                          <a:solidFill>
                            <a:schemeClr val="accent6">
                              <a:lumMod val="75000"/>
                            </a:schemeClr>
                          </a:solidFill>
                          <a:latin typeface="Calibri"/>
                        </a:rPr>
                        <a:t>20 years)</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Geothermal Jersey Valley</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$1,290,825</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$9,203,790</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Solar PV Boulder City</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$3,587,650</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$10,552,193</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Wind Spring Valley</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$10,954,125</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$30,477,305</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Solar PV, Near </a:t>
                      </a:r>
                      <a:r>
                        <a:rPr lang="en-US" sz="1600" b="0" i="0" u="none" strike="noStrike" dirty="0" err="1">
                          <a:solidFill>
                            <a:srgbClr val="000000"/>
                          </a:solidFill>
                          <a:latin typeface="Calibri"/>
                        </a:rPr>
                        <a:t>Primm</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FF0000"/>
                          </a:solidFill>
                          <a:latin typeface="Calibri"/>
                        </a:rPr>
                        <a:t>$6,143,177</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$10,870,445</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CC Landfill Energy</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$726,232</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$2,682,753</a:t>
                      </a:r>
                    </a:p>
                  </a:txBody>
                  <a:tcPr marL="9525" marR="9525" marT="9525" marB="0" anchor="b">
                    <a:lnL>
                      <a:noFill/>
                    </a:lnL>
                    <a:lnR>
                      <a:noFill/>
                    </a:lnR>
                    <a:lnT>
                      <a:noFill/>
                    </a:lnT>
                    <a:lnB>
                      <a:noFill/>
                    </a:lnB>
                  </a:tcPr>
                </a:tc>
              </a:tr>
              <a:tr h="325691">
                <a:tc>
                  <a:txBody>
                    <a:bodyPr/>
                    <a:lstStyle/>
                    <a:p>
                      <a:pPr algn="l" fontAlgn="b"/>
                      <a:r>
                        <a:rPr lang="en-US" sz="1600" b="0" i="0" u="none" strike="noStrike" dirty="0" err="1">
                          <a:solidFill>
                            <a:srgbClr val="000000"/>
                          </a:solidFill>
                          <a:latin typeface="Calibri"/>
                        </a:rPr>
                        <a:t>Ormat</a:t>
                      </a:r>
                      <a:r>
                        <a:rPr lang="en-US" sz="1600" b="0" i="0" u="none" strike="noStrike" dirty="0">
                          <a:solidFill>
                            <a:srgbClr val="000000"/>
                          </a:solidFill>
                          <a:latin typeface="Calibri"/>
                        </a:rPr>
                        <a:t> </a:t>
                      </a:r>
                      <a:r>
                        <a:rPr lang="en-US" sz="1600" b="0" i="0" u="none" strike="noStrike" dirty="0" err="1">
                          <a:solidFill>
                            <a:srgbClr val="000000"/>
                          </a:solidFill>
                          <a:latin typeface="Calibri"/>
                        </a:rPr>
                        <a:t>McGinness</a:t>
                      </a:r>
                      <a:r>
                        <a:rPr lang="en-US" sz="1600" b="0" i="0" u="none" strike="noStrike" dirty="0">
                          <a:solidFill>
                            <a:srgbClr val="000000"/>
                          </a:solidFill>
                          <a:latin typeface="Calibri"/>
                        </a:rPr>
                        <a:t> Hills</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$4,935,600</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$0</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Ormat Tuscarora</a:t>
                      </a:r>
                    </a:p>
                  </a:txBody>
                  <a:tcPr marL="9525" marR="9525" marT="9525" marB="0" anchor="b">
                    <a:lnL>
                      <a:noFill/>
                    </a:lnL>
                    <a:lnR>
                      <a:noFill/>
                    </a:lnR>
                    <a:lnT>
                      <a:noFill/>
                    </a:lnT>
                    <a:lnB>
                      <a:noFill/>
                    </a:lnB>
                  </a:tcPr>
                </a:tc>
                <a:tc>
                  <a:txBody>
                    <a:bodyPr/>
                    <a:lstStyle/>
                    <a:p>
                      <a:pPr algn="r" fontAlgn="b"/>
                      <a:r>
                        <a:rPr lang="en-US" sz="1600" b="0" i="0" u="none" strike="noStrike">
                          <a:solidFill>
                            <a:srgbClr val="FF0000"/>
                          </a:solidFill>
                          <a:latin typeface="Calibri"/>
                        </a:rPr>
                        <a:t>$789,225</a:t>
                      </a:r>
                    </a:p>
                  </a:txBody>
                  <a:tcPr marL="9525" marR="9525" marT="9525" marB="0" anchor="b">
                    <a:lnL>
                      <a:noFill/>
                    </a:lnL>
                    <a:lnR>
                      <a:noFill/>
                    </a:lnR>
                    <a:lnT>
                      <a:noFill/>
                    </a:lnT>
                    <a:lnB>
                      <a:noFill/>
                    </a:lnB>
                  </a:tcPr>
                </a:tc>
                <a:tc>
                  <a:txBody>
                    <a:bodyPr/>
                    <a:lstStyle/>
                    <a:p>
                      <a:pPr algn="r" fontAlgn="b"/>
                      <a:r>
                        <a:rPr lang="en-US" sz="1600" b="0" i="0" u="none" strike="noStrike">
                          <a:solidFill>
                            <a:schemeClr val="accent6">
                              <a:lumMod val="75000"/>
                            </a:schemeClr>
                          </a:solidFill>
                          <a:latin typeface="Calibri"/>
                        </a:rPr>
                        <a:t>$553,807</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Crescent Dunes</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$25,999,997</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$93,316,458</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Stillwater Solar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$2,809,532</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$6,608,521</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ON Line </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$4,416,035</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$54,026,119</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Copper Mountain Solar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$42,206,932</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$48,427,509</a:t>
                      </a:r>
                    </a:p>
                  </a:txBody>
                  <a:tcPr marL="9525" marR="9525" marT="9525" marB="0" anchor="b">
                    <a:lnL>
                      <a:noFill/>
                    </a:lnL>
                    <a:lnR>
                      <a:noFill/>
                    </a:lnR>
                    <a:lnT>
                      <a:noFill/>
                    </a:lnT>
                    <a:lnB>
                      <a:noFill/>
                    </a:lnB>
                  </a:tcPr>
                </a:tc>
              </a:tr>
              <a:tr h="325691">
                <a:tc>
                  <a:txBody>
                    <a:bodyPr/>
                    <a:lstStyle/>
                    <a:p>
                      <a:pPr algn="l" fontAlgn="b"/>
                      <a:r>
                        <a:rPr lang="en-US" sz="1600" b="0" i="0" u="none" strike="noStrike" dirty="0">
                          <a:solidFill>
                            <a:srgbClr val="000000"/>
                          </a:solidFill>
                          <a:latin typeface="Calibri"/>
                        </a:rPr>
                        <a:t>Spectrum Solar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$4,119,252</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$7,619,299</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Gradient Resources</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$5,897,940</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$19,640,885</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ORNI 47 LLC</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$2,917,062</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$0</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Mountain View Solar, LLC</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$2,006,989</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$5,316,242</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K Road Moapa Solar*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$22,847,301</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$0</a:t>
                      </a:r>
                    </a:p>
                  </a:txBody>
                  <a:tcPr marL="9525" marR="9525" marT="9525" marB="0" anchor="b">
                    <a:lnL>
                      <a:noFill/>
                    </a:lnL>
                    <a:lnR>
                      <a:noFill/>
                    </a:lnR>
                    <a:lnT>
                      <a:noFill/>
                    </a:lnT>
                    <a:lnB>
                      <a:noFill/>
                    </a:lnB>
                  </a:tcPr>
                </a:tc>
              </a:tr>
              <a:tr h="325691">
                <a:tc>
                  <a:txBody>
                    <a:bodyPr/>
                    <a:lstStyle/>
                    <a:p>
                      <a:pPr algn="l" fontAlgn="b"/>
                      <a:r>
                        <a:rPr lang="en-US" sz="1600" b="0" i="0" u="none" strike="noStrike">
                          <a:solidFill>
                            <a:srgbClr val="000000"/>
                          </a:solidFill>
                          <a:latin typeface="Calibri"/>
                        </a:rPr>
                        <a:t>Silver State Solar South*</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FF0000"/>
                          </a:solidFill>
                          <a:latin typeface="Calibri"/>
                        </a:rPr>
                        <a:t>$19,764,577</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accent6">
                              <a:lumMod val="75000"/>
                            </a:schemeClr>
                          </a:solidFill>
                          <a:latin typeface="Calibri"/>
                        </a:rPr>
                        <a:t>$38,493,024</a:t>
                      </a:r>
                    </a:p>
                  </a:txBody>
                  <a:tcPr marL="9525" marR="9525" marT="9525" marB="0" anchor="b">
                    <a:lnL>
                      <a:noFill/>
                    </a:lnL>
                    <a:lnR>
                      <a:noFill/>
                    </a:lnR>
                    <a:lnT>
                      <a:noFill/>
                    </a:lnT>
                    <a:lnB>
                      <a:noFill/>
                    </a:lnB>
                  </a:tcPr>
                </a:tc>
              </a:tr>
              <a:tr h="325691">
                <a:tc>
                  <a:txBody>
                    <a:bodyPr/>
                    <a:lstStyle/>
                    <a:p>
                      <a:pPr algn="l" fontAlgn="b"/>
                      <a:r>
                        <a:rPr lang="en-US" sz="2000" b="1" i="0" u="none" strike="noStrike" dirty="0">
                          <a:solidFill>
                            <a:srgbClr val="000000"/>
                          </a:solidFill>
                          <a:latin typeface="Calibri"/>
                        </a:rPr>
                        <a:t>Total </a:t>
                      </a:r>
                      <a:r>
                        <a:rPr lang="en-US" sz="2000" b="1" i="0" u="none" strike="noStrike" dirty="0" smtClean="0">
                          <a:solidFill>
                            <a:srgbClr val="000000"/>
                          </a:solidFill>
                          <a:latin typeface="Calibri"/>
                        </a:rPr>
                        <a:t>Tax Expenditure</a:t>
                      </a:r>
                      <a:endParaRPr lang="en-US" sz="20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2000" b="1" i="0" u="none" strike="noStrike" dirty="0">
                          <a:solidFill>
                            <a:srgbClr val="FF0000"/>
                          </a:solidFill>
                          <a:latin typeface="Calibri"/>
                        </a:rPr>
                        <a:t>$161,412,451</a:t>
                      </a:r>
                    </a:p>
                  </a:txBody>
                  <a:tcPr marL="9525" marR="9525" marT="9525" marB="0" anchor="b">
                    <a:lnL>
                      <a:noFill/>
                    </a:lnL>
                    <a:lnR>
                      <a:noFill/>
                    </a:lnR>
                    <a:lnT>
                      <a:noFill/>
                    </a:lnT>
                    <a:lnB>
                      <a:noFill/>
                    </a:lnB>
                  </a:tcPr>
                </a:tc>
                <a:tc>
                  <a:txBody>
                    <a:bodyPr/>
                    <a:lstStyle/>
                    <a:p>
                      <a:pPr algn="r" fontAlgn="b"/>
                      <a:r>
                        <a:rPr lang="en-US" sz="2000" b="1" i="0" u="none" strike="noStrike" dirty="0">
                          <a:solidFill>
                            <a:schemeClr val="accent6">
                              <a:lumMod val="75000"/>
                            </a:schemeClr>
                          </a:solidFill>
                          <a:latin typeface="Calibri"/>
                        </a:rPr>
                        <a:t>$337,788,350</a:t>
                      </a:r>
                    </a:p>
                  </a:txBody>
                  <a:tcPr marL="9525" marR="9525" marT="9525" marB="0" anchor="b">
                    <a:lnL>
                      <a:noFill/>
                    </a:lnL>
                    <a:lnR>
                      <a:noFill/>
                    </a:lnR>
                    <a:lnT>
                      <a:noFill/>
                    </a:lnT>
                    <a:lnB>
                      <a:noFill/>
                    </a:lnB>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857250"/>
            <a:ext cx="7968796" cy="756397"/>
          </a:xfrm>
        </p:spPr>
        <p:txBody>
          <a:bodyPr/>
          <a:lstStyle/>
          <a:p>
            <a:r>
              <a:rPr lang="en-US" sz="3600" dirty="0" smtClean="0"/>
              <a:t>Why might states impose a carbon tax?</a:t>
            </a:r>
            <a:endParaRPr lang="en-US" sz="3600" dirty="0"/>
          </a:p>
        </p:txBody>
      </p:sp>
      <p:sp>
        <p:nvSpPr>
          <p:cNvPr id="3" name="Content Placeholder 2"/>
          <p:cNvSpPr>
            <a:spLocks noGrp="1"/>
          </p:cNvSpPr>
          <p:nvPr>
            <p:ph idx="1"/>
          </p:nvPr>
        </p:nvSpPr>
        <p:spPr>
          <a:xfrm>
            <a:off x="893763" y="1685365"/>
            <a:ext cx="7358062" cy="4920708"/>
          </a:xfrm>
        </p:spPr>
        <p:txBody>
          <a:bodyPr/>
          <a:lstStyle/>
          <a:p>
            <a:r>
              <a:rPr lang="en-US" dirty="0" smtClean="0">
                <a:solidFill>
                  <a:schemeClr val="tx1"/>
                </a:solidFill>
              </a:rPr>
              <a:t>Reduce emissions cost effectively</a:t>
            </a:r>
          </a:p>
          <a:p>
            <a:r>
              <a:rPr lang="en-US" dirty="0" smtClean="0">
                <a:solidFill>
                  <a:schemeClr val="tx1"/>
                </a:solidFill>
              </a:rPr>
              <a:t>Obviate more costly ways to reduce emissions</a:t>
            </a:r>
          </a:p>
          <a:p>
            <a:r>
              <a:rPr lang="en-US" dirty="0" smtClean="0">
                <a:solidFill>
                  <a:schemeClr val="tx1"/>
                </a:solidFill>
              </a:rPr>
              <a:t>Raise revenue</a:t>
            </a:r>
          </a:p>
          <a:p>
            <a:pPr lvl="1"/>
            <a:r>
              <a:rPr lang="en-US" dirty="0" smtClean="0">
                <a:solidFill>
                  <a:schemeClr val="tx1"/>
                </a:solidFill>
              </a:rPr>
              <a:t>Lower deficits/debt</a:t>
            </a:r>
          </a:p>
          <a:p>
            <a:pPr lvl="1"/>
            <a:r>
              <a:rPr lang="en-US" dirty="0" smtClean="0">
                <a:solidFill>
                  <a:schemeClr val="tx1"/>
                </a:solidFill>
              </a:rPr>
              <a:t>Reduce other taxes:  “tax shift” or “tax swap”</a:t>
            </a:r>
          </a:p>
          <a:p>
            <a:r>
              <a:rPr lang="en-US" dirty="0" smtClean="0">
                <a:solidFill>
                  <a:schemeClr val="tx1"/>
                </a:solidFill>
              </a:rPr>
              <a:t>Comply with EPA rules?</a:t>
            </a:r>
          </a:p>
          <a:p>
            <a:pPr>
              <a:buNone/>
            </a:pP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756397"/>
          </a:xfrm>
        </p:spPr>
        <p:txBody>
          <a:bodyPr/>
          <a:lstStyle/>
          <a:p>
            <a:r>
              <a:rPr lang="en-US" sz="3600" dirty="0" smtClean="0"/>
              <a:t>Some carbon tax design challenges</a:t>
            </a:r>
            <a:endParaRPr lang="en-US" sz="3600" dirty="0"/>
          </a:p>
        </p:txBody>
      </p:sp>
      <p:sp>
        <p:nvSpPr>
          <p:cNvPr id="3" name="Content Placeholder 2"/>
          <p:cNvSpPr>
            <a:spLocks noGrp="1"/>
          </p:cNvSpPr>
          <p:nvPr>
            <p:ph idx="1"/>
          </p:nvPr>
        </p:nvSpPr>
        <p:spPr>
          <a:xfrm>
            <a:off x="349624" y="1685365"/>
            <a:ext cx="8382000" cy="4280460"/>
          </a:xfrm>
        </p:spPr>
        <p:txBody>
          <a:bodyPr/>
          <a:lstStyle/>
          <a:p>
            <a:r>
              <a:rPr lang="en-US" sz="2800" dirty="0" smtClean="0">
                <a:solidFill>
                  <a:schemeClr val="tx1"/>
                </a:solidFill>
              </a:rPr>
              <a:t>Set the tax base</a:t>
            </a:r>
          </a:p>
          <a:p>
            <a:r>
              <a:rPr lang="en-US" sz="2800" dirty="0" smtClean="0">
                <a:solidFill>
                  <a:schemeClr val="tx1"/>
                </a:solidFill>
              </a:rPr>
              <a:t>Set the tax  rate and trajectory</a:t>
            </a:r>
          </a:p>
          <a:p>
            <a:r>
              <a:rPr lang="en-US" sz="2800" dirty="0" smtClean="0">
                <a:solidFill>
                  <a:schemeClr val="tx1"/>
                </a:solidFill>
              </a:rPr>
              <a:t>Decide on the use of the revenue</a:t>
            </a:r>
          </a:p>
          <a:p>
            <a:r>
              <a:rPr lang="en-US" sz="2800" dirty="0" smtClean="0">
                <a:solidFill>
                  <a:schemeClr val="tx1"/>
                </a:solidFill>
              </a:rPr>
              <a:t>Manage distributional outcomes</a:t>
            </a:r>
          </a:p>
          <a:p>
            <a:r>
              <a:rPr lang="en-US" sz="2800" dirty="0" smtClean="0">
                <a:solidFill>
                  <a:schemeClr val="tx1"/>
                </a:solidFill>
              </a:rPr>
              <a:t>Avoid competitiveness problems/emissions leakage</a:t>
            </a:r>
          </a:p>
          <a:p>
            <a:r>
              <a:rPr lang="en-US" sz="2800" dirty="0" smtClean="0">
                <a:solidFill>
                  <a:schemeClr val="tx1"/>
                </a:solidFill>
              </a:rPr>
              <a:t>Coordinate across borders</a:t>
            </a:r>
          </a:p>
          <a:p>
            <a:r>
              <a:rPr lang="en-US" sz="2800" dirty="0" smtClean="0">
                <a:solidFill>
                  <a:schemeClr val="tx1"/>
                </a:solidFill>
              </a:rPr>
              <a:t>Decide what to do with other energy/environment/tax policies</a:t>
            </a:r>
          </a:p>
          <a:p>
            <a:endParaRPr lang="en-US" dirty="0" smtClean="0"/>
          </a:p>
          <a:p>
            <a:pPr>
              <a:buNone/>
            </a:pP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165"/>
            <a:ext cx="8632371" cy="601436"/>
          </a:xfrm>
        </p:spPr>
        <p:txBody>
          <a:bodyPr/>
          <a:lstStyle/>
          <a:p>
            <a:r>
              <a:rPr lang="en-US" sz="2800" dirty="0" smtClean="0"/>
              <a:t>Which states are talking about a carbon tax?</a:t>
            </a:r>
            <a:endParaRPr lang="en-US" sz="2800" dirty="0"/>
          </a:p>
        </p:txBody>
      </p:sp>
      <p:sp>
        <p:nvSpPr>
          <p:cNvPr id="3" name="Content Placeholder 2"/>
          <p:cNvSpPr>
            <a:spLocks noGrp="1"/>
          </p:cNvSpPr>
          <p:nvPr>
            <p:ph idx="1"/>
          </p:nvPr>
        </p:nvSpPr>
        <p:spPr>
          <a:xfrm>
            <a:off x="206829" y="1262744"/>
            <a:ext cx="8654142" cy="5343330"/>
          </a:xfrm>
        </p:spPr>
        <p:txBody>
          <a:bodyPr/>
          <a:lstStyle/>
          <a:p>
            <a:r>
              <a:rPr lang="en-US" dirty="0" smtClean="0">
                <a:solidFill>
                  <a:schemeClr val="tx1"/>
                </a:solidFill>
              </a:rPr>
              <a:t>Washington</a:t>
            </a:r>
          </a:p>
          <a:p>
            <a:pPr lvl="1"/>
            <a:r>
              <a:rPr lang="en-US" dirty="0" smtClean="0">
                <a:solidFill>
                  <a:schemeClr val="tx1"/>
                </a:solidFill>
              </a:rPr>
              <a:t>Proposal by carbonwa.org: $30/ton </a:t>
            </a:r>
          </a:p>
          <a:p>
            <a:pPr lvl="2"/>
            <a:r>
              <a:rPr lang="en-US" dirty="0" smtClean="0">
                <a:solidFill>
                  <a:schemeClr val="tx1"/>
                </a:solidFill>
              </a:rPr>
              <a:t>revenue neutral, rising at 5% per year, </a:t>
            </a:r>
          </a:p>
          <a:p>
            <a:pPr lvl="2"/>
            <a:r>
              <a:rPr lang="en-US" dirty="0" smtClean="0">
                <a:solidFill>
                  <a:schemeClr val="tx1"/>
                </a:solidFill>
              </a:rPr>
              <a:t>on all fossil carbon and carbon implicit in imported electricity</a:t>
            </a:r>
          </a:p>
          <a:p>
            <a:pPr lvl="2"/>
            <a:r>
              <a:rPr lang="en-US" dirty="0" smtClean="0">
                <a:solidFill>
                  <a:schemeClr val="tx1"/>
                </a:solidFill>
              </a:rPr>
              <a:t>Aiming for Nov. 2014 ballot</a:t>
            </a:r>
          </a:p>
          <a:p>
            <a:pPr lvl="2"/>
            <a:r>
              <a:rPr lang="en-US" sz="1200" dirty="0" smtClean="0">
                <a:solidFill>
                  <a:schemeClr val="tx1"/>
                </a:solidFill>
                <a:hlinkClick r:id="rId2"/>
              </a:rPr>
              <a:t>http://www.carbonwa.org/2013.4.8-RevNeutral.pdf</a:t>
            </a:r>
            <a:r>
              <a:rPr lang="en-US" sz="1200" dirty="0" smtClean="0">
                <a:solidFill>
                  <a:schemeClr val="tx1"/>
                </a:solidFill>
              </a:rPr>
              <a:t> </a:t>
            </a:r>
          </a:p>
          <a:p>
            <a:r>
              <a:rPr lang="en-US" dirty="0" smtClean="0">
                <a:solidFill>
                  <a:schemeClr val="tx1"/>
                </a:solidFill>
              </a:rPr>
              <a:t>Oregon</a:t>
            </a:r>
          </a:p>
          <a:p>
            <a:pPr lvl="1"/>
            <a:r>
              <a:rPr lang="en-US" dirty="0" smtClean="0">
                <a:solidFill>
                  <a:schemeClr val="tx1"/>
                </a:solidFill>
              </a:rPr>
              <a:t>Passed bill to do a feasibility study</a:t>
            </a:r>
          </a:p>
          <a:p>
            <a:r>
              <a:rPr lang="en-US" dirty="0" smtClean="0">
                <a:solidFill>
                  <a:schemeClr val="tx1"/>
                </a:solidFill>
              </a:rPr>
              <a:t>Massachusetts:  Bill for $5/ton tax, mostly a swap</a:t>
            </a:r>
          </a:p>
          <a:p>
            <a:pPr>
              <a:buNone/>
            </a:pP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944336"/>
            <a:ext cx="5181600" cy="601436"/>
          </a:xfrm>
        </p:spPr>
        <p:txBody>
          <a:bodyPr/>
          <a:lstStyle/>
          <a:p>
            <a:r>
              <a:rPr lang="en-US" sz="2800" dirty="0" smtClean="0">
                <a:solidFill>
                  <a:schemeClr val="tx1"/>
                </a:solidFill>
              </a:rPr>
              <a:t>One Model:  British Columbia</a:t>
            </a:r>
          </a:p>
        </p:txBody>
      </p:sp>
      <p:sp>
        <p:nvSpPr>
          <p:cNvPr id="3" name="Content Placeholder 2"/>
          <p:cNvSpPr>
            <a:spLocks noGrp="1"/>
          </p:cNvSpPr>
          <p:nvPr>
            <p:ph idx="1"/>
          </p:nvPr>
        </p:nvSpPr>
        <p:spPr>
          <a:xfrm>
            <a:off x="206829" y="1654628"/>
            <a:ext cx="8654142" cy="4951445"/>
          </a:xfrm>
        </p:spPr>
        <p:txBody>
          <a:bodyPr/>
          <a:lstStyle/>
          <a:p>
            <a:r>
              <a:rPr lang="en-US" dirty="0" smtClean="0">
                <a:solidFill>
                  <a:schemeClr val="tx1"/>
                </a:solidFill>
              </a:rPr>
              <a:t>Ramped up to $30/ton CO</a:t>
            </a:r>
            <a:r>
              <a:rPr lang="en-US" baseline="-25000" dirty="0" smtClean="0">
                <a:solidFill>
                  <a:schemeClr val="tx1"/>
                </a:solidFill>
              </a:rPr>
              <a:t>2</a:t>
            </a:r>
            <a:r>
              <a:rPr lang="en-US" dirty="0" smtClean="0">
                <a:solidFill>
                  <a:schemeClr val="tx1"/>
                </a:solidFill>
              </a:rPr>
              <a:t>    -- Revenue neutral</a:t>
            </a:r>
          </a:p>
          <a:p>
            <a:r>
              <a:rPr lang="en-US" sz="2000" dirty="0" smtClean="0">
                <a:solidFill>
                  <a:schemeClr val="tx1"/>
                </a:solidFill>
              </a:rPr>
              <a:t>According to one study (</a:t>
            </a:r>
            <a:r>
              <a:rPr lang="en-US" sz="2000" dirty="0" err="1" smtClean="0">
                <a:solidFill>
                  <a:schemeClr val="tx1"/>
                </a:solidFill>
              </a:rPr>
              <a:t>Elgie</a:t>
            </a:r>
            <a:r>
              <a:rPr lang="en-US" sz="2000" dirty="0" smtClean="0">
                <a:solidFill>
                  <a:schemeClr val="tx1"/>
                </a:solidFill>
              </a:rPr>
              <a:t> &amp; </a:t>
            </a:r>
            <a:r>
              <a:rPr lang="en-US" sz="2000" dirty="0" err="1" smtClean="0">
                <a:solidFill>
                  <a:schemeClr val="tx1"/>
                </a:solidFill>
              </a:rPr>
              <a:t>McClay</a:t>
            </a:r>
            <a:r>
              <a:rPr lang="en-US" sz="2000" dirty="0" smtClean="0">
                <a:solidFill>
                  <a:schemeClr val="tx1"/>
                </a:solidFill>
              </a:rPr>
              <a:t> “</a:t>
            </a:r>
            <a:r>
              <a:rPr lang="en-US" sz="2000" dirty="0" smtClean="0">
                <a:solidFill>
                  <a:schemeClr val="tx1">
                    <a:lumMod val="95000"/>
                    <a:lumOff val="5000"/>
                  </a:schemeClr>
                </a:solidFill>
              </a:rPr>
              <a:t>BC’S CARBON TAX SHIFT AFTER FIVE YEARS: RESULTS: An Environmental (and Economic) Success Story”</a:t>
            </a:r>
          </a:p>
          <a:p>
            <a:pPr lvl="1"/>
            <a:r>
              <a:rPr lang="en-US" sz="2000" dirty="0" smtClean="0">
                <a:solidFill>
                  <a:schemeClr val="tx1">
                    <a:lumMod val="95000"/>
                    <a:lumOff val="5000"/>
                  </a:schemeClr>
                </a:solidFill>
              </a:rPr>
              <a:t>Since July 1, 2008, BC’s fuel consumption has fallen by 17.4% per capita (and fallen by 18.8% relative to the rest of Canada). </a:t>
            </a:r>
          </a:p>
          <a:p>
            <a:pPr lvl="1"/>
            <a:r>
              <a:rPr lang="en-US" sz="2000" dirty="0" smtClean="0">
                <a:solidFill>
                  <a:schemeClr val="tx1">
                    <a:lumMod val="95000"/>
                    <a:lumOff val="5000"/>
                  </a:schemeClr>
                </a:solidFill>
              </a:rPr>
              <a:t>These reductions have occurred across all the fuel types covered by the tax</a:t>
            </a:r>
          </a:p>
          <a:p>
            <a:pPr lvl="1"/>
            <a:r>
              <a:rPr lang="en-US" sz="2000" dirty="0" smtClean="0">
                <a:solidFill>
                  <a:schemeClr val="tx1">
                    <a:lumMod val="95000"/>
                    <a:lumOff val="5000"/>
                  </a:schemeClr>
                </a:solidFill>
              </a:rPr>
              <a:t>BC’s GDP kept pace with the rest of Canada’s over that time </a:t>
            </a:r>
          </a:p>
          <a:p>
            <a:pPr lvl="1"/>
            <a:r>
              <a:rPr lang="en-US" sz="2000" dirty="0" smtClean="0">
                <a:solidFill>
                  <a:schemeClr val="tx1">
                    <a:lumMod val="95000"/>
                    <a:lumOff val="5000"/>
                  </a:schemeClr>
                </a:solidFill>
              </a:rPr>
              <a:t>The tax shift has enabled BC to have Canada’s lowest income tax rates (as of 2012). </a:t>
            </a:r>
          </a:p>
          <a:p>
            <a:pPr lvl="1"/>
            <a:r>
              <a:rPr lang="en-US" sz="2000" dirty="0" smtClean="0">
                <a:solidFill>
                  <a:schemeClr val="tx1">
                    <a:lumMod val="95000"/>
                    <a:lumOff val="5000"/>
                  </a:schemeClr>
                </a:solidFill>
              </a:rPr>
              <a:t>Cuts to income and other taxes have exceeded carbon tax revenues by $500 million from 2008-12.</a:t>
            </a:r>
          </a:p>
          <a:p>
            <a:pPr>
              <a:buNone/>
            </a:pPr>
            <a:endParaRPr lang="en-US" sz="2000" dirty="0" smtClean="0">
              <a:solidFill>
                <a:schemeClr val="tx1">
                  <a:lumMod val="95000"/>
                  <a:lumOff val="5000"/>
                </a:schemeClr>
              </a:solidFill>
            </a:endParaRPr>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5762" y="1140386"/>
            <a:ext cx="8758238" cy="493713"/>
          </a:xfrm>
        </p:spPr>
        <p:txBody>
          <a:bodyPr/>
          <a:lstStyle/>
          <a:p>
            <a:pPr eaLnBrk="1" hangingPunct="1"/>
            <a:r>
              <a:rPr lang="en-US" sz="3200" dirty="0" smtClean="0"/>
              <a:t>Excise tax on carbon shifts relative prices of different fuels.</a:t>
            </a:r>
            <a:endParaRPr lang="en-US" sz="3200" b="1" dirty="0" smtClean="0"/>
          </a:p>
        </p:txBody>
      </p:sp>
      <p:graphicFrame>
        <p:nvGraphicFramePr>
          <p:cNvPr id="1026" name="Object 4"/>
          <p:cNvGraphicFramePr>
            <a:graphicFrameLocks noGrp="1" noChangeAspect="1"/>
          </p:cNvGraphicFramePr>
          <p:nvPr>
            <p:ph type="chart" sz="half" idx="2"/>
            <p:extLst>
              <p:ext uri="{D42A27DB-BD31-4B8C-83A1-F6EECF244321}">
                <p14:modId xmlns:p14="http://schemas.microsoft.com/office/powerpoint/2010/main" val="1185216664"/>
              </p:ext>
            </p:extLst>
          </p:nvPr>
        </p:nvGraphicFramePr>
        <p:xfrm>
          <a:off x="4491831" y="1512421"/>
          <a:ext cx="4779962" cy="4138613"/>
        </p:xfrm>
        <a:graphic>
          <a:graphicData uri="http://schemas.openxmlformats.org/presentationml/2006/ole">
            <mc:AlternateContent xmlns:mc="http://schemas.openxmlformats.org/markup-compatibility/2006">
              <mc:Choice xmlns:v="urn:schemas-microsoft-com:vml" Requires="v">
                <p:oleObj spid="_x0000_s1055" name="Chart" r:id="rId4" imgW="5105400" imgH="4124325" progId="MSGraph.Chart.8">
                  <p:embed followColorScheme="full"/>
                </p:oleObj>
              </mc:Choice>
              <mc:Fallback>
                <p:oleObj name="Chart" r:id="rId4" imgW="5105400" imgH="4124325" progId="MSGraph.Chart.8">
                  <p:embed followColorScheme="full"/>
                  <p:pic>
                    <p:nvPicPr>
                      <p:cNvPr id="0" name="Picture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831" y="1512421"/>
                        <a:ext cx="4779962"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pic>
        <p:nvPicPr>
          <p:cNvPr id="1029" name="Picture 6" descr="http://t2.gstatic.com/images?q=tbn:ANd9GcSMVvalqJUqy6mWQNgMLwte_B5QeQi7iaJkd-4pZjMNOq9tTb5s9g"/>
          <p:cNvPicPr>
            <a:picLocks noChangeAspect="1" noChangeArrowheads="1"/>
          </p:cNvPicPr>
          <p:nvPr/>
        </p:nvPicPr>
        <p:blipFill>
          <a:blip r:embed="rId6" cstate="print"/>
          <a:srcRect/>
          <a:stretch>
            <a:fillRect/>
          </a:stretch>
        </p:blipFill>
        <p:spPr bwMode="auto">
          <a:xfrm>
            <a:off x="5238750" y="5466324"/>
            <a:ext cx="1363662" cy="1020762"/>
          </a:xfrm>
          <a:prstGeom prst="rect">
            <a:avLst/>
          </a:prstGeom>
          <a:noFill/>
          <a:ln w="9525">
            <a:noFill/>
            <a:miter lim="800000"/>
            <a:headEnd/>
            <a:tailEnd/>
          </a:ln>
        </p:spPr>
      </p:pic>
      <p:sp>
        <p:nvSpPr>
          <p:cNvPr id="1030" name="AutoShape 8" descr="data:image/jpeg;base64,/9j/4AAQSkZJRgABAQAAAQABAAD/2wBDAAkGBwgHBgkIBwgKCgkLDRYPDQwMDRsUFRAWIB0iIiAdHx8kKDQsJCYxJx8fLT0tMTU3Ojo6Iys/RD84QzQ5Ojf/2wBDAQoKCg0MDRoPDxo3JR8lNzc3Nzc3Nzc3Nzc3Nzc3Nzc3Nzc3Nzc3Nzc3Nzc3Nzc3Nzc3Nzc3Nzc3Nzc3Nzc3Nzf/wAARCAC+AGcDASIAAhEBAxEB/8QAHAAAAQQDAQAAAAAAAAAAAAAAAAEFBgcCAwQI/8QAThAAAQIEBAIECAcMCAcAAAAAAQIDAAQFEQYSITFBUQcTImEUMnGBkaGx0QgVIzZSdLIXNDVCVFVic8HS4fAWJoKDkpOi8SUzRWNys8L/xAAbAQEAAgMBAQAAAAAAAAAAAAAAAwQCBQYBB//EADIRAAIBAwEGAwYGAwAAAAAAAAABAgMEESEFEjEzQVETFGEicYGRsfAGFSMyU8FSktH/2gAMAwEAAhEDEQA/ALwGkLCGFEAEIdoWEO0ARPHOL2sOMJZYSl6oPJu22o6ITtmV3chx9MQqToOLMYJTOz04pmWXqkvqKQR+i2OHltHIlSK/jyozc+jrJWVU86ptR0LTNwlPnIF/KYlGFazW25OXn6tWGJwTsn4UqU8FDfgpV2kpQobpCdCFXNxvveGOamr4HQSrR2XShCnFOpJZbeuM8EhpmMFYhoKRM0usJUpOoQham1KPIA3B88SfCOKpmamUUuutpanlJJZdSLIfA3HcocR3cIaZipVF2luTThmZhbLqfCVSrYccS2oXBSnja+oGtkmM8VyZboUtVJZSHJqWKHw+i6QtabXI5XTcW7hyjJx3dUQxvXftUbhLL4SSw0/X0LFG8ZRzyTwmZRiYTs62lY84vHREhpmmnhhBBAYHghggEEALCbGFhCIAWEO0AMKYApOTUcP4+n5Wb7LbzrrZUoWBQ4cyT5DoInrGHUuy6hNTLyGCkpQnTNYwmPMHJxC0mak8jdRaTlSVaJdTr2Vek2PC5iIyOMK5htSJKv05x/ILILyihdhyVYhfl9cQx/T0Zv6lD8zpQqUWvEisOOcN46onKsKyK5iZmpdKpFx5CAlTAT8mpAUErSCCM1lG9wbi14j2KZdiiYZZw7JTDszMvuZEqfXmWtbi9zYd6tALDSND/STPTza26LSD1gTcrccCsvflA1HffSHHBuFp5M8a5iJ0vTyrqaaUc3VE7nle1hYbD1ZOW9oiGlZSsX49y0muEc5bfw4ImsiwJaTYlxs02lHoFo3xiNIW8SGnbbeWLCbwGFEDwIIIIAIIIIATYwHaFhL6QBFcTY7pWH5nwN1D0zNhIUplhI7IO11EgDbbeKfrlZnK5UVTk+slxRs22CcrSfop/nUxjiF1T+I6o44bqM46CfIogeoARwkXOu3EAxrpVZ1E2dzsfZ8aFHzEFmb+2PFPp1Zln2puTbabcbUFoUqcZSfOCu9u6LEw9juUdmHJISc0lKAV27KurA8YABV1AG9rX04WEVrLzlLZAvQGXFWtmXNuknzCw9UY0R1TVdp7jJLZE23ax2BWNPRpEsJuPAsXVhK8pylcRw0tHw+jZcOOKu5KUBtySeyJmlWEw2o3QnKV5k230T64jxxm5hanIqVYW/OSbziWjlWVLb/SAO/piL1WoTbr09T3Jla5SWemkssm1kBPWJFvINIkhw4jFNGl6euZVLKGd1DgQFDMNgoHca6gEHvi2jgakNybj2J5QK7TMRSInaRNtzLF7Ky6KQr6KgdUnuMOceYphvEXRXikTKEpSpQzONpJLE43fUjyX23STyOvobC1fksTUSWqtOUosvJ1Srxm1DdJ7wY9MB3ggggAggggAhCIWEO0Aeca3+Hqn9ce+2qHrCeF1VopffK0sLUUMoToXCNCq/FINgQDe1yNtWauj/jtTUPyx4efOqLU6NH2zSZNOVCSqWCUqCrZ1JJzi2bUg8QkaEC8ULdJvX1+p2N3e1rXZtPwnhvqNzOFKXVEzbcrIhrwR4svJAWF3CUK7CiQFaFQB2uoX2tEPfo7tHxFTUKV1jDs02WnBxstIUm+xKToSNIueRkXZaqVGZLiCzNrQ4EJTqFBCUEnTkkcTsNogmOHmXKrTC2Qc9TbKFb5kggKIVnVoCQLWTY8OMWqsVu5Rrdk7SuXX8KUnKMk+OvR6m/E9Obdw+25LsNJedn5lCncgBOYugXI13tDrg5SfCGGgbrbbczgDbUQ9UmWZnKQ4xMtpcaXMP5knj8qqO6SpsrIlRlkEKVYKUpRUSPKYlRpK3Ml72cGLsOSWJ6K7Tp1Nie0y8B2mV8FD068wSOMUn0RVmcwfjqZwtVvk2Zp0tKRfsomB4qgeShp33THoUxQ3wg6GqnVmm4nkPknHlBp1adCHUaoV5bC39kQIy+oIacKVhqv4dp9VZIKZllKzY7K2UPMoEeaCAHaCNTkw00bOOISe82gbfad/wCW6hR5A3gDbAYISAPOdYIFeqgOgM499tUdeH8QzNCdUlCetYUrOW81ihYGigeNt8p0JA23jirX4dqn1x77ao5jqm/EaGNdT4Z9T6PaWlK5sYwqrKLCmukVpxqzfhbibEFlxtAzDsiylg8QF3I+kDwiJpqcxVsRyExMnXwllKUj8VIUnjxOmpOphnjqpzqJaflXnTZCHkLUbXskKBJ9USuTlozOhsi2s4ylSXtNP7RfuHvvBX1l/wD9qoc4YsIVCVqFJU9JupcR4Q8eRF3FEXB1GhEbKViGXqM/MSSW1tOsrWgBwWK8hsrThwPeFAjeLiPndeLjVkpLDyPMQfpmpSKr0fVK6QXJQCabJF7FG/8ApKh54nEcValET9InpN1OZExLuNKTzCkkEQISuvg9VTwvBb0irxpGaUkC/wCKvtD1lUERT4N031NYrVOWohbjCHQgn6CiDp/bEEAW1KsByzr3bUs3AVrpe1zzN9AIcVPSku0la20fokJFzx05RySigWm1cAkA2/RJv6jfzQTbDjzSCgZlt6KSPIBp6PXADlJzzEz2W8yVD8VQiIdI2K5ijNop1NbWJyYRmL2W4aRe2nNR1ty35Q80uXfM2heRSUoNyVAjzRAOltA/pIwd7yyb5k7DMdjsOcQXEnGm2izaQUqqTWSPYcnKfTZx6Zq9PXUkLRZKV2NlX1JJ3PviRDE2FFHKMHt35ZEe6IYyhDboshIANzYakE6+qMUIAy9YAoJAzg6jQG+++sQwwkkjuI2VKcE5J5wuDaXyRNxibChI/qg2b2scqLQn9J8KEH+qCLjcZEaeqISGkAAKQ2QLWGW+25214mM8pJUDlOgAsnxdOGmmv7Iyz94PPIUUtc/7S/6TBvFlOlJ2XmaFSnKcvMEvJFg082TrnA4jUg8PITDjUa3T0Y9YmafNtPNOJZWssqunrLqbXqOOQpv/AOIiBtS0xMl1Uu2SlpCluKP4ibAb8Lm/l80ZSgUubUCQlCcnVHqwkE78RfgNeN4mpts57btGlScNzjrnXLPRGdNr3Fud4UkDfSGCRcampWWmn5VSmnpZCm0Ja0Qoi6gBwPfG9tpSFN/GDK3vkkpR2c9la38+2sSmgKU6H2xIdK88ylROdE00q4t4rgP7II04NUlrpbmwtBUFTc78mjcDMriDwt/vBAF3Kk5qScKmk9a0eA3/AIHvjcw8gkXamErHDJ7v4Q7QQBqZKiLqSU8gTcxUXTH84pT6oD/qVFwmKe6Y/nFKfUx9sxVvOUy7s/nogw2EZAXBOlhGI8URkrTs8Bv3mIo/tR9PpcuPuQkOFGo81WJ1MtKAcCtwjstjmfdxhKLSZqszqZWUT3uOEdltPM+6LEmpmm4Ko6WWEhcwsHIgntPK+ko8v9hEkY51ZQv790WqNFZqPp29Wa6iimYaojdNZPysytKU8VuKzC6j3D+EMuN61T6R0gTJn3rFcqzlQEkk3I9xjhTJzk8FVyrrUpxbjfVJ23WANOAF9BEc6au30ntp/wC1LiJ6bycZtiiqe5mW9J5y/XQ9IyyMsu0kixCAPVGy0LBEhpTzfgS7vTfPKT+VzqvWuCF6HleFdLk0+rXMJpw+c/xggD0fBBBACGKe6Y/nHKfUx9sxcJin+mIE4jkwPyQfbMVbzlMu7P56+JB29EhXojuotImqzOplpRPetwjstjmfdBRaVM1mcRKyadvHcPitp5n3cYsSamKZgqjhphPWPL8VF+08riongPZtGNOOib4Hd3N+6MI0qKzUaWF294TUzTME0ZLLCc76xdCCe06r6Su7v9ERylU9+qTK63XV3B7SEr0FhxtwSOA88FLpz9TmVVquruFdpKF6Cw204JHARqqE9M4inPi6mXTKpPyjnAjme7kOMSPUo0aLp7yUsyf759vRGNWrTlSm2WZMK8CbfRnUB4xzC1+QvtziMdMJv0qi/DwceyJxUpBim0iWl2E7zTWZR3Ucw1MQjpiGXpUSeYlz7IzprV5NHtqUJRp+GsJb3x4anpeOWpvplqbNvrVlS0ytZPIBJMdURfpOmxJ4ArziiBmk1tC/HOMv7YlNCU38HSXW7jOdmjqlqQUFKP0lLRb2GCH34NUmQ1XJ03spTTI5aBRPtEEAXfBBBACGKf6YjbEMpzMoB5O0qLgMU90x/OKT+qD7Zirecpl3Z/PXxOfCVdlqFhycddAcmHJkhpobr7Cd+QHOCmU16qzK6zX1ZknVKFiybcNOCRy/ktuEqXLzi3ZqbI6uXt2DsTzPdHbUJ6ZxFOfF9MumUTqty2hHM93IcY8g/YR2SpxjOXh6Npb0uyxwQlQnpnEU4KfTLplE6rcOxHM93dxiT0unS9NlQxLp71KI1UeZgplOYpkqGGE961HdR5mOHENbbpTPVt2XMrF0IOw7z/OsScNWVJzddqhQXs/X1ZoxVNshUnKZ/llTDaso1sAdzEI6cQW+kdLuwDEuo+v3Rtl3XJiqMuvrUtxb6SpSjc+MIX4Q7ZaxrKuBJyu01u54Ehax7oypvOTXbftvLxpQz3/o9GpOYAjiLxV/whqgqVwUzJoIvOziErB+gkFX2gmLJproep0q6DcLZQoHncCKJ+ERUPC6zIU9lRUZZFsiTcla9SLc7Bv/ABd8SnOE36AZBMp0ftTIBvOzLrp8xyf/ABBEzwtTE0XDlNpiR97SyG1d6gNT6bwQA6wQQhMAEU90x/OKU+pj7Zi4Yp7pj+cUp9TH2zFW85TLuz+eiL0dmcnr0+UXlbdIU6TtYc/dFgUynMUyVDEuON1LO6zzMRLAf4Re/U/tESHENbapbWRuy5pY7COCRzPd7YU8KCZ1126lWpGhBdF9OomIK43SmsjdlzSx2E8E957vbEAfecmHlvPLK3Fm6lHcmEfedfeW6+orcWbqUdyYwjGUsm5srOFtH1fFm+Q+/pb9aj2iJJ8I6nLdXQ51A0CXmjYak2CgPUYjcj9/S361HtEXF0o0RytYUc8GaLszJuomWm07rCdFpHeUFYHfaJaPU5j8V8yl7n/RvwDU2nej2jz0w6AhqQR1rije2RNlE/4SYp2gtOY46XZd15Fm2HDPTCToQEkFKTa9yPkkHyGGJeK63Q8IOYalAFU5yY65udtmu0bHq9rWKhc35kbGLj6GMIvYeor1RqSFCpVNQcWFjtNt7pSrvNyT5bcInOSLFEELBABCcbwX5QsAIYp7pj+cUp9TH2zFuTb6JWWdmHSQ20hS1kDYAXMULjPEYxPVETjcqWENt9UgFeYqTmJBOgsbHbXyxUvJLw93qzYbNpylW3kuBzUOpmlqfdbRmcW3lQDsDfcxwvvOTDqnXllbizdSlcTGkFVtBBmVyEVlWWEsHeUrmjT9rdecLp2M4IwzK5CDMrkI98aPZlj8wp/4y+R1SP39LfrUe0R6REeZ2XlsvNu5b5FhVudje0XrgvFTeJ5N5wS6paYYUEutlWYC+xCrC/oEWLerGTaOV/Ek3cblSEXiPHK7nSMIYeTVvjVNHkxPXzdd1eub6Vtr99rw97QsJFs5UWCEEEAR+oUmtvuKVL15TSDsjwcC3nBhofwziRV7VtS/K+4mJxDbOUx2ZmFuJqM0ylabBttVgk6ajze/eAIU/hDEDqFIcm0OpUCFBU0s3HnENh6OqgnaTlz5HvfFiClTCUOp+NJolaAkFSvFPEjvv6tIxTR3UnSozGQrKygqOp9OgvraMXFN5aJKdapSeYSa9xXZ6Pql+b2z/fp98Y/c/qX5tR/np/eixfiV8NlCapNDsBKSFq7NgBffWA0d4pI+MpgpVe6So21v39/vuLAN2PYn8/d/yy+bK5+5/UvzYn/PR+9C/c/qX5tR530/vRZTtNmFtoQmovjKkpzXIJ1vc2I8nstG2WkHGHlrM4+4FhXZWokAm2ovtax9MN2PYefu/wCWXzZWI6Pqkf8Ap7Q8r6ffHXJ4IrEsFeDNts5t7TFr+jyxYlRkDPNto63qyhV84TdXmPCG44bHVZfDXj2CgJIGVN1XuBzHlPA8I9UUuhhUu7ipHdnNterZGmsJ4jG0+EeSaX+wR2y+G8SIteuqR/fOL9sPpoXy63fDHHFKUtVnkBYGZITbhppHTTab4C4tXhDjmZCEZVWCU5b7ct9rx6Vzip9KrMuq81XVPJtbJ4On2m8EP0EAf//Z"/>
          <p:cNvSpPr>
            <a:spLocks noChangeAspect="1" noChangeArrowheads="1"/>
          </p:cNvSpPr>
          <p:nvPr/>
        </p:nvSpPr>
        <p:spPr bwMode="auto">
          <a:xfrm>
            <a:off x="4457700" y="-565150"/>
            <a:ext cx="628650" cy="1162050"/>
          </a:xfrm>
          <a:prstGeom prst="rect">
            <a:avLst/>
          </a:prstGeom>
          <a:noFill/>
          <a:ln w="9525">
            <a:noFill/>
            <a:miter lim="800000"/>
            <a:headEnd/>
            <a:tailEnd/>
          </a:ln>
        </p:spPr>
        <p:txBody>
          <a:bodyPr/>
          <a:lstStyle/>
          <a:p>
            <a:pPr algn="ctr"/>
            <a:endParaRPr lang="en-US"/>
          </a:p>
        </p:txBody>
      </p:sp>
      <p:sp>
        <p:nvSpPr>
          <p:cNvPr id="1031" name="AutoShape 10" descr="data:image/jpeg;base64,/9j/4AAQSkZJRgABAQAAAQABAAD/2wBDAAkGBwgHBgkIBwgKCgkLDRYPDQwMDRsUFRAWIB0iIiAdHx8kKDQsJCYxJx8fLT0tMTU3Ojo6Iys/RD84QzQ5Ojf/2wBDAQoKCg0MDRoPDxo3JR8lNzc3Nzc3Nzc3Nzc3Nzc3Nzc3Nzc3Nzc3Nzc3Nzc3Nzc3Nzc3Nzc3Nzc3Nzc3Nzc3Nzf/wAARCAC+AGcDASIAAhEBAxEB/8QAHAAAAQQDAQAAAAAAAAAAAAAAAAEFBgcCAwQI/8QAThAAAQIEBAIECAcMCAcAAAAAAQIDAAQFEQYSITFBUQcTImEUMnGBkaGx0QgVIzZSdLIXNDVCVFVic8HS4fAWJoKDkpOi8SUzRWNys8L/xAAbAQEAAgMBAQAAAAAAAAAAAAAAAwQCBQYBB//EADIRAAIBAwEGAwYGAwAAAAAAAAABAgMEESEFEjEzQVETFGEicYGRsfAGFSMyU8FSktH/2gAMAwEAAhEDEQA/ALwGkLCGFEAEIdoWEO0ARPHOL2sOMJZYSl6oPJu22o6ITtmV3chx9MQqToOLMYJTOz04pmWXqkvqKQR+i2OHltHIlSK/jyozc+jrJWVU86ptR0LTNwlPnIF/KYlGFazW25OXn6tWGJwTsn4UqU8FDfgpV2kpQobpCdCFXNxvveGOamr4HQSrR2XShCnFOpJZbeuM8EhpmMFYhoKRM0usJUpOoQham1KPIA3B88SfCOKpmamUUuutpanlJJZdSLIfA3HcocR3cIaZipVF2luTThmZhbLqfCVSrYccS2oXBSnja+oGtkmM8VyZboUtVJZSHJqWKHw+i6QtabXI5XTcW7hyjJx3dUQxvXftUbhLL4SSw0/X0LFG8ZRzyTwmZRiYTs62lY84vHREhpmmnhhBBAYHghggEEALCbGFhCIAWEO0AMKYApOTUcP4+n5Wb7LbzrrZUoWBQ4cyT5DoInrGHUuy6hNTLyGCkpQnTNYwmPMHJxC0mak8jdRaTlSVaJdTr2Vek2PC5iIyOMK5htSJKv05x/ILILyihdhyVYhfl9cQx/T0Zv6lD8zpQqUWvEisOOcN46onKsKyK5iZmpdKpFx5CAlTAT8mpAUErSCCM1lG9wbi14j2KZdiiYZZw7JTDszMvuZEqfXmWtbi9zYd6tALDSND/STPTza26LSD1gTcrccCsvflA1HffSHHBuFp5M8a5iJ0vTyrqaaUc3VE7nle1hYbD1ZOW9oiGlZSsX49y0muEc5bfw4ImsiwJaTYlxs02lHoFo3xiNIW8SGnbbeWLCbwGFEDwIIIIAIIIIATYwHaFhL6QBFcTY7pWH5nwN1D0zNhIUplhI7IO11EgDbbeKfrlZnK5UVTk+slxRs22CcrSfop/nUxjiF1T+I6o44bqM46CfIogeoARwkXOu3EAxrpVZ1E2dzsfZ8aFHzEFmb+2PFPp1Zln2puTbabcbUFoUqcZSfOCu9u6LEw9juUdmHJISc0lKAV27KurA8YABV1AG9rX04WEVrLzlLZAvQGXFWtmXNuknzCw9UY0R1TVdp7jJLZE23ax2BWNPRpEsJuPAsXVhK8pylcRw0tHw+jZcOOKu5KUBtySeyJmlWEw2o3QnKV5k230T64jxxm5hanIqVYW/OSbziWjlWVLb/SAO/piL1WoTbr09T3Jla5SWemkssm1kBPWJFvINIkhw4jFNGl6euZVLKGd1DgQFDMNgoHca6gEHvi2jgakNybj2J5QK7TMRSInaRNtzLF7Ky6KQr6KgdUnuMOceYphvEXRXikTKEpSpQzONpJLE43fUjyX23STyOvobC1fksTUSWqtOUosvJ1Srxm1DdJ7wY9MB3ggggAggggAhCIWEO0Aeca3+Hqn9ce+2qHrCeF1VopffK0sLUUMoToXCNCq/FINgQDe1yNtWauj/jtTUPyx4efOqLU6NH2zSZNOVCSqWCUqCrZ1JJzi2bUg8QkaEC8ULdJvX1+p2N3e1rXZtPwnhvqNzOFKXVEzbcrIhrwR4svJAWF3CUK7CiQFaFQB2uoX2tEPfo7tHxFTUKV1jDs02WnBxstIUm+xKToSNIueRkXZaqVGZLiCzNrQ4EJTqFBCUEnTkkcTsNogmOHmXKrTC2Qc9TbKFb5kggKIVnVoCQLWTY8OMWqsVu5Rrdk7SuXX8KUnKMk+OvR6m/E9Obdw+25LsNJedn5lCncgBOYugXI13tDrg5SfCGGgbrbbczgDbUQ9UmWZnKQ4xMtpcaXMP5knj8qqO6SpsrIlRlkEKVYKUpRUSPKYlRpK3Ml72cGLsOSWJ6K7Tp1Nie0y8B2mV8FD068wSOMUn0RVmcwfjqZwtVvk2Zp0tKRfsomB4qgeShp33THoUxQ3wg6GqnVmm4nkPknHlBp1adCHUaoV5bC39kQIy+oIacKVhqv4dp9VZIKZllKzY7K2UPMoEeaCAHaCNTkw00bOOISe82gbfad/wCW6hR5A3gDbAYISAPOdYIFeqgOgM499tUdeH8QzNCdUlCetYUrOW81ihYGigeNt8p0JA23jirX4dqn1x77ao5jqm/EaGNdT4Z9T6PaWlK5sYwqrKLCmukVpxqzfhbibEFlxtAzDsiylg8QF3I+kDwiJpqcxVsRyExMnXwllKUj8VIUnjxOmpOphnjqpzqJaflXnTZCHkLUbXskKBJ9USuTlozOhsi2s4ylSXtNP7RfuHvvBX1l/wD9qoc4YsIVCVqFJU9JupcR4Q8eRF3FEXB1GhEbKViGXqM/MSSW1tOsrWgBwWK8hsrThwPeFAjeLiPndeLjVkpLDyPMQfpmpSKr0fVK6QXJQCabJF7FG/8ApKh54nEcValET9InpN1OZExLuNKTzCkkEQISuvg9VTwvBb0irxpGaUkC/wCKvtD1lUERT4N031NYrVOWohbjCHQgn6CiDp/bEEAW1KsByzr3bUs3AVrpe1zzN9AIcVPSku0la20fokJFzx05RySigWm1cAkA2/RJv6jfzQTbDjzSCgZlt6KSPIBp6PXADlJzzEz2W8yVD8VQiIdI2K5ijNop1NbWJyYRmL2W4aRe2nNR1ty35Q80uXfM2heRSUoNyVAjzRAOltA/pIwd7yyb5k7DMdjsOcQXEnGm2izaQUqqTWSPYcnKfTZx6Zq9PXUkLRZKV2NlX1JJ3PviRDE2FFHKMHt35ZEe6IYyhDboshIANzYakE6+qMUIAy9YAoJAzg6jQG+++sQwwkkjuI2VKcE5J5wuDaXyRNxibChI/qg2b2scqLQn9J8KEH+qCLjcZEaeqISGkAAKQ2QLWGW+25214mM8pJUDlOgAsnxdOGmmv7Iyz94PPIUUtc/7S/6TBvFlOlJ2XmaFSnKcvMEvJFg082TrnA4jUg8PITDjUa3T0Y9YmafNtPNOJZWssqunrLqbXqOOQpv/AOIiBtS0xMl1Uu2SlpCluKP4ibAb8Lm/l80ZSgUubUCQlCcnVHqwkE78RfgNeN4mpts57btGlScNzjrnXLPRGdNr3Fud4UkDfSGCRcampWWmn5VSmnpZCm0Ja0Qoi6gBwPfG9tpSFN/GDK3vkkpR2c9la38+2sSmgKU6H2xIdK88ylROdE00q4t4rgP7II04NUlrpbmwtBUFTc78mjcDMriDwt/vBAF3Kk5qScKmk9a0eA3/AIHvjcw8gkXamErHDJ7v4Q7QQBqZKiLqSU8gTcxUXTH84pT6oD/qVFwmKe6Y/nFKfUx9sxVvOUy7s/nogw2EZAXBOlhGI8URkrTs8Bv3mIo/tR9PpcuPuQkOFGo81WJ1MtKAcCtwjstjmfdxhKLSZqszqZWUT3uOEdltPM+6LEmpmm4Ko6WWEhcwsHIgntPK+ko8v9hEkY51ZQv790WqNFZqPp29Wa6iimYaojdNZPysytKU8VuKzC6j3D+EMuN61T6R0gTJn3rFcqzlQEkk3I9xjhTJzk8FVyrrUpxbjfVJ23WANOAF9BEc6au30ntp/wC1LiJ6bycZtiiqe5mW9J5y/XQ9IyyMsu0kixCAPVGy0LBEhpTzfgS7vTfPKT+VzqvWuCF6HleFdLk0+rXMJpw+c/xggD0fBBBACGKe6Y/nHKfUx9sxcJin+mIE4jkwPyQfbMVbzlMu7P56+JB29EhXojuotImqzOplpRPetwjstjmfdBRaVM1mcRKyadvHcPitp5n3cYsSamKZgqjhphPWPL8VF+08riongPZtGNOOib4Hd3N+6MI0qKzUaWF294TUzTME0ZLLCc76xdCCe06r6Su7v9ERylU9+qTK63XV3B7SEr0FhxtwSOA88FLpz9TmVVquruFdpKF6Cw204JHARqqE9M4inPi6mXTKpPyjnAjme7kOMSPUo0aLp7yUsyf759vRGNWrTlSm2WZMK8CbfRnUB4xzC1+QvtziMdMJv0qi/DwceyJxUpBim0iWl2E7zTWZR3Ucw1MQjpiGXpUSeYlz7IzprV5NHtqUJRp+GsJb3x4anpeOWpvplqbNvrVlS0ytZPIBJMdURfpOmxJ4ArziiBmk1tC/HOMv7YlNCU38HSXW7jOdmjqlqQUFKP0lLRb2GCH34NUmQ1XJ03spTTI5aBRPtEEAXfBBBACGKf6YjbEMpzMoB5O0qLgMU90x/OKT+qD7Zirecpl3Z/PXxOfCVdlqFhycddAcmHJkhpobr7Cd+QHOCmU16qzK6zX1ZknVKFiybcNOCRy/ktuEqXLzi3ZqbI6uXt2DsTzPdHbUJ6ZxFOfF9MumUTqty2hHM93IcY8g/YR2SpxjOXh6Npb0uyxwQlQnpnEU4KfTLplE6rcOxHM93dxiT0unS9NlQxLp71KI1UeZgplOYpkqGGE961HdR5mOHENbbpTPVt2XMrF0IOw7z/OsScNWVJzddqhQXs/X1ZoxVNshUnKZ/llTDaso1sAdzEI6cQW+kdLuwDEuo+v3Rtl3XJiqMuvrUtxb6SpSjc+MIX4Q7ZaxrKuBJyu01u54Ehax7oypvOTXbftvLxpQz3/o9GpOYAjiLxV/whqgqVwUzJoIvOziErB+gkFX2gmLJproep0q6DcLZQoHncCKJ+ERUPC6zIU9lRUZZFsiTcla9SLc7Bv/ABd8SnOE36AZBMp0ftTIBvOzLrp8xyf/ABBEzwtTE0XDlNpiR97SyG1d6gNT6bwQA6wQQhMAEU90x/OKU+pj7Zi4Yp7pj+cUp9TH2zFW85TLuz+eiL0dmcnr0+UXlbdIU6TtYc/dFgUynMUyVDEuON1LO6zzMRLAf4Re/U/tESHENbapbWRuy5pY7COCRzPd7YU8KCZ1126lWpGhBdF9OomIK43SmsjdlzSx2E8E957vbEAfecmHlvPLK3Fm6lHcmEfedfeW6+orcWbqUdyYwjGUsm5srOFtH1fFm+Q+/pb9aj2iJJ8I6nLdXQ51A0CXmjYak2CgPUYjcj9/S361HtEXF0o0RytYUc8GaLszJuomWm07rCdFpHeUFYHfaJaPU5j8V8yl7n/RvwDU2nej2jz0w6AhqQR1rije2RNlE/4SYp2gtOY46XZd15Fm2HDPTCToQEkFKTa9yPkkHyGGJeK63Q8IOYalAFU5yY65udtmu0bHq9rWKhc35kbGLj6GMIvYeor1RqSFCpVNQcWFjtNt7pSrvNyT5bcInOSLFEELBABCcbwX5QsAIYp7pj+cUp9TH2zFuTb6JWWdmHSQ20hS1kDYAXMULjPEYxPVETjcqWENt9UgFeYqTmJBOgsbHbXyxUvJLw93qzYbNpylW3kuBzUOpmlqfdbRmcW3lQDsDfcxwvvOTDqnXllbizdSlcTGkFVtBBmVyEVlWWEsHeUrmjT9rdecLp2M4IwzK5CDMrkI98aPZlj8wp/4y+R1SP39LfrUe0R6REeZ2XlsvNu5b5FhVudje0XrgvFTeJ5N5wS6paYYUEutlWYC+xCrC/oEWLerGTaOV/Ek3cblSEXiPHK7nSMIYeTVvjVNHkxPXzdd1eub6Vtr99rw97QsJFs5UWCEEEAR+oUmtvuKVL15TSDsjwcC3nBhofwziRV7VtS/K+4mJxDbOUx2ZmFuJqM0ylabBttVgk6ajze/eAIU/hDEDqFIcm0OpUCFBU0s3HnENh6OqgnaTlz5HvfFiClTCUOp+NJolaAkFSvFPEjvv6tIxTR3UnSozGQrKygqOp9OgvraMXFN5aJKdapSeYSa9xXZ6Pql+b2z/fp98Y/c/qX5tR/np/eixfiV8NlCapNDsBKSFq7NgBffWA0d4pI+MpgpVe6So21v39/vuLAN2PYn8/d/yy+bK5+5/UvzYn/PR+9C/c/qX5tR530/vRZTtNmFtoQmovjKkpzXIJ1vc2I8nstG2WkHGHlrM4+4FhXZWokAm2ovtax9MN2PYefu/wCWXzZWI6Pqkf8Ap7Q8r6ffHXJ4IrEsFeDNts5t7TFr+jyxYlRkDPNto63qyhV84TdXmPCG44bHVZfDXj2CgJIGVN1XuBzHlPA8I9UUuhhUu7ipHdnNterZGmsJ4jG0+EeSaX+wR2y+G8SIteuqR/fOL9sPpoXy63fDHHFKUtVnkBYGZITbhppHTTab4C4tXhDjmZCEZVWCU5b7ct9rx6Vzip9KrMuq81XVPJtbJ4On2m8EP0EAf//Z"/>
          <p:cNvSpPr>
            <a:spLocks noChangeAspect="1" noChangeArrowheads="1"/>
          </p:cNvSpPr>
          <p:nvPr/>
        </p:nvSpPr>
        <p:spPr bwMode="auto">
          <a:xfrm>
            <a:off x="4610100" y="-412750"/>
            <a:ext cx="628650" cy="1162050"/>
          </a:xfrm>
          <a:prstGeom prst="rect">
            <a:avLst/>
          </a:prstGeom>
          <a:noFill/>
          <a:ln w="9525">
            <a:noFill/>
            <a:miter lim="800000"/>
            <a:headEnd/>
            <a:tailEnd/>
          </a:ln>
        </p:spPr>
        <p:txBody>
          <a:bodyPr/>
          <a:lstStyle/>
          <a:p>
            <a:pPr algn="ctr"/>
            <a:endParaRPr lang="en-US"/>
          </a:p>
        </p:txBody>
      </p:sp>
      <p:pic>
        <p:nvPicPr>
          <p:cNvPr id="1032" name="Picture 12" descr="http://t2.gstatic.com/images?q=tbn:ANd9GcQc1cKvQzI_siJFFNQ8PwA5UKtrQpUYeACLt8oP4Hssi8Yi23CK"/>
          <p:cNvPicPr>
            <a:picLocks noChangeAspect="1" noChangeArrowheads="1"/>
          </p:cNvPicPr>
          <p:nvPr/>
        </p:nvPicPr>
        <p:blipFill>
          <a:blip r:embed="rId7" cstate="print"/>
          <a:srcRect/>
          <a:stretch>
            <a:fillRect/>
          </a:stretch>
        </p:blipFill>
        <p:spPr bwMode="auto">
          <a:xfrm>
            <a:off x="6533029" y="5350716"/>
            <a:ext cx="657225" cy="1012825"/>
          </a:xfrm>
          <a:prstGeom prst="rect">
            <a:avLst/>
          </a:prstGeom>
          <a:noFill/>
          <a:ln w="9525">
            <a:noFill/>
            <a:miter lim="800000"/>
            <a:headEnd/>
            <a:tailEnd/>
          </a:ln>
        </p:spPr>
      </p:pic>
      <p:pic>
        <p:nvPicPr>
          <p:cNvPr id="1033" name="Picture 14" descr="http://t1.gstatic.com/images?q=tbn:ANd9GcS49fqp2tMtYApJrCML2a_p80jl-7iJtGZyxBIn4Y5Z3vuFlYaU"/>
          <p:cNvPicPr>
            <a:picLocks noChangeAspect="1" noChangeArrowheads="1"/>
          </p:cNvPicPr>
          <p:nvPr/>
        </p:nvPicPr>
        <p:blipFill>
          <a:blip r:embed="rId8" cstate="print"/>
          <a:srcRect/>
          <a:stretch>
            <a:fillRect/>
          </a:stretch>
        </p:blipFill>
        <p:spPr bwMode="auto">
          <a:xfrm>
            <a:off x="7419695" y="5345953"/>
            <a:ext cx="1276350" cy="895350"/>
          </a:xfrm>
          <a:prstGeom prst="rect">
            <a:avLst/>
          </a:prstGeom>
          <a:noFill/>
          <a:ln w="9525">
            <a:noFill/>
            <a:miter lim="800000"/>
            <a:headEnd/>
            <a:tailEnd/>
          </a:ln>
        </p:spPr>
      </p:pic>
      <p:pic>
        <p:nvPicPr>
          <p:cNvPr id="11" name="Picture 4" descr="http://www.c2es.org/docUploads/US%20GHG%20Emissions%202010_1.PNG"/>
          <p:cNvPicPr>
            <a:picLocks noChangeAspect="1" noChangeArrowheads="1"/>
          </p:cNvPicPr>
          <p:nvPr/>
        </p:nvPicPr>
        <p:blipFill>
          <a:blip r:embed="rId9" cstate="print"/>
          <a:srcRect/>
          <a:stretch>
            <a:fillRect/>
          </a:stretch>
        </p:blipFill>
        <p:spPr bwMode="auto">
          <a:xfrm>
            <a:off x="73479" y="2378481"/>
            <a:ext cx="4969803" cy="389464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6433457"/>
            <a:ext cx="2173993" cy="307777"/>
          </a:xfrm>
          <a:prstGeom prst="rect">
            <a:avLst/>
          </a:prstGeom>
          <a:noFill/>
        </p:spPr>
        <p:txBody>
          <a:bodyPr wrap="none" rtlCol="0">
            <a:spAutoFit/>
          </a:bodyPr>
          <a:lstStyle/>
          <a:p>
            <a:r>
              <a:rPr lang="en-US" sz="1400" dirty="0" smtClean="0"/>
              <a:t>Source: Washington Post</a:t>
            </a:r>
            <a:endParaRPr lang="en-US" sz="1400" dirty="0"/>
          </a:p>
        </p:txBody>
      </p:sp>
      <p:pic>
        <p:nvPicPr>
          <p:cNvPr id="64516" name="Picture 4" descr="http://www.washingtonpost.com/wp-srv/special/politics/state-budget-crisis/mapshortfall.jpg"/>
          <p:cNvPicPr>
            <a:picLocks noChangeAspect="1" noChangeArrowheads="1"/>
          </p:cNvPicPr>
          <p:nvPr/>
        </p:nvPicPr>
        <p:blipFill>
          <a:blip r:embed="rId2" cstate="print"/>
          <a:srcRect/>
          <a:stretch>
            <a:fillRect/>
          </a:stretch>
        </p:blipFill>
        <p:spPr bwMode="auto">
          <a:xfrm>
            <a:off x="28398" y="1438069"/>
            <a:ext cx="9115602" cy="4887190"/>
          </a:xfrm>
          <a:prstGeom prst="rect">
            <a:avLst/>
          </a:prstGeom>
          <a:noFill/>
        </p:spPr>
      </p:pic>
      <p:sp>
        <p:nvSpPr>
          <p:cNvPr id="6" name="TextBox 5"/>
          <p:cNvSpPr txBox="1"/>
          <p:nvPr/>
        </p:nvSpPr>
        <p:spPr>
          <a:xfrm>
            <a:off x="1371600" y="144966"/>
            <a:ext cx="4592924" cy="523220"/>
          </a:xfrm>
          <a:prstGeom prst="rect">
            <a:avLst/>
          </a:prstGeom>
          <a:noFill/>
        </p:spPr>
        <p:txBody>
          <a:bodyPr wrap="none" rtlCol="0">
            <a:spAutoFit/>
          </a:bodyPr>
          <a:lstStyle/>
          <a:p>
            <a:r>
              <a:rPr lang="en-US" dirty="0" smtClean="0"/>
              <a:t>Which states need revenue?</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e budget deficit charts.jpg"/>
          <p:cNvPicPr>
            <a:picLocks noChangeAspect="1"/>
          </p:cNvPicPr>
          <p:nvPr/>
        </p:nvPicPr>
        <p:blipFill>
          <a:blip r:embed="rId2" cstate="print"/>
          <a:stretch>
            <a:fillRect/>
          </a:stretch>
        </p:blipFill>
        <p:spPr>
          <a:xfrm>
            <a:off x="0" y="1490976"/>
            <a:ext cx="8950124" cy="4539710"/>
          </a:xfrm>
          <a:prstGeom prst="rect">
            <a:avLst/>
          </a:prstGeom>
        </p:spPr>
      </p:pic>
      <p:sp>
        <p:nvSpPr>
          <p:cNvPr id="3" name="Oval 2"/>
          <p:cNvSpPr/>
          <p:nvPr/>
        </p:nvSpPr>
        <p:spPr bwMode="auto">
          <a:xfrm>
            <a:off x="1" y="2383972"/>
            <a:ext cx="1066800" cy="315686"/>
          </a:xfrm>
          <a:prstGeom prst="ellipse">
            <a:avLst/>
          </a:prstGeom>
          <a:noFill/>
          <a:ln w="12700" cap="flat" cmpd="sng" algn="ctr">
            <a:solidFill>
              <a:srgbClr val="FF0000"/>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295582"/>
              </a:solidFill>
              <a:effectLst/>
              <a:latin typeface="Georgia" pitchFamily="18" charset="0"/>
              <a:ea typeface="ヒラギノ明朝 Pro W3" pitchFamily="96" charset="-128"/>
            </a:endParaRPr>
          </a:p>
        </p:txBody>
      </p:sp>
      <p:sp>
        <p:nvSpPr>
          <p:cNvPr id="5" name="Oval 4"/>
          <p:cNvSpPr/>
          <p:nvPr/>
        </p:nvSpPr>
        <p:spPr bwMode="auto">
          <a:xfrm>
            <a:off x="0" y="4027715"/>
            <a:ext cx="1066800" cy="315686"/>
          </a:xfrm>
          <a:prstGeom prst="ellipse">
            <a:avLst/>
          </a:prstGeom>
          <a:noFill/>
          <a:ln w="12700" cap="flat" cmpd="sng" algn="ctr">
            <a:solidFill>
              <a:srgbClr val="FF0000"/>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295582"/>
              </a:solidFill>
              <a:effectLst/>
              <a:latin typeface="Georgia" pitchFamily="18" charset="0"/>
              <a:ea typeface="ヒラギノ明朝 Pro W3" pitchFamily="96" charset="-128"/>
            </a:endParaRPr>
          </a:p>
        </p:txBody>
      </p:sp>
      <p:sp>
        <p:nvSpPr>
          <p:cNvPr id="6" name="Oval 5"/>
          <p:cNvSpPr/>
          <p:nvPr/>
        </p:nvSpPr>
        <p:spPr bwMode="auto">
          <a:xfrm>
            <a:off x="0" y="3341915"/>
            <a:ext cx="1066800" cy="315686"/>
          </a:xfrm>
          <a:prstGeom prst="ellipse">
            <a:avLst/>
          </a:prstGeom>
          <a:noFill/>
          <a:ln w="12700" cap="flat" cmpd="sng" algn="ctr">
            <a:solidFill>
              <a:srgbClr val="FF0000"/>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295582"/>
              </a:solidFill>
              <a:effectLst/>
              <a:latin typeface="Georgia" pitchFamily="18" charset="0"/>
              <a:ea typeface="ヒラギノ明朝 Pro W3" pitchFamily="96" charset="-128"/>
            </a:endParaRPr>
          </a:p>
        </p:txBody>
      </p:sp>
      <p:sp>
        <p:nvSpPr>
          <p:cNvPr id="7" name="Oval 6"/>
          <p:cNvSpPr/>
          <p:nvPr/>
        </p:nvSpPr>
        <p:spPr bwMode="auto">
          <a:xfrm>
            <a:off x="-1" y="5682343"/>
            <a:ext cx="1164771" cy="315686"/>
          </a:xfrm>
          <a:prstGeom prst="ellipse">
            <a:avLst/>
          </a:prstGeom>
          <a:noFill/>
          <a:ln w="12700" cap="flat" cmpd="sng" algn="ctr">
            <a:solidFill>
              <a:srgbClr val="FF0000"/>
            </a:solidFill>
            <a:prstDash val="solid"/>
            <a:round/>
            <a:headEnd type="none" w="med" len="med"/>
            <a:tailEnd type="none" w="med" len="med"/>
          </a:ln>
          <a:effectLst/>
        </p:spPr>
        <p:txBody>
          <a:bodyPr vert="horz" wrap="none" lIns="35695" tIns="35695" rIns="35695" bIns="35695" numCol="1" rtlCol="0" anchor="ctr" anchorCtr="0" compatLnSpc="1">
            <a:prstTxWarp prst="textNoShape">
              <a:avLst/>
            </a:prstTxWarp>
          </a:bodyPr>
          <a:lstStyle/>
          <a:p>
            <a:pPr marL="0" marR="0" indent="0" algn="ctr" defTabSz="865188"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295582"/>
              </a:solidFill>
              <a:effectLst/>
              <a:latin typeface="Georgia" pitchFamily="18" charset="0"/>
              <a:ea typeface="ヒラギノ明朝 Pro W3" pitchFamily="96" charset="-128"/>
            </a:endParaRPr>
          </a:p>
        </p:txBody>
      </p:sp>
      <p:sp>
        <p:nvSpPr>
          <p:cNvPr id="8" name="TextBox 7"/>
          <p:cNvSpPr txBox="1"/>
          <p:nvPr/>
        </p:nvSpPr>
        <p:spPr>
          <a:xfrm>
            <a:off x="381000" y="1153886"/>
            <a:ext cx="8943474" cy="523220"/>
          </a:xfrm>
          <a:prstGeom prst="rect">
            <a:avLst/>
          </a:prstGeom>
          <a:noFill/>
        </p:spPr>
        <p:txBody>
          <a:bodyPr wrap="none" rtlCol="0">
            <a:spAutoFit/>
          </a:bodyPr>
          <a:lstStyle/>
          <a:p>
            <a:r>
              <a:rPr lang="en-US" dirty="0" smtClean="0"/>
              <a:t>At least 4 western states have tough budget situations…</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0"/>
            <a:ext cx="8665027" cy="1036638"/>
          </a:xfrm>
        </p:spPr>
        <p:txBody>
          <a:bodyPr/>
          <a:lstStyle/>
          <a:p>
            <a:r>
              <a:rPr lang="en-US" sz="3200" dirty="0" smtClean="0"/>
              <a:t>Nevada GHG Emissions: What could be taxed? </a:t>
            </a:r>
            <a:br>
              <a:rPr lang="en-US" sz="3200" dirty="0" smtClean="0"/>
            </a:br>
            <a:r>
              <a:rPr lang="en-US" sz="2000" dirty="0" smtClean="0"/>
              <a:t>(past and projected, million ton CO2 equivalent)</a:t>
            </a:r>
            <a:endParaRPr lang="en-US" sz="2000" dirty="0"/>
          </a:p>
        </p:txBody>
      </p:sp>
      <p:graphicFrame>
        <p:nvGraphicFramePr>
          <p:cNvPr id="3" name="Chart 2"/>
          <p:cNvGraphicFramePr/>
          <p:nvPr/>
        </p:nvGraphicFramePr>
        <p:xfrm>
          <a:off x="130628" y="794657"/>
          <a:ext cx="8773885" cy="60633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69571" y="6488668"/>
            <a:ext cx="4546437" cy="369332"/>
          </a:xfrm>
          <a:prstGeom prst="rect">
            <a:avLst/>
          </a:prstGeom>
          <a:noFill/>
        </p:spPr>
        <p:txBody>
          <a:bodyPr wrap="none" rtlCol="0">
            <a:spAutoFit/>
          </a:bodyPr>
          <a:lstStyle/>
          <a:p>
            <a:r>
              <a:rPr lang="en-US" sz="1800" dirty="0" smtClean="0"/>
              <a:t>Nevada Dept. of Environmental Protection</a:t>
            </a:r>
            <a:endParaRPr lang="en-US" sz="1800" dirty="0"/>
          </a:p>
        </p:txBody>
      </p:sp>
      <p:cxnSp>
        <p:nvCxnSpPr>
          <p:cNvPr id="6" name="Straight Arrow Connector 5"/>
          <p:cNvCxnSpPr/>
          <p:nvPr/>
        </p:nvCxnSpPr>
        <p:spPr bwMode="auto">
          <a:xfrm>
            <a:off x="5421086" y="1404257"/>
            <a:ext cx="87085" cy="522514"/>
          </a:xfrm>
          <a:prstGeom prst="straightConnector1">
            <a:avLst/>
          </a:prstGeom>
          <a:solidFill>
            <a:srgbClr val="99CCFF"/>
          </a:solidFill>
          <a:ln w="12700" cap="flat" cmpd="sng" algn="ctr">
            <a:solidFill>
              <a:schemeClr val="tx1"/>
            </a:solidFill>
            <a:prstDash val="solid"/>
            <a:round/>
            <a:headEnd type="none" w="med" len="med"/>
            <a:tailEnd type="arrow"/>
          </a:ln>
          <a:effectLst/>
        </p:spPr>
      </p:cxnSp>
      <p:sp>
        <p:nvSpPr>
          <p:cNvPr id="7" name="TextBox 6"/>
          <p:cNvSpPr txBox="1"/>
          <p:nvPr/>
        </p:nvSpPr>
        <p:spPr>
          <a:xfrm>
            <a:off x="3679371" y="990601"/>
            <a:ext cx="4451860" cy="523220"/>
          </a:xfrm>
          <a:prstGeom prst="rect">
            <a:avLst/>
          </a:prstGeom>
          <a:noFill/>
        </p:spPr>
        <p:txBody>
          <a:bodyPr wrap="none" rtlCol="0">
            <a:spAutoFit/>
          </a:bodyPr>
          <a:lstStyle/>
          <a:p>
            <a:r>
              <a:rPr lang="en-US" dirty="0" smtClean="0"/>
              <a:t>$10/ton tax ≈$400 million</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9746" y="232099"/>
            <a:ext cx="7358062" cy="607656"/>
          </a:xfrm>
        </p:spPr>
        <p:txBody>
          <a:bodyPr/>
          <a:lstStyle/>
          <a:p>
            <a:r>
              <a:rPr lang="en-US" sz="3200" dirty="0" smtClean="0"/>
              <a:t>IPCC: “Warming is unequivocal</a:t>
            </a:r>
            <a:endParaRPr lang="en-US" sz="3200" dirty="0"/>
          </a:p>
        </p:txBody>
      </p:sp>
      <p:sp>
        <p:nvSpPr>
          <p:cNvPr id="3" name="TextBox 2"/>
          <p:cNvSpPr txBox="1"/>
          <p:nvPr/>
        </p:nvSpPr>
        <p:spPr>
          <a:xfrm>
            <a:off x="0" y="714181"/>
            <a:ext cx="8562975" cy="1384995"/>
          </a:xfrm>
          <a:prstGeom prst="rect">
            <a:avLst/>
          </a:prstGeom>
          <a:noFill/>
        </p:spPr>
        <p:txBody>
          <a:bodyPr wrap="square" rtlCol="0">
            <a:spAutoFit/>
          </a:bodyPr>
          <a:lstStyle/>
          <a:p>
            <a:r>
              <a:rPr lang="en-US" sz="2400" dirty="0" smtClean="0"/>
              <a:t>…</a:t>
            </a:r>
            <a:r>
              <a:rPr lang="en-US" sz="2000" dirty="0" smtClean="0"/>
              <a:t>since the 1950s, many of the observed changes are unprecedented over decades to millennia. The atmosphere and ocean have warmed, the amounts of snow and ice have diminished, sea level has risen, and the concentrations of greenhouse gases have increased.”</a:t>
            </a:r>
            <a:endParaRPr lang="en-US" sz="2000" dirty="0"/>
          </a:p>
        </p:txBody>
      </p:sp>
      <p:pic>
        <p:nvPicPr>
          <p:cNvPr id="4" name="Picture 3" descr="IPCC AR5 summary for policymakers 27.jpg"/>
          <p:cNvPicPr>
            <a:picLocks noChangeAspect="1"/>
          </p:cNvPicPr>
          <p:nvPr/>
        </p:nvPicPr>
        <p:blipFill>
          <a:blip r:embed="rId2" cstate="print"/>
          <a:stretch>
            <a:fillRect/>
          </a:stretch>
        </p:blipFill>
        <p:spPr>
          <a:xfrm>
            <a:off x="301242" y="2080727"/>
            <a:ext cx="6911321" cy="4777273"/>
          </a:xfrm>
          <a:prstGeom prst="rect">
            <a:avLst/>
          </a:prstGeom>
        </p:spPr>
      </p:pic>
      <p:sp>
        <p:nvSpPr>
          <p:cNvPr id="5" name="TextBox 4"/>
          <p:cNvSpPr txBox="1"/>
          <p:nvPr/>
        </p:nvSpPr>
        <p:spPr>
          <a:xfrm>
            <a:off x="7236084" y="2817844"/>
            <a:ext cx="1907916" cy="1631216"/>
          </a:xfrm>
          <a:prstGeom prst="rect">
            <a:avLst/>
          </a:prstGeom>
          <a:noFill/>
        </p:spPr>
        <p:txBody>
          <a:bodyPr wrap="square" rtlCol="0">
            <a:spAutoFit/>
          </a:bodyPr>
          <a:lstStyle/>
          <a:p>
            <a:r>
              <a:rPr lang="en-US" sz="2000" dirty="0" smtClean="0"/>
              <a:t>“Human influence on the climate system is clear.”</a:t>
            </a:r>
            <a:endParaRPr lang="en-US" sz="2000" dirty="0"/>
          </a:p>
        </p:txBody>
      </p:sp>
      <p:sp>
        <p:nvSpPr>
          <p:cNvPr id="6" name="TextBox 5"/>
          <p:cNvSpPr txBox="1"/>
          <p:nvPr/>
        </p:nvSpPr>
        <p:spPr>
          <a:xfrm>
            <a:off x="6839339" y="5346440"/>
            <a:ext cx="2304661" cy="1200329"/>
          </a:xfrm>
          <a:prstGeom prst="rect">
            <a:avLst/>
          </a:prstGeom>
          <a:noFill/>
        </p:spPr>
        <p:txBody>
          <a:bodyPr wrap="square" rtlCol="0">
            <a:spAutoFit/>
          </a:bodyPr>
          <a:lstStyle/>
          <a:p>
            <a:r>
              <a:rPr lang="en-US" sz="1200" dirty="0" smtClean="0"/>
              <a:t>Working Group I Contribution to the IPCC Fifth Assessment Report</a:t>
            </a:r>
          </a:p>
          <a:p>
            <a:r>
              <a:rPr lang="en-US" sz="1200" i="1" dirty="0" smtClean="0"/>
              <a:t>Climate Change 2013: The Physical Science Basis</a:t>
            </a:r>
          </a:p>
          <a:p>
            <a:r>
              <a:rPr lang="en-US" sz="1200" dirty="0" smtClean="0"/>
              <a:t>Summary for Policymakers</a:t>
            </a: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ReporttoourcitizensFY12 3.jpg"/>
          <p:cNvPicPr>
            <a:picLocks noGrp="1" noChangeAspect="1"/>
          </p:cNvPicPr>
          <p:nvPr>
            <p:ph idx="1"/>
          </p:nvPr>
        </p:nvPicPr>
        <p:blipFill>
          <a:blip r:embed="rId2" cstate="print"/>
          <a:stretch>
            <a:fillRect/>
          </a:stretch>
        </p:blipFill>
        <p:spPr>
          <a:xfrm>
            <a:off x="-1" y="859972"/>
            <a:ext cx="10178143" cy="4799798"/>
          </a:xfrm>
        </p:spPr>
      </p:pic>
      <p:sp>
        <p:nvSpPr>
          <p:cNvPr id="5" name="Title 4"/>
          <p:cNvSpPr>
            <a:spLocks noGrp="1"/>
          </p:cNvSpPr>
          <p:nvPr>
            <p:ph type="title"/>
          </p:nvPr>
        </p:nvSpPr>
        <p:spPr>
          <a:xfrm>
            <a:off x="0" y="0"/>
            <a:ext cx="7358062" cy="1036638"/>
          </a:xfrm>
        </p:spPr>
        <p:txBody>
          <a:bodyPr/>
          <a:lstStyle/>
          <a:p>
            <a:r>
              <a:rPr lang="en-US" dirty="0" smtClean="0"/>
              <a:t>Nevada Revenue Sources</a:t>
            </a:r>
            <a:endParaRPr lang="en-US" dirty="0"/>
          </a:p>
        </p:txBody>
      </p:sp>
      <p:cxnSp>
        <p:nvCxnSpPr>
          <p:cNvPr id="7" name="Straight Arrow Connector 6"/>
          <p:cNvCxnSpPr/>
          <p:nvPr/>
        </p:nvCxnSpPr>
        <p:spPr bwMode="auto">
          <a:xfrm flipV="1">
            <a:off x="653143" y="3755572"/>
            <a:ext cx="489857" cy="2013857"/>
          </a:xfrm>
          <a:prstGeom prst="straightConnector1">
            <a:avLst/>
          </a:prstGeom>
          <a:solidFill>
            <a:srgbClr val="99CCFF"/>
          </a:solidFill>
          <a:ln w="12700" cap="flat" cmpd="sng" algn="ctr">
            <a:solidFill>
              <a:schemeClr val="tx1"/>
            </a:solidFill>
            <a:prstDash val="solid"/>
            <a:round/>
            <a:headEnd type="none" w="med" len="med"/>
            <a:tailEnd type="arrow"/>
          </a:ln>
          <a:effectLst/>
        </p:spPr>
      </p:cxnSp>
      <p:sp>
        <p:nvSpPr>
          <p:cNvPr id="8" name="TextBox 7"/>
          <p:cNvSpPr txBox="1"/>
          <p:nvPr/>
        </p:nvSpPr>
        <p:spPr>
          <a:xfrm>
            <a:off x="489857" y="5747657"/>
            <a:ext cx="7361311" cy="954107"/>
          </a:xfrm>
          <a:prstGeom prst="rect">
            <a:avLst/>
          </a:prstGeom>
          <a:noFill/>
        </p:spPr>
        <p:txBody>
          <a:bodyPr wrap="none" rtlCol="0">
            <a:spAutoFit/>
          </a:bodyPr>
          <a:lstStyle/>
          <a:p>
            <a:r>
              <a:rPr lang="en-US" dirty="0" smtClean="0"/>
              <a:t>Includes Modified Business Tax, a payroll tax</a:t>
            </a:r>
          </a:p>
          <a:p>
            <a:r>
              <a:rPr lang="en-US" dirty="0" smtClean="0"/>
              <a:t> about $370 million/year</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77" y="791936"/>
            <a:ext cx="8696552" cy="1036638"/>
          </a:xfrm>
        </p:spPr>
        <p:txBody>
          <a:bodyPr/>
          <a:lstStyle/>
          <a:p>
            <a:r>
              <a:rPr lang="en-US" sz="3200" dirty="0" smtClean="0"/>
              <a:t>My federal carbon tax proposal:</a:t>
            </a:r>
            <a:endParaRPr lang="en-US" sz="3200" dirty="0"/>
          </a:p>
        </p:txBody>
      </p:sp>
      <p:sp>
        <p:nvSpPr>
          <p:cNvPr id="3" name="Content Placeholder 2"/>
          <p:cNvSpPr>
            <a:spLocks noGrp="1"/>
          </p:cNvSpPr>
          <p:nvPr>
            <p:ph idx="1"/>
          </p:nvPr>
        </p:nvSpPr>
        <p:spPr>
          <a:xfrm>
            <a:off x="250371" y="1739153"/>
            <a:ext cx="8001454" cy="2913529"/>
          </a:xfrm>
        </p:spPr>
        <p:txBody>
          <a:bodyPr/>
          <a:lstStyle/>
          <a:p>
            <a:r>
              <a:rPr lang="en-US" sz="3200" dirty="0" smtClean="0">
                <a:solidFill>
                  <a:schemeClr val="tx1"/>
                </a:solidFill>
              </a:rPr>
              <a:t>Start at $16/ton of CO</a:t>
            </a:r>
            <a:r>
              <a:rPr lang="en-US" sz="3200" baseline="-25000" dirty="0" smtClean="0">
                <a:solidFill>
                  <a:schemeClr val="tx1"/>
                </a:solidFill>
              </a:rPr>
              <a:t>2</a:t>
            </a:r>
          </a:p>
          <a:p>
            <a:pPr lvl="1"/>
            <a:r>
              <a:rPr lang="en-US" dirty="0" smtClean="0">
                <a:solidFill>
                  <a:schemeClr val="tx1"/>
                </a:solidFill>
              </a:rPr>
              <a:t>Imposed upstream at chokepoint of fossil fuel distribution</a:t>
            </a:r>
          </a:p>
          <a:p>
            <a:pPr lvl="1"/>
            <a:r>
              <a:rPr lang="en-US" dirty="0" smtClean="0">
                <a:solidFill>
                  <a:schemeClr val="tx1"/>
                </a:solidFill>
              </a:rPr>
              <a:t>Include other GHG emissions as feasible</a:t>
            </a:r>
          </a:p>
          <a:p>
            <a:r>
              <a:rPr lang="en-US" sz="3200" dirty="0" smtClean="0">
                <a:solidFill>
                  <a:schemeClr val="tx1"/>
                </a:solidFill>
              </a:rPr>
              <a:t>Increase at 4% over inflation each year</a:t>
            </a:r>
          </a:p>
          <a:p>
            <a:r>
              <a:rPr lang="en-US" sz="3200" dirty="0" smtClean="0">
                <a:solidFill>
                  <a:schemeClr val="tx1"/>
                </a:solidFill>
              </a:rPr>
              <a:t>Reduce other clean energy spending.</a:t>
            </a:r>
          </a:p>
          <a:p>
            <a:r>
              <a:rPr lang="en-US" sz="3200" dirty="0" smtClean="0">
                <a:solidFill>
                  <a:schemeClr val="tx1"/>
                </a:solidFill>
              </a:rPr>
              <a:t>Suspend Clean Air Act rules over existing stationary sources</a:t>
            </a:r>
          </a:p>
          <a:p>
            <a:pPr lvl="1">
              <a:buNone/>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2" y="857250"/>
            <a:ext cx="8403771" cy="1036638"/>
          </a:xfrm>
        </p:spPr>
        <p:txBody>
          <a:bodyPr/>
          <a:lstStyle/>
          <a:p>
            <a:r>
              <a:rPr lang="en-US" sz="3600" dirty="0" smtClean="0"/>
              <a:t>My Proposal: Use of Federal Revenue</a:t>
            </a:r>
            <a:endParaRPr lang="en-US" sz="3600" dirty="0"/>
          </a:p>
        </p:txBody>
      </p:sp>
      <p:sp>
        <p:nvSpPr>
          <p:cNvPr id="3" name="Content Placeholder 2"/>
          <p:cNvSpPr>
            <a:spLocks noGrp="1"/>
          </p:cNvSpPr>
          <p:nvPr>
            <p:ph idx="1"/>
          </p:nvPr>
        </p:nvSpPr>
        <p:spPr>
          <a:xfrm>
            <a:off x="893763" y="1792941"/>
            <a:ext cx="7358062" cy="4172884"/>
          </a:xfrm>
        </p:spPr>
        <p:txBody>
          <a:bodyPr/>
          <a:lstStyle/>
          <a:p>
            <a:r>
              <a:rPr lang="en-US" dirty="0" smtClean="0">
                <a:solidFill>
                  <a:schemeClr val="tx1"/>
                </a:solidFill>
              </a:rPr>
              <a:t>15% targeted to poor</a:t>
            </a:r>
          </a:p>
          <a:p>
            <a:pPr lvl="1"/>
            <a:r>
              <a:rPr lang="en-US" dirty="0" smtClean="0">
                <a:solidFill>
                  <a:schemeClr val="tx1"/>
                </a:solidFill>
              </a:rPr>
              <a:t>Shore up social safety net programs</a:t>
            </a:r>
          </a:p>
          <a:p>
            <a:pPr lvl="1"/>
            <a:r>
              <a:rPr lang="en-US" dirty="0" smtClean="0">
                <a:solidFill>
                  <a:schemeClr val="tx1"/>
                </a:solidFill>
              </a:rPr>
              <a:t>Electronic benefit transfers</a:t>
            </a:r>
          </a:p>
          <a:p>
            <a:r>
              <a:rPr lang="en-US" dirty="0" smtClean="0">
                <a:solidFill>
                  <a:schemeClr val="tx1"/>
                </a:solidFill>
              </a:rPr>
              <a:t>Lower marginal statutory corporate income tax rate from 35% to 28%</a:t>
            </a:r>
          </a:p>
          <a:p>
            <a:r>
              <a:rPr lang="en-US" dirty="0" smtClean="0">
                <a:solidFill>
                  <a:schemeClr val="tx1"/>
                </a:solidFill>
              </a:rPr>
              <a:t>Reduce the deficit.</a:t>
            </a:r>
          </a:p>
          <a:p>
            <a:r>
              <a:rPr lang="en-US" dirty="0" smtClean="0">
                <a:solidFill>
                  <a:schemeClr val="tx1"/>
                </a:solidFill>
              </a:rPr>
              <a:t>No other earmarks.</a:t>
            </a:r>
            <a:endParaRPr lang="en-US" dirty="0">
              <a:solidFill>
                <a:schemeClr val="tx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506" y="851648"/>
          <a:ext cx="8875059" cy="5862914"/>
        </p:xfrm>
        <a:graphic>
          <a:graphicData uri="http://schemas.openxmlformats.org/drawingml/2006/table">
            <a:tbl>
              <a:tblPr/>
              <a:tblGrid>
                <a:gridCol w="7083762"/>
                <a:gridCol w="1791297"/>
              </a:tblGrid>
              <a:tr h="1099295">
                <a:tc>
                  <a:txBody>
                    <a:bodyPr/>
                    <a:lstStyle/>
                    <a:p>
                      <a:pPr algn="ctr">
                        <a:lnSpc>
                          <a:spcPct val="100000"/>
                        </a:lnSpc>
                        <a:spcAft>
                          <a:spcPts val="0"/>
                        </a:spcAft>
                      </a:pPr>
                      <a:r>
                        <a:rPr lang="en-US" sz="2800" b="1" dirty="0">
                          <a:latin typeface="Times New Roman"/>
                        </a:rPr>
                        <a:t>Carbon Price </a:t>
                      </a:r>
                      <a:r>
                        <a:rPr lang="en-US" sz="2800" b="1" dirty="0" smtClean="0">
                          <a:latin typeface="Times New Roman"/>
                        </a:rPr>
                        <a:t>Benchmarks</a:t>
                      </a:r>
                      <a:endParaRPr lang="en-US" sz="28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latin typeface="Times New Roman"/>
                        </a:rPr>
                        <a:t>Price per ton of CO</a:t>
                      </a:r>
                      <a:r>
                        <a:rPr lang="en-US" sz="1600" b="1" baseline="-25000" dirty="0">
                          <a:latin typeface="Times New Roman"/>
                        </a:rPr>
                        <a:t>2</a:t>
                      </a:r>
                      <a:r>
                        <a:rPr lang="en-US" sz="1600" b="1" dirty="0">
                          <a:latin typeface="Times New Roman"/>
                        </a:rPr>
                        <a:t>-equivalent </a:t>
                      </a:r>
                      <a:r>
                        <a:rPr lang="en-US" sz="1600" b="1" dirty="0" smtClean="0">
                          <a:latin typeface="Times New Roman"/>
                        </a:rPr>
                        <a:t>(2012 </a:t>
                      </a:r>
                      <a:r>
                        <a:rPr lang="en-US" sz="1600" b="1" dirty="0">
                          <a:latin typeface="Times New Roman"/>
                        </a:rPr>
                        <a:t>US$)</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smtClean="0">
                          <a:latin typeface="Times New Roman"/>
                        </a:rPr>
                        <a:t>My </a:t>
                      </a:r>
                      <a:r>
                        <a:rPr lang="en-US" sz="1600" dirty="0">
                          <a:latin typeface="Times New Roman"/>
                        </a:rPr>
                        <a:t>proposal’s starting tax rate</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latin typeface="Times New Roman"/>
                        </a:rPr>
                        <a:t>16.00</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a:latin typeface="Times New Roman"/>
                        </a:rPr>
                        <a:t>U.S. 2015 </a:t>
                      </a:r>
                      <a:r>
                        <a:rPr lang="en-US" sz="1600" dirty="0" smtClean="0">
                          <a:latin typeface="Times New Roman"/>
                        </a:rPr>
                        <a:t>Social Cost</a:t>
                      </a:r>
                      <a:r>
                        <a:rPr lang="en-US" sz="1600" baseline="0" dirty="0" smtClean="0">
                          <a:latin typeface="Times New Roman"/>
                        </a:rPr>
                        <a:t> of </a:t>
                      </a:r>
                      <a:r>
                        <a:rPr lang="en-US" sz="1600" dirty="0" smtClean="0">
                          <a:latin typeface="Times New Roman"/>
                        </a:rPr>
                        <a:t>Carbon, </a:t>
                      </a:r>
                      <a:r>
                        <a:rPr lang="en-US" sz="1600" dirty="0">
                          <a:latin typeface="Times New Roman"/>
                        </a:rPr>
                        <a:t>5% discount </a:t>
                      </a:r>
                      <a:r>
                        <a:rPr lang="en-US" sz="1600" dirty="0" smtClean="0">
                          <a:latin typeface="Times New Roman"/>
                        </a:rPr>
                        <a:t>rate ($2011)</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smtClean="0">
                          <a:latin typeface="Times New Roman"/>
                        </a:rPr>
                        <a:t>12.00</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a:rPr>
                        <a:t>U.S. 2015 </a:t>
                      </a:r>
                      <a:r>
                        <a:rPr lang="en-US" sz="1600" dirty="0" smtClean="0">
                          <a:latin typeface="Times New Roman"/>
                        </a:rPr>
                        <a:t>Social Cost</a:t>
                      </a:r>
                      <a:r>
                        <a:rPr lang="en-US" sz="1600" baseline="0" dirty="0" smtClean="0">
                          <a:latin typeface="Times New Roman"/>
                        </a:rPr>
                        <a:t> of </a:t>
                      </a:r>
                      <a:r>
                        <a:rPr lang="en-US" sz="1600" dirty="0" smtClean="0">
                          <a:latin typeface="Times New Roman"/>
                        </a:rPr>
                        <a:t>Carbon, </a:t>
                      </a:r>
                      <a:r>
                        <a:rPr lang="en-US" sz="1600" dirty="0">
                          <a:latin typeface="Times New Roman"/>
                        </a:rPr>
                        <a:t>3% discount </a:t>
                      </a:r>
                      <a:r>
                        <a:rPr lang="en-US" sz="1600" dirty="0" smtClean="0">
                          <a:latin typeface="Times New Roman"/>
                        </a:rPr>
                        <a:t>rate ($2011)</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smtClean="0">
                          <a:latin typeface="Times New Roman"/>
                        </a:rPr>
                        <a:t>40.00</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a:latin typeface="Times New Roman"/>
                        </a:rPr>
                        <a:t>December 2012 trading price of allowances in the EU </a:t>
                      </a:r>
                      <a:r>
                        <a:rPr lang="en-US" sz="1600" dirty="0" smtClean="0">
                          <a:latin typeface="Times New Roman"/>
                        </a:rPr>
                        <a:t>Emissions</a:t>
                      </a:r>
                      <a:r>
                        <a:rPr lang="en-US" sz="1600" baseline="0" dirty="0" smtClean="0">
                          <a:latin typeface="Times New Roman"/>
                        </a:rPr>
                        <a:t> Trading System</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latin typeface="Times New Roman"/>
                        </a:rPr>
                        <a:t>8.77</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a:latin typeface="Times New Roman"/>
                        </a:rPr>
                        <a:t>Carbon tax in British Columbia, Canada</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latin typeface="Times New Roman"/>
                        </a:rPr>
                        <a:t>29.40</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a:latin typeface="Times New Roman"/>
                        </a:rPr>
                        <a:t>Carbon tax in Australia </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a:latin typeface="Times New Roman"/>
                        </a:rPr>
                        <a:t>24.21</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32">
                <a:tc>
                  <a:txBody>
                    <a:bodyPr/>
                    <a:lstStyle/>
                    <a:p>
                      <a:pPr>
                        <a:lnSpc>
                          <a:spcPct val="100000"/>
                        </a:lnSpc>
                        <a:spcAft>
                          <a:spcPts val="0"/>
                        </a:spcAft>
                      </a:pPr>
                      <a:r>
                        <a:rPr lang="en-US" sz="1600" dirty="0">
                          <a:latin typeface="Times New Roman"/>
                        </a:rPr>
                        <a:t>Carbon tax in Sweden</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latin typeface="Times New Roman"/>
                        </a:rPr>
                        <a:t>156.00</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865">
                <a:tc>
                  <a:txBody>
                    <a:bodyPr/>
                    <a:lstStyle/>
                    <a:p>
                      <a:pPr>
                        <a:lnSpc>
                          <a:spcPct val="100000"/>
                        </a:lnSpc>
                        <a:spcAft>
                          <a:spcPts val="0"/>
                        </a:spcAft>
                      </a:pPr>
                      <a:r>
                        <a:rPr lang="en-US" sz="1600" dirty="0">
                          <a:latin typeface="Times New Roman"/>
                        </a:rPr>
                        <a:t>EPA projection for CO</a:t>
                      </a:r>
                      <a:r>
                        <a:rPr lang="en-US" sz="1600" baseline="-25000" dirty="0">
                          <a:latin typeface="Times New Roman"/>
                        </a:rPr>
                        <a:t>2</a:t>
                      </a:r>
                      <a:r>
                        <a:rPr lang="en-US" sz="1600" dirty="0">
                          <a:latin typeface="Times New Roman"/>
                        </a:rPr>
                        <a:t> allowance trading price under H.R. 2454 in 2015, Scenario </a:t>
                      </a:r>
                      <a:r>
                        <a:rPr lang="en-US" sz="1600" dirty="0" smtClean="0">
                          <a:latin typeface="Times New Roman"/>
                        </a:rPr>
                        <a:t>3 </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latin typeface="Times New Roman"/>
                        </a:rPr>
                        <a:t>14.95</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865">
                <a:tc>
                  <a:txBody>
                    <a:bodyPr/>
                    <a:lstStyle/>
                    <a:p>
                      <a:pPr>
                        <a:lnSpc>
                          <a:spcPct val="100000"/>
                        </a:lnSpc>
                        <a:spcAft>
                          <a:spcPts val="0"/>
                        </a:spcAft>
                      </a:pPr>
                      <a:r>
                        <a:rPr lang="en-US" sz="1600" dirty="0">
                          <a:latin typeface="Times New Roman"/>
                        </a:rPr>
                        <a:t>Settlement price of California’s GHG cap-and-trade allowances, advance auction of 2015 </a:t>
                      </a:r>
                      <a:r>
                        <a:rPr lang="en-US" sz="1600" dirty="0" smtClean="0">
                          <a:latin typeface="Times New Roman"/>
                        </a:rPr>
                        <a:t>vintage</a:t>
                      </a:r>
                      <a:endParaRPr lang="en-US" sz="1600" dirty="0">
                        <a:latin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latin typeface="Times New Roman"/>
                        </a:rPr>
                        <a:t>10.00</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865">
                <a:tc>
                  <a:txBody>
                    <a:bodyPr/>
                    <a:lstStyle/>
                    <a:p>
                      <a:pPr>
                        <a:lnSpc>
                          <a:spcPct val="100000"/>
                        </a:lnSpc>
                        <a:spcAft>
                          <a:spcPts val="0"/>
                        </a:spcAft>
                      </a:pPr>
                      <a:r>
                        <a:rPr lang="en-US" sz="1600">
                          <a:latin typeface="Times New Roman"/>
                        </a:rPr>
                        <a:t>Regional GHG initiative, Auction 18 clearing price for CO</a:t>
                      </a:r>
                      <a:r>
                        <a:rPr lang="en-US" sz="1600" baseline="-25000">
                          <a:latin typeface="Times New Roman"/>
                        </a:rPr>
                        <a:t>2</a:t>
                      </a:r>
                      <a:r>
                        <a:rPr lang="en-US" sz="1600">
                          <a:latin typeface="Times New Roman"/>
                        </a:rPr>
                        <a:t> allowances, December 5, 2012</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dirty="0">
                          <a:latin typeface="Times New Roman"/>
                        </a:rPr>
                        <a:t>1.93</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57250" y="599293"/>
            <a:ext cx="7429500" cy="6105525"/>
          </a:xfrm>
          <a:prstGeom prst="rect">
            <a:avLst/>
          </a:prstGeom>
          <a:noFill/>
          <a:ln w="12700" cap="flat" cmpd="sng" algn="ctr">
            <a:noFill/>
            <a:prstDash val="solid"/>
            <a:miter lim="800000"/>
            <a:headEnd/>
            <a:tailEnd/>
          </a:ln>
        </p:spPr>
      </p:pic>
      <p:sp>
        <p:nvSpPr>
          <p:cNvPr id="3" name="TextBox 2"/>
          <p:cNvSpPr txBox="1"/>
          <p:nvPr/>
        </p:nvSpPr>
        <p:spPr>
          <a:xfrm>
            <a:off x="538843" y="236764"/>
            <a:ext cx="5521063" cy="523220"/>
          </a:xfrm>
          <a:prstGeom prst="rect">
            <a:avLst/>
          </a:prstGeom>
          <a:noFill/>
        </p:spPr>
        <p:txBody>
          <a:bodyPr wrap="none" rtlCol="0">
            <a:spAutoFit/>
          </a:bodyPr>
          <a:lstStyle/>
          <a:p>
            <a:r>
              <a:rPr lang="en-US" dirty="0" smtClean="0"/>
              <a:t>Why corporate income tax rates?</a:t>
            </a:r>
            <a:endParaRPr lang="en-US" dirty="0"/>
          </a:p>
        </p:txBody>
      </p:sp>
      <p:sp>
        <p:nvSpPr>
          <p:cNvPr id="4" name="TextBox 3"/>
          <p:cNvSpPr txBox="1"/>
          <p:nvPr/>
        </p:nvSpPr>
        <p:spPr>
          <a:xfrm>
            <a:off x="138793" y="6335486"/>
            <a:ext cx="7558242" cy="369332"/>
          </a:xfrm>
          <a:prstGeom prst="rect">
            <a:avLst/>
          </a:prstGeom>
          <a:noFill/>
        </p:spPr>
        <p:txBody>
          <a:bodyPr wrap="square" rtlCol="0">
            <a:spAutoFit/>
          </a:bodyPr>
          <a:lstStyle/>
          <a:p>
            <a:r>
              <a:rPr lang="en-US" sz="1800" dirty="0" err="1" smtClean="0">
                <a:solidFill>
                  <a:schemeClr val="accent6">
                    <a:lumMod val="50000"/>
                  </a:schemeClr>
                </a:solidFill>
              </a:rPr>
              <a:t>Hassett</a:t>
            </a:r>
            <a:r>
              <a:rPr lang="en-US" sz="1800" dirty="0" smtClean="0">
                <a:solidFill>
                  <a:schemeClr val="accent6">
                    <a:lumMod val="50000"/>
                  </a:schemeClr>
                </a:solidFill>
              </a:rPr>
              <a:t> </a:t>
            </a:r>
            <a:r>
              <a:rPr lang="en-US" sz="1800" dirty="0">
                <a:solidFill>
                  <a:schemeClr val="accent6">
                    <a:lumMod val="50000"/>
                  </a:schemeClr>
                </a:solidFill>
              </a:rPr>
              <a:t>and Mathur, </a:t>
            </a:r>
            <a:r>
              <a:rPr lang="en-US" sz="1800" dirty="0" smtClean="0">
                <a:solidFill>
                  <a:schemeClr val="accent6">
                    <a:lumMod val="50000"/>
                  </a:schemeClr>
                </a:solidFill>
              </a:rPr>
              <a:t>February 2011</a:t>
            </a:r>
            <a:endParaRPr lang="en-US" sz="1800" dirty="0">
              <a:solidFill>
                <a:schemeClr val="bg1"/>
              </a:solidFill>
            </a:endParaRPr>
          </a:p>
        </p:txBody>
      </p:sp>
    </p:spTree>
    <p:extLst>
      <p:ext uri="{BB962C8B-B14F-4D97-AF65-F5344CB8AC3E}">
        <p14:creationId xmlns:p14="http://schemas.microsoft.com/office/powerpoint/2010/main" val="21939036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4988" y="2698376"/>
            <a:ext cx="184731" cy="523220"/>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3740317"/>
              </p:ext>
            </p:extLst>
          </p:nvPr>
        </p:nvGraphicFramePr>
        <p:xfrm>
          <a:off x="179295" y="950258"/>
          <a:ext cx="8686800" cy="5087285"/>
        </p:xfrm>
        <a:graphic>
          <a:graphicData uri="http://schemas.openxmlformats.org/drawingml/2006/table">
            <a:tbl>
              <a:tblPr firstRow="1" bandRow="1">
                <a:tableStyleId>{5C22544A-7EE6-4342-B048-85BDC9FD1C3A}</a:tableStyleId>
              </a:tblPr>
              <a:tblGrid>
                <a:gridCol w="2895600"/>
                <a:gridCol w="2895600"/>
                <a:gridCol w="2895600"/>
              </a:tblGrid>
              <a:tr h="1043481">
                <a:tc>
                  <a:txBody>
                    <a:bodyPr/>
                    <a:lstStyle/>
                    <a:p>
                      <a:r>
                        <a:rPr lang="en-US" sz="1800" b="1" kern="1200" dirty="0" smtClean="0">
                          <a:solidFill>
                            <a:schemeClr val="accent6">
                              <a:lumMod val="50000"/>
                            </a:schemeClr>
                          </a:solidFill>
                          <a:latin typeface="+mn-lt"/>
                          <a:ea typeface="+mn-ea"/>
                          <a:cs typeface="+mn-cs"/>
                        </a:rPr>
                        <a:t>Total Budget Effects (Undiscounted)</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Over 10 years</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Over 20 years</a:t>
                      </a:r>
                      <a:endParaRPr lang="en-US" dirty="0">
                        <a:solidFill>
                          <a:schemeClr val="accent6">
                            <a:lumMod val="50000"/>
                          </a:schemeClr>
                        </a:solidFill>
                      </a:endParaRPr>
                    </a:p>
                  </a:txBody>
                  <a:tcPr/>
                </a:tc>
              </a:tr>
              <a:tr h="423189">
                <a:tc>
                  <a:txBody>
                    <a:bodyPr/>
                    <a:lstStyle/>
                    <a:p>
                      <a:r>
                        <a:rPr lang="en-US" dirty="0" smtClean="0"/>
                        <a:t>Revenue</a:t>
                      </a:r>
                      <a:endParaRPr lang="en-US" dirty="0"/>
                    </a:p>
                  </a:txBody>
                  <a:tcPr/>
                </a:tc>
                <a:tc>
                  <a:txBody>
                    <a:bodyPr/>
                    <a:lstStyle/>
                    <a:p>
                      <a:r>
                        <a:rPr lang="en-US" dirty="0" smtClean="0"/>
                        <a:t>$1.1 trillion</a:t>
                      </a:r>
                      <a:endParaRPr lang="en-US" dirty="0"/>
                    </a:p>
                  </a:txBody>
                  <a:tcPr/>
                </a:tc>
                <a:tc>
                  <a:txBody>
                    <a:bodyPr/>
                    <a:lstStyle/>
                    <a:p>
                      <a:r>
                        <a:rPr lang="en-US" sz="1800" kern="1200" dirty="0" smtClean="0">
                          <a:solidFill>
                            <a:schemeClr val="dk1"/>
                          </a:solidFill>
                          <a:latin typeface="+mn-lt"/>
                          <a:ea typeface="+mn-ea"/>
                          <a:cs typeface="+mn-cs"/>
                        </a:rPr>
                        <a:t>$2.7 trillion</a:t>
                      </a:r>
                      <a:endParaRPr lang="en-US" dirty="0"/>
                    </a:p>
                  </a:txBody>
                  <a:tcPr/>
                </a:tc>
              </a:tr>
              <a:tr h="908978">
                <a:tc>
                  <a:txBody>
                    <a:bodyPr/>
                    <a:lstStyle/>
                    <a:p>
                      <a:r>
                        <a:rPr lang="en-US" sz="1800" i="1" kern="1200" dirty="0" smtClean="0">
                          <a:solidFill>
                            <a:schemeClr val="dk1"/>
                          </a:solidFill>
                          <a:latin typeface="+mn-lt"/>
                          <a:ea typeface="+mn-ea"/>
                          <a:cs typeface="+mn-cs"/>
                        </a:rPr>
                        <a:t>15% Set-aside for low-income individuals</a:t>
                      </a:r>
                      <a:endParaRPr lang="en-US" dirty="0"/>
                    </a:p>
                  </a:txBody>
                  <a:tcPr/>
                </a:tc>
                <a:tc>
                  <a:txBody>
                    <a:bodyPr/>
                    <a:lstStyle/>
                    <a:p>
                      <a:r>
                        <a:rPr lang="en-US" dirty="0" smtClean="0"/>
                        <a:t>($161</a:t>
                      </a:r>
                      <a:r>
                        <a:rPr lang="en-US" baseline="0" dirty="0" smtClean="0"/>
                        <a:t> billion)</a:t>
                      </a:r>
                      <a:endParaRPr lang="en-US" dirty="0"/>
                    </a:p>
                  </a:txBody>
                  <a:tcPr/>
                </a:tc>
                <a:tc>
                  <a:txBody>
                    <a:bodyPr/>
                    <a:lstStyle/>
                    <a:p>
                      <a:r>
                        <a:rPr lang="en-US" sz="1800" i="1" kern="1200" dirty="0" smtClean="0">
                          <a:solidFill>
                            <a:schemeClr val="dk1"/>
                          </a:solidFill>
                          <a:latin typeface="+mn-lt"/>
                          <a:ea typeface="+mn-ea"/>
                          <a:cs typeface="+mn-cs"/>
                        </a:rPr>
                        <a:t>($405 billion)</a:t>
                      </a:r>
                      <a:endParaRPr lang="en-US" dirty="0"/>
                    </a:p>
                  </a:txBody>
                  <a:tcPr/>
                </a:tc>
              </a:tr>
              <a:tr h="1075765">
                <a:tc>
                  <a:txBody>
                    <a:bodyPr/>
                    <a:lstStyle/>
                    <a:p>
                      <a:r>
                        <a:rPr lang="en-US" sz="1800" i="1" kern="1200" dirty="0" smtClean="0">
                          <a:solidFill>
                            <a:schemeClr val="dk1"/>
                          </a:solidFill>
                          <a:latin typeface="+mn-lt"/>
                          <a:ea typeface="+mn-ea"/>
                          <a:cs typeface="+mn-cs"/>
                        </a:rPr>
                        <a:t>Lower marginal statutory</a:t>
                      </a:r>
                      <a:r>
                        <a:rPr lang="en-US" sz="1800" i="1" kern="1200" baseline="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corporate tax rate from 35 % to 28 %</a:t>
                      </a:r>
                      <a:endParaRPr lang="en-US" dirty="0"/>
                    </a:p>
                  </a:txBody>
                  <a:tcPr/>
                </a:tc>
                <a:tc>
                  <a:txBody>
                    <a:bodyPr/>
                    <a:lstStyle/>
                    <a:p>
                      <a:r>
                        <a:rPr lang="en-US" sz="1800" i="1" kern="1200" dirty="0" smtClean="0">
                          <a:solidFill>
                            <a:schemeClr val="dk1"/>
                          </a:solidFill>
                          <a:latin typeface="+mn-lt"/>
                          <a:ea typeface="+mn-ea"/>
                          <a:cs typeface="+mn-cs"/>
                        </a:rPr>
                        <a:t>($800 billion)</a:t>
                      </a:r>
                      <a:endParaRPr lang="en-US" dirty="0"/>
                    </a:p>
                  </a:txBody>
                  <a:tcPr/>
                </a:tc>
                <a:tc>
                  <a:txBody>
                    <a:bodyPr/>
                    <a:lstStyle/>
                    <a:p>
                      <a:r>
                        <a:rPr lang="en-US" sz="1800" i="1" kern="1200" dirty="0" smtClean="0">
                          <a:solidFill>
                            <a:schemeClr val="dk1"/>
                          </a:solidFill>
                          <a:latin typeface="+mn-lt"/>
                          <a:ea typeface="+mn-ea"/>
                          <a:cs typeface="+mn-cs"/>
                        </a:rPr>
                        <a:t>($1.6 trillion)</a:t>
                      </a:r>
                      <a:endParaRPr lang="en-US" dirty="0"/>
                    </a:p>
                  </a:txBody>
                  <a:tcPr/>
                </a:tc>
              </a:tr>
              <a:tr h="905435">
                <a:tc>
                  <a:txBody>
                    <a:bodyPr/>
                    <a:lstStyle/>
                    <a:p>
                      <a:r>
                        <a:rPr lang="en-US" sz="1800" kern="1200" dirty="0" smtClean="0">
                          <a:solidFill>
                            <a:schemeClr val="dk1"/>
                          </a:solidFill>
                          <a:latin typeface="+mn-lt"/>
                          <a:ea typeface="+mn-ea"/>
                          <a:cs typeface="+mn-cs"/>
                        </a:rPr>
                        <a:t>Savings from reduction in clean energy spending</a:t>
                      </a:r>
                      <a:endParaRPr lang="en-US" dirty="0"/>
                    </a:p>
                  </a:txBody>
                  <a:tcPr/>
                </a:tc>
                <a:tc>
                  <a:txBody>
                    <a:bodyPr/>
                    <a:lstStyle/>
                    <a:p>
                      <a:r>
                        <a:rPr lang="en-US" sz="1800" kern="1200" dirty="0" smtClean="0">
                          <a:solidFill>
                            <a:schemeClr val="dk1"/>
                          </a:solidFill>
                          <a:latin typeface="+mn-lt"/>
                          <a:ea typeface="+mn-ea"/>
                          <a:cs typeface="+mn-cs"/>
                        </a:rPr>
                        <a:t>$60 billion</a:t>
                      </a:r>
                      <a:endParaRPr lang="en-US" dirty="0"/>
                    </a:p>
                  </a:txBody>
                  <a:tcPr/>
                </a:tc>
                <a:tc>
                  <a:txBody>
                    <a:bodyPr/>
                    <a:lstStyle/>
                    <a:p>
                      <a:r>
                        <a:rPr lang="en-US" sz="1800" kern="1200" dirty="0" smtClean="0">
                          <a:solidFill>
                            <a:schemeClr val="dk1"/>
                          </a:solidFill>
                          <a:latin typeface="+mn-lt"/>
                          <a:ea typeface="+mn-ea"/>
                          <a:cs typeface="+mn-cs"/>
                        </a:rPr>
                        <a:t>$120 billion</a:t>
                      </a:r>
                      <a:endParaRPr lang="en-US" dirty="0"/>
                    </a:p>
                  </a:txBody>
                  <a:tcPr/>
                </a:tc>
              </a:tr>
              <a:tr h="730437">
                <a:tc>
                  <a:txBody>
                    <a:bodyPr/>
                    <a:lstStyle/>
                    <a:p>
                      <a:r>
                        <a:rPr lang="en-US" sz="1800" b="1" kern="1200" dirty="0" smtClean="0">
                          <a:solidFill>
                            <a:schemeClr val="dk1"/>
                          </a:solidFill>
                          <a:latin typeface="+mn-lt"/>
                          <a:ea typeface="+mn-ea"/>
                          <a:cs typeface="+mn-cs"/>
                        </a:rPr>
                        <a:t>Net deficit reduction</a:t>
                      </a:r>
                      <a:endParaRPr lang="en-US" dirty="0"/>
                    </a:p>
                  </a:txBody>
                  <a:tcPr/>
                </a:tc>
                <a:tc>
                  <a:txBody>
                    <a:bodyPr/>
                    <a:lstStyle/>
                    <a:p>
                      <a:r>
                        <a:rPr lang="en-US" sz="1800" b="1" kern="1200" dirty="0" smtClean="0">
                          <a:solidFill>
                            <a:schemeClr val="dk1"/>
                          </a:solidFill>
                          <a:latin typeface="+mn-lt"/>
                          <a:ea typeface="+mn-ea"/>
                          <a:cs typeface="+mn-cs"/>
                        </a:rPr>
                        <a:t>$199 billion</a:t>
                      </a:r>
                      <a:endParaRPr lang="en-US" dirty="0"/>
                    </a:p>
                  </a:txBody>
                  <a:tcPr/>
                </a:tc>
                <a:tc>
                  <a:txBody>
                    <a:bodyPr/>
                    <a:lstStyle/>
                    <a:p>
                      <a:r>
                        <a:rPr lang="en-US" sz="1800" b="1" kern="1200" dirty="0" smtClean="0">
                          <a:solidFill>
                            <a:schemeClr val="dk1"/>
                          </a:solidFill>
                          <a:latin typeface="+mn-lt"/>
                          <a:ea typeface="+mn-ea"/>
                          <a:cs typeface="+mn-cs"/>
                        </a:rPr>
                        <a:t>$815 billion</a:t>
                      </a:r>
                      <a:endParaRPr lang="en-US" dirty="0"/>
                    </a:p>
                  </a:txBody>
                  <a:tcPr/>
                </a:tc>
              </a:tr>
            </a:tbl>
          </a:graphicData>
        </a:graphic>
      </p:graphicFrame>
      <p:sp>
        <p:nvSpPr>
          <p:cNvPr id="2" name="TextBox 1"/>
          <p:cNvSpPr txBox="1"/>
          <p:nvPr/>
        </p:nvSpPr>
        <p:spPr>
          <a:xfrm>
            <a:off x="285750" y="6180364"/>
            <a:ext cx="5351145" cy="400110"/>
          </a:xfrm>
          <a:prstGeom prst="rect">
            <a:avLst/>
          </a:prstGeom>
          <a:noFill/>
        </p:spPr>
        <p:txBody>
          <a:bodyPr wrap="none" rtlCol="0">
            <a:spAutoFit/>
          </a:bodyPr>
          <a:lstStyle/>
          <a:p>
            <a:r>
              <a:rPr lang="en-US" sz="2000" dirty="0" smtClean="0"/>
              <a:t>Also:  Environmental and regulatory benefits.</a:t>
            </a:r>
            <a:endParaRPr lang="en-US" sz="20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50"/>
            <a:ext cx="8011886" cy="685800"/>
          </a:xfrm>
        </p:spPr>
        <p:txBody>
          <a:bodyPr/>
          <a:lstStyle/>
          <a:p>
            <a:r>
              <a:rPr lang="en-US" sz="2800" dirty="0" smtClean="0"/>
              <a:t>So if there’s not a federal carbon price…</a:t>
            </a:r>
            <a:endParaRPr lang="en-US" sz="2800" dirty="0"/>
          </a:p>
        </p:txBody>
      </p:sp>
      <p:sp>
        <p:nvSpPr>
          <p:cNvPr id="3" name="Content Placeholder 2"/>
          <p:cNvSpPr>
            <a:spLocks noGrp="1"/>
          </p:cNvSpPr>
          <p:nvPr>
            <p:ph idx="1"/>
          </p:nvPr>
        </p:nvSpPr>
        <p:spPr>
          <a:xfrm>
            <a:off x="244929" y="1600200"/>
            <a:ext cx="8006896" cy="4365625"/>
          </a:xfrm>
        </p:spPr>
        <p:txBody>
          <a:bodyPr/>
          <a:lstStyle/>
          <a:p>
            <a:r>
              <a:rPr lang="en-US" dirty="0" smtClean="0">
                <a:solidFill>
                  <a:schemeClr val="tx1"/>
                </a:solidFill>
              </a:rPr>
              <a:t>States can coordinate</a:t>
            </a:r>
            <a:endParaRPr lang="en-US" dirty="0">
              <a:solidFill>
                <a:schemeClr val="tx1"/>
              </a:solidFill>
            </a:endParaRPr>
          </a:p>
          <a:p>
            <a:r>
              <a:rPr lang="en-US" dirty="0" smtClean="0">
                <a:solidFill>
                  <a:schemeClr val="tx1"/>
                </a:solidFill>
              </a:rPr>
              <a:t>Develop model legislation</a:t>
            </a:r>
            <a:endParaRPr lang="en-US" dirty="0">
              <a:solidFill>
                <a:schemeClr val="tx1"/>
              </a:solidFill>
            </a:endParaRPr>
          </a:p>
          <a:p>
            <a:r>
              <a:rPr lang="en-US" dirty="0" smtClean="0">
                <a:solidFill>
                  <a:schemeClr val="tx1"/>
                </a:solidFill>
              </a:rPr>
              <a:t>Handle revenue as they each see fit</a:t>
            </a:r>
          </a:p>
          <a:p>
            <a:endParaRPr lang="en-US" dirty="0" smtClean="0">
              <a:solidFill>
                <a:schemeClr val="tx1"/>
              </a:solidFill>
            </a:endParaRPr>
          </a:p>
        </p:txBody>
      </p:sp>
    </p:spTree>
    <p:extLst>
      <p:ext uri="{BB962C8B-B14F-4D97-AF65-F5344CB8AC3E}">
        <p14:creationId xmlns:p14="http://schemas.microsoft.com/office/powerpoint/2010/main" val="15885311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857250"/>
            <a:ext cx="7674429" cy="685800"/>
          </a:xfrm>
        </p:spPr>
        <p:txBody>
          <a:bodyPr/>
          <a:lstStyle/>
          <a:p>
            <a:r>
              <a:rPr lang="en-US" sz="2800" dirty="0" smtClean="0"/>
              <a:t>What if the federal </a:t>
            </a:r>
            <a:r>
              <a:rPr lang="en-US" sz="2800" dirty="0" err="1" smtClean="0"/>
              <a:t>govt</a:t>
            </a:r>
            <a:r>
              <a:rPr lang="en-US" sz="2800" dirty="0" smtClean="0"/>
              <a:t> taxes carbon later?</a:t>
            </a:r>
            <a:endParaRPr lang="en-US" sz="2800" dirty="0"/>
          </a:p>
        </p:txBody>
      </p:sp>
      <p:sp>
        <p:nvSpPr>
          <p:cNvPr id="3" name="Content Placeholder 2"/>
          <p:cNvSpPr>
            <a:spLocks noGrp="1"/>
          </p:cNvSpPr>
          <p:nvPr>
            <p:ph idx="1"/>
          </p:nvPr>
        </p:nvSpPr>
        <p:spPr>
          <a:xfrm>
            <a:off x="244929" y="1600200"/>
            <a:ext cx="8006896" cy="4365625"/>
          </a:xfrm>
        </p:spPr>
        <p:txBody>
          <a:bodyPr/>
          <a:lstStyle/>
          <a:p>
            <a:r>
              <a:rPr lang="en-US" dirty="0" smtClean="0">
                <a:solidFill>
                  <a:schemeClr val="tx1"/>
                </a:solidFill>
              </a:rPr>
              <a:t>States can rescind carbon tax, but then lose revenue</a:t>
            </a:r>
            <a:endParaRPr lang="en-US" dirty="0">
              <a:solidFill>
                <a:schemeClr val="tx1"/>
              </a:solidFill>
            </a:endParaRPr>
          </a:p>
          <a:p>
            <a:r>
              <a:rPr lang="en-US" dirty="0" smtClean="0">
                <a:solidFill>
                  <a:schemeClr val="tx1"/>
                </a:solidFill>
              </a:rPr>
              <a:t>States can seek fed revenue from their state</a:t>
            </a:r>
            <a:endParaRPr lang="en-US" dirty="0">
              <a:solidFill>
                <a:schemeClr val="tx1"/>
              </a:solidFill>
            </a:endParaRPr>
          </a:p>
          <a:p>
            <a:r>
              <a:rPr lang="en-US" dirty="0" smtClean="0">
                <a:solidFill>
                  <a:schemeClr val="tx1"/>
                </a:solidFill>
              </a:rPr>
              <a:t>Ask for exemption </a:t>
            </a:r>
          </a:p>
          <a:p>
            <a:r>
              <a:rPr lang="en-US" dirty="0" smtClean="0">
                <a:solidFill>
                  <a:schemeClr val="tx1"/>
                </a:solidFill>
              </a:rPr>
              <a:t>Layer taxes</a:t>
            </a:r>
          </a:p>
          <a:p>
            <a:endParaRPr lang="en-US" dirty="0" smtClean="0">
              <a:solidFill>
                <a:schemeClr val="tx1"/>
              </a:solidFill>
            </a:endParaRPr>
          </a:p>
        </p:txBody>
      </p:sp>
    </p:spTree>
    <p:extLst>
      <p:ext uri="{BB962C8B-B14F-4D97-AF65-F5344CB8AC3E}">
        <p14:creationId xmlns:p14="http://schemas.microsoft.com/office/powerpoint/2010/main" val="15885311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857250"/>
            <a:ext cx="7674429" cy="685800"/>
          </a:xfrm>
        </p:spPr>
        <p:txBody>
          <a:bodyPr/>
          <a:lstStyle/>
          <a:p>
            <a:r>
              <a:rPr lang="en-US" sz="2800" dirty="0" smtClean="0"/>
              <a:t>What if the EPA regulates?</a:t>
            </a:r>
            <a:endParaRPr lang="en-US" sz="2800" dirty="0"/>
          </a:p>
        </p:txBody>
      </p:sp>
      <p:sp>
        <p:nvSpPr>
          <p:cNvPr id="3" name="Content Placeholder 2"/>
          <p:cNvSpPr>
            <a:spLocks noGrp="1"/>
          </p:cNvSpPr>
          <p:nvPr>
            <p:ph idx="1"/>
          </p:nvPr>
        </p:nvSpPr>
        <p:spPr>
          <a:xfrm>
            <a:off x="244929" y="1600200"/>
            <a:ext cx="8006896" cy="4365625"/>
          </a:xfrm>
        </p:spPr>
        <p:txBody>
          <a:bodyPr/>
          <a:lstStyle/>
          <a:p>
            <a:r>
              <a:rPr lang="en-US" dirty="0" smtClean="0">
                <a:solidFill>
                  <a:schemeClr val="tx1"/>
                </a:solidFill>
              </a:rPr>
              <a:t>Depends on what EPA does</a:t>
            </a:r>
          </a:p>
          <a:p>
            <a:r>
              <a:rPr lang="en-US" dirty="0" smtClean="0">
                <a:solidFill>
                  <a:schemeClr val="tx1"/>
                </a:solidFill>
              </a:rPr>
              <a:t>States may be able to write a carbon tax into their state implementation plans </a:t>
            </a:r>
            <a:endParaRPr lang="en-US" dirty="0">
              <a:solidFill>
                <a:schemeClr val="tx1"/>
              </a:solidFill>
            </a:endParaRPr>
          </a:p>
          <a:p>
            <a:r>
              <a:rPr lang="en-US" dirty="0" smtClean="0">
                <a:solidFill>
                  <a:schemeClr val="tx1"/>
                </a:solidFill>
              </a:rPr>
              <a:t>States can layer a carbon tax onto emissions standards</a:t>
            </a:r>
          </a:p>
          <a:p>
            <a:r>
              <a:rPr lang="en-US" dirty="0" smtClean="0">
                <a:solidFill>
                  <a:schemeClr val="tx1"/>
                </a:solidFill>
              </a:rPr>
              <a:t>States can rescind carbon tax, but then lose revenue</a:t>
            </a:r>
          </a:p>
          <a:p>
            <a:pPr>
              <a:buNone/>
            </a:pPr>
            <a:endParaRPr lang="en-US" dirty="0" smtClean="0">
              <a:solidFill>
                <a:schemeClr val="tx1"/>
              </a:solidFill>
            </a:endParaRPr>
          </a:p>
          <a:p>
            <a:pPr>
              <a:buNone/>
            </a:pPr>
            <a:endParaRPr lang="en-US" dirty="0" smtClean="0">
              <a:solidFill>
                <a:schemeClr val="tx1"/>
              </a:solidFill>
            </a:endParaRPr>
          </a:p>
        </p:txBody>
      </p:sp>
    </p:spTree>
    <p:extLst>
      <p:ext uri="{BB962C8B-B14F-4D97-AF65-F5344CB8AC3E}">
        <p14:creationId xmlns:p14="http://schemas.microsoft.com/office/powerpoint/2010/main" val="15885311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857250"/>
            <a:ext cx="7358062" cy="685800"/>
          </a:xfrm>
        </p:spPr>
        <p:txBody>
          <a:bodyPr/>
          <a:lstStyle/>
          <a:p>
            <a:r>
              <a:rPr lang="en-US" dirty="0" smtClean="0"/>
              <a:t>Conclusion</a:t>
            </a:r>
            <a:endParaRPr lang="en-US" dirty="0"/>
          </a:p>
        </p:txBody>
      </p:sp>
      <p:sp>
        <p:nvSpPr>
          <p:cNvPr id="3" name="Content Placeholder 2"/>
          <p:cNvSpPr>
            <a:spLocks noGrp="1"/>
          </p:cNvSpPr>
          <p:nvPr>
            <p:ph idx="1"/>
          </p:nvPr>
        </p:nvSpPr>
        <p:spPr>
          <a:xfrm>
            <a:off x="244929" y="1600200"/>
            <a:ext cx="8006896" cy="4365625"/>
          </a:xfrm>
        </p:spPr>
        <p:txBody>
          <a:bodyPr/>
          <a:lstStyle/>
          <a:p>
            <a:r>
              <a:rPr lang="en-US" dirty="0" smtClean="0">
                <a:solidFill>
                  <a:schemeClr val="tx1"/>
                </a:solidFill>
              </a:rPr>
              <a:t>Carbon tax could work at state level</a:t>
            </a:r>
            <a:endParaRPr lang="en-US" dirty="0">
              <a:solidFill>
                <a:schemeClr val="tx1"/>
              </a:solidFill>
            </a:endParaRPr>
          </a:p>
          <a:p>
            <a:r>
              <a:rPr lang="en-US" dirty="0" smtClean="0">
                <a:solidFill>
                  <a:schemeClr val="tx1"/>
                </a:solidFill>
              </a:rPr>
              <a:t>Provides two good fiscal options:</a:t>
            </a:r>
          </a:p>
          <a:p>
            <a:pPr lvl="1"/>
            <a:r>
              <a:rPr lang="en-US" dirty="0" smtClean="0">
                <a:solidFill>
                  <a:schemeClr val="tx1"/>
                </a:solidFill>
              </a:rPr>
              <a:t>Reduce capital taxes and raise output</a:t>
            </a:r>
          </a:p>
          <a:p>
            <a:pPr lvl="1"/>
            <a:r>
              <a:rPr lang="en-US" dirty="0" smtClean="0">
                <a:solidFill>
                  <a:schemeClr val="tx1"/>
                </a:solidFill>
              </a:rPr>
              <a:t>Reduce deficits with relatively little lost output</a:t>
            </a:r>
            <a:endParaRPr lang="en-US" dirty="0">
              <a:solidFill>
                <a:schemeClr val="tx1"/>
              </a:solidFill>
            </a:endParaRPr>
          </a:p>
          <a:p>
            <a:r>
              <a:rPr lang="en-US" dirty="0" smtClean="0">
                <a:solidFill>
                  <a:schemeClr val="tx1"/>
                </a:solidFill>
              </a:rPr>
              <a:t>Would significantly reduce CO</a:t>
            </a:r>
            <a:r>
              <a:rPr lang="en-US" baseline="-25000" dirty="0" smtClean="0">
                <a:solidFill>
                  <a:schemeClr val="tx1"/>
                </a:solidFill>
              </a:rPr>
              <a:t>2</a:t>
            </a:r>
            <a:r>
              <a:rPr lang="en-US" dirty="0" smtClean="0">
                <a:solidFill>
                  <a:schemeClr val="tx1"/>
                </a:solidFill>
              </a:rPr>
              <a:t> emissions and obviate less efficient regulation and spending </a:t>
            </a:r>
          </a:p>
          <a:p>
            <a:r>
              <a:rPr lang="en-US" dirty="0" smtClean="0">
                <a:solidFill>
                  <a:schemeClr val="tx1"/>
                </a:solidFill>
              </a:rPr>
              <a:t>Coordinate with other states to limit leakage</a:t>
            </a:r>
          </a:p>
          <a:p>
            <a:r>
              <a:rPr lang="en-US" dirty="0" smtClean="0">
                <a:solidFill>
                  <a:schemeClr val="tx1"/>
                </a:solidFill>
              </a:rPr>
              <a:t>Possibly supplant EPA emissions standards</a:t>
            </a:r>
          </a:p>
        </p:txBody>
      </p:sp>
    </p:spTree>
    <p:extLst>
      <p:ext uri="{BB962C8B-B14F-4D97-AF65-F5344CB8AC3E}">
        <p14:creationId xmlns:p14="http://schemas.microsoft.com/office/powerpoint/2010/main" val="15885311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“Continued emissions of greenhouse gases will cause further warming and changes in all components of the climate system. Limiting climate change will </a:t>
            </a:r>
            <a:r>
              <a:rPr lang="en-US" sz="1800" dirty="0" smtClean="0">
                <a:solidFill>
                  <a:srgbClr val="FF0000"/>
                </a:solidFill>
              </a:rPr>
              <a:t>require substantial and sustained reductions of greenhouse gas emissions</a:t>
            </a:r>
            <a:r>
              <a:rPr lang="en-US" sz="1800" dirty="0" smtClean="0"/>
              <a:t>.”</a:t>
            </a:r>
            <a:endParaRPr lang="en-US" sz="1800" dirty="0"/>
          </a:p>
        </p:txBody>
      </p:sp>
      <p:pic>
        <p:nvPicPr>
          <p:cNvPr id="3" name="Picture 2" descr="IPCC AR5 summary for policymakers 34.jpg"/>
          <p:cNvPicPr>
            <a:picLocks noChangeAspect="1"/>
          </p:cNvPicPr>
          <p:nvPr/>
        </p:nvPicPr>
        <p:blipFill>
          <a:blip r:embed="rId2" cstate="print"/>
          <a:stretch>
            <a:fillRect/>
          </a:stretch>
        </p:blipFill>
        <p:spPr>
          <a:xfrm>
            <a:off x="1" y="2106579"/>
            <a:ext cx="9144000" cy="3689028"/>
          </a:xfrm>
          <a:prstGeom prst="rect">
            <a:avLst/>
          </a:prstGeom>
        </p:spPr>
      </p:pic>
      <p:sp>
        <p:nvSpPr>
          <p:cNvPr id="5" name="TextBox 4"/>
          <p:cNvSpPr txBox="1"/>
          <p:nvPr/>
        </p:nvSpPr>
        <p:spPr>
          <a:xfrm>
            <a:off x="149290" y="5868954"/>
            <a:ext cx="8744339" cy="707886"/>
          </a:xfrm>
          <a:prstGeom prst="rect">
            <a:avLst/>
          </a:prstGeom>
          <a:noFill/>
        </p:spPr>
        <p:txBody>
          <a:bodyPr wrap="square" rtlCol="0">
            <a:spAutoFit/>
          </a:bodyPr>
          <a:lstStyle/>
          <a:p>
            <a:r>
              <a:rPr lang="en-US" sz="2000" dirty="0" smtClean="0"/>
              <a:t>Cumulative CO2 emissions 2012-2100 in </a:t>
            </a:r>
            <a:r>
              <a:rPr lang="en-US" sz="2000" dirty="0" err="1" smtClean="0"/>
              <a:t>Gigatonnes</a:t>
            </a:r>
            <a:r>
              <a:rPr lang="en-US" sz="2000" dirty="0" smtClean="0"/>
              <a:t> of Carbon</a:t>
            </a:r>
          </a:p>
          <a:p>
            <a:r>
              <a:rPr lang="en-US" sz="2000" dirty="0" smtClean="0"/>
              <a:t>RCP 2.6:  Most stringent policies              RCP 8.5:  No emissions constraints</a:t>
            </a:r>
            <a:endParaRPr lang="en-US"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85801"/>
            <a:ext cx="7718425" cy="690824"/>
          </a:xfrm>
        </p:spPr>
        <p:txBody>
          <a:bodyPr/>
          <a:lstStyle/>
          <a:p>
            <a:pPr eaLnBrk="1" hangingPunct="1"/>
            <a:r>
              <a:rPr lang="en-US" sz="2800" dirty="0" smtClean="0"/>
              <a:t>Premises</a:t>
            </a:r>
          </a:p>
        </p:txBody>
      </p:sp>
      <p:sp>
        <p:nvSpPr>
          <p:cNvPr id="6147" name="Rectangle 3"/>
          <p:cNvSpPr>
            <a:spLocks noGrp="1" noChangeArrowheads="1"/>
          </p:cNvSpPr>
          <p:nvPr>
            <p:ph type="body" idx="1"/>
          </p:nvPr>
        </p:nvSpPr>
        <p:spPr>
          <a:xfrm>
            <a:off x="123929" y="1263827"/>
            <a:ext cx="8648282" cy="2330824"/>
          </a:xfrm>
        </p:spPr>
        <p:txBody>
          <a:bodyPr/>
          <a:lstStyle/>
          <a:p>
            <a:pPr eaLnBrk="1" hangingPunct="1"/>
            <a:r>
              <a:rPr lang="en-US" sz="2800" dirty="0" smtClean="0">
                <a:solidFill>
                  <a:schemeClr val="tx1"/>
                </a:solidFill>
              </a:rPr>
              <a:t>Greenhouse gas emissions result in damages.</a:t>
            </a:r>
          </a:p>
          <a:p>
            <a:pPr eaLnBrk="1" hangingPunct="1"/>
            <a:r>
              <a:rPr lang="en-US" sz="2800" dirty="0" smtClean="0">
                <a:solidFill>
                  <a:schemeClr val="tx1"/>
                </a:solidFill>
              </a:rPr>
              <a:t>Prices don’t reflect those damages.</a:t>
            </a:r>
          </a:p>
          <a:p>
            <a:pPr eaLnBrk="1" hangingPunct="1"/>
            <a:r>
              <a:rPr lang="en-US" sz="2800" dirty="0" smtClean="0">
                <a:solidFill>
                  <a:schemeClr val="tx1"/>
                </a:solidFill>
              </a:rPr>
              <a:t>A carbon tax or cap-and-trade system can internalize external costs and efficiently lower emissions.</a:t>
            </a:r>
          </a:p>
          <a:p>
            <a:pPr eaLnBrk="1" hangingPunct="1"/>
            <a:r>
              <a:rPr lang="en-US" sz="2800" dirty="0" smtClean="0">
                <a:solidFill>
                  <a:schemeClr val="tx1"/>
                </a:solidFill>
              </a:rPr>
              <a:t>We now have a complex set of local, state, and federal incentives/standards/mandates/subsidies, with more pending regulations.</a:t>
            </a:r>
          </a:p>
          <a:p>
            <a:pPr eaLnBrk="1" hangingPunct="1"/>
            <a:r>
              <a:rPr lang="en-US" sz="2800" dirty="0" smtClean="0">
                <a:solidFill>
                  <a:schemeClr val="tx1"/>
                </a:solidFill>
              </a:rPr>
              <a:t>Federal action to price carbon is stalled.</a:t>
            </a:r>
          </a:p>
          <a:p>
            <a:pPr eaLnBrk="1" hangingPunct="1"/>
            <a:r>
              <a:rPr lang="en-US" sz="2800" dirty="0" smtClean="0">
                <a:solidFill>
                  <a:schemeClr val="tx1"/>
                </a:solidFill>
              </a:rPr>
              <a:t>EPA starting a long road of regulation…</a:t>
            </a:r>
          </a:p>
        </p:txBody>
      </p:sp>
      <p:pic>
        <p:nvPicPr>
          <p:cNvPr id="6148" name="Picture 5" descr="https://encrypted-tbn1.google.com/images?q=tbn:ANd9GcQXNmZ_rV1t7RC1-uKyA_Z2_l6oiWN7VNkqLxv2KbM_JkA-G8O7"/>
          <p:cNvPicPr>
            <a:picLocks noChangeAspect="1" noChangeArrowheads="1"/>
          </p:cNvPicPr>
          <p:nvPr/>
        </p:nvPicPr>
        <p:blipFill>
          <a:blip r:embed="rId2" cstate="print"/>
          <a:srcRect/>
          <a:stretch>
            <a:fillRect/>
          </a:stretch>
        </p:blipFill>
        <p:spPr bwMode="auto">
          <a:xfrm>
            <a:off x="6701375" y="4675187"/>
            <a:ext cx="2235200" cy="218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c2es.org/docUploads/US%20GHG%20by%20Sector_0.png"/>
          <p:cNvPicPr>
            <a:picLocks noChangeAspect="1" noChangeArrowheads="1"/>
          </p:cNvPicPr>
          <p:nvPr/>
        </p:nvPicPr>
        <p:blipFill>
          <a:blip r:embed="rId2" cstate="print"/>
          <a:srcRect/>
          <a:stretch>
            <a:fillRect/>
          </a:stretch>
        </p:blipFill>
        <p:spPr bwMode="auto">
          <a:xfrm>
            <a:off x="3537857" y="1338943"/>
            <a:ext cx="5606143" cy="5050971"/>
          </a:xfrm>
          <a:prstGeom prst="rect">
            <a:avLst/>
          </a:prstGeom>
          <a:noFill/>
        </p:spPr>
      </p:pic>
      <p:sp>
        <p:nvSpPr>
          <p:cNvPr id="2" name="Title 1"/>
          <p:cNvSpPr>
            <a:spLocks noGrp="1"/>
          </p:cNvSpPr>
          <p:nvPr>
            <p:ph type="title"/>
          </p:nvPr>
        </p:nvSpPr>
        <p:spPr>
          <a:xfrm>
            <a:off x="363894" y="857250"/>
            <a:ext cx="8602824" cy="547007"/>
          </a:xfrm>
        </p:spPr>
        <p:txBody>
          <a:bodyPr/>
          <a:lstStyle/>
          <a:p>
            <a:r>
              <a:rPr lang="en-US" sz="2800" dirty="0" smtClean="0"/>
              <a:t>What’s pending at the federal level?</a:t>
            </a:r>
            <a:endParaRPr lang="en-US" sz="2800" dirty="0"/>
          </a:p>
        </p:txBody>
      </p:sp>
      <p:sp>
        <p:nvSpPr>
          <p:cNvPr id="3" name="Content Placeholder 2"/>
          <p:cNvSpPr>
            <a:spLocks noGrp="1"/>
          </p:cNvSpPr>
          <p:nvPr>
            <p:ph idx="1"/>
          </p:nvPr>
        </p:nvSpPr>
        <p:spPr>
          <a:xfrm>
            <a:off x="0" y="1685365"/>
            <a:ext cx="4985657" cy="4920708"/>
          </a:xfrm>
        </p:spPr>
        <p:txBody>
          <a:bodyPr/>
          <a:lstStyle/>
          <a:p>
            <a:r>
              <a:rPr lang="en-US" dirty="0" smtClean="0">
                <a:solidFill>
                  <a:schemeClr val="tx1"/>
                </a:solidFill>
              </a:rPr>
              <a:t>Clean Air Act (EPA) regulation of new power plants</a:t>
            </a:r>
          </a:p>
          <a:p>
            <a:pPr lvl="1"/>
            <a:r>
              <a:rPr lang="en-US" dirty="0" smtClean="0">
                <a:solidFill>
                  <a:schemeClr val="tx1"/>
                </a:solidFill>
              </a:rPr>
              <a:t>Proposed rule is out</a:t>
            </a:r>
          </a:p>
          <a:p>
            <a:r>
              <a:rPr lang="en-US" dirty="0" smtClean="0">
                <a:solidFill>
                  <a:schemeClr val="tx1"/>
                </a:solidFill>
              </a:rPr>
              <a:t>Next summer…</a:t>
            </a:r>
          </a:p>
          <a:p>
            <a:pPr lvl="1"/>
            <a:r>
              <a:rPr lang="en-US" dirty="0" smtClean="0">
                <a:solidFill>
                  <a:schemeClr val="tx1"/>
                </a:solidFill>
              </a:rPr>
              <a:t>Final rule for new sources</a:t>
            </a:r>
          </a:p>
          <a:p>
            <a:pPr lvl="1"/>
            <a:r>
              <a:rPr lang="en-US" dirty="0" smtClean="0">
                <a:solidFill>
                  <a:schemeClr val="tx1"/>
                </a:solidFill>
              </a:rPr>
              <a:t>Proposed rule for existing power plants</a:t>
            </a:r>
          </a:p>
          <a:p>
            <a:r>
              <a:rPr lang="en-US" dirty="0" smtClean="0">
                <a:solidFill>
                  <a:schemeClr val="tx1"/>
                </a:solidFill>
              </a:rPr>
              <a:t>Then final rule and state implementation plans.</a:t>
            </a:r>
          </a:p>
          <a:p>
            <a:endParaRPr lang="en-US" dirty="0" smtClean="0">
              <a:solidFill>
                <a:schemeClr val="tx1"/>
              </a:solidFill>
            </a:endParaRPr>
          </a:p>
          <a:p>
            <a:pPr>
              <a:buNone/>
            </a:pP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4" y="857250"/>
            <a:ext cx="6918649" cy="568779"/>
          </a:xfrm>
        </p:spPr>
        <p:txBody>
          <a:bodyPr/>
          <a:lstStyle/>
          <a:p>
            <a:r>
              <a:rPr lang="en-US" sz="2800" dirty="0" smtClean="0"/>
              <a:t>States can step in…</a:t>
            </a:r>
            <a:endParaRPr lang="en-US" sz="2800" dirty="0"/>
          </a:p>
        </p:txBody>
      </p:sp>
      <p:sp>
        <p:nvSpPr>
          <p:cNvPr id="3" name="Content Placeholder 2"/>
          <p:cNvSpPr>
            <a:spLocks noGrp="1"/>
          </p:cNvSpPr>
          <p:nvPr>
            <p:ph idx="1"/>
          </p:nvPr>
        </p:nvSpPr>
        <p:spPr>
          <a:xfrm>
            <a:off x="458334" y="1304365"/>
            <a:ext cx="7358062" cy="4920708"/>
          </a:xfrm>
        </p:spPr>
        <p:txBody>
          <a:bodyPr/>
          <a:lstStyle/>
          <a:p>
            <a:r>
              <a:rPr lang="en-US" dirty="0" smtClean="0">
                <a:solidFill>
                  <a:schemeClr val="tx2"/>
                </a:solidFill>
              </a:rPr>
              <a:t>Reduce emissions</a:t>
            </a:r>
          </a:p>
          <a:p>
            <a:r>
              <a:rPr lang="en-US" dirty="0" smtClean="0">
                <a:solidFill>
                  <a:schemeClr val="tx2"/>
                </a:solidFill>
              </a:rPr>
              <a:t>Drive new technologies</a:t>
            </a:r>
          </a:p>
          <a:p>
            <a:r>
              <a:rPr lang="en-US" dirty="0" smtClean="0">
                <a:solidFill>
                  <a:schemeClr val="tx2"/>
                </a:solidFill>
              </a:rPr>
              <a:t>Provide leadership and examples for Federal policymakers</a:t>
            </a:r>
          </a:p>
          <a:p>
            <a:pPr>
              <a:buNone/>
            </a:pPr>
            <a:r>
              <a:rPr lang="en-US" dirty="0" smtClean="0">
                <a:solidFill>
                  <a:schemeClr val="tx2"/>
                </a:solidFill>
              </a:rPr>
              <a:t>But…</a:t>
            </a:r>
          </a:p>
          <a:p>
            <a:r>
              <a:rPr lang="en-US" dirty="0" smtClean="0">
                <a:solidFill>
                  <a:schemeClr val="tx2"/>
                </a:solidFill>
              </a:rPr>
              <a:t>Could be costly </a:t>
            </a:r>
          </a:p>
          <a:p>
            <a:r>
              <a:rPr lang="en-US" dirty="0" smtClean="0">
                <a:solidFill>
                  <a:schemeClr val="tx2"/>
                </a:solidFill>
              </a:rPr>
              <a:t>Could distort investment across states and create leakage and competitiveness issues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4" y="857250"/>
            <a:ext cx="8602824" cy="756397"/>
          </a:xfrm>
        </p:spPr>
        <p:txBody>
          <a:bodyPr/>
          <a:lstStyle/>
          <a:p>
            <a:r>
              <a:rPr lang="en-US" sz="2800" dirty="0" smtClean="0"/>
              <a:t>What are current state climate/energy  policies?</a:t>
            </a:r>
            <a:endParaRPr lang="en-US" sz="2800" dirty="0"/>
          </a:p>
        </p:txBody>
      </p:sp>
      <p:sp>
        <p:nvSpPr>
          <p:cNvPr id="3" name="Content Placeholder 2"/>
          <p:cNvSpPr>
            <a:spLocks noGrp="1"/>
          </p:cNvSpPr>
          <p:nvPr>
            <p:ph idx="1"/>
          </p:nvPr>
        </p:nvSpPr>
        <p:spPr>
          <a:xfrm>
            <a:off x="185057" y="1685365"/>
            <a:ext cx="8066768" cy="4920708"/>
          </a:xfrm>
        </p:spPr>
        <p:txBody>
          <a:bodyPr/>
          <a:lstStyle/>
          <a:p>
            <a:r>
              <a:rPr lang="en-US" dirty="0" smtClean="0">
                <a:solidFill>
                  <a:schemeClr val="tx1"/>
                </a:solidFill>
              </a:rPr>
              <a:t>Mandatory measures</a:t>
            </a:r>
          </a:p>
          <a:p>
            <a:pPr lvl="1"/>
            <a:r>
              <a:rPr lang="en-US" dirty="0" smtClean="0">
                <a:solidFill>
                  <a:schemeClr val="tx1"/>
                </a:solidFill>
              </a:rPr>
              <a:t>Renewable/clean energy portfolio standards</a:t>
            </a:r>
          </a:p>
          <a:p>
            <a:pPr lvl="1"/>
            <a:r>
              <a:rPr lang="en-US" dirty="0" smtClean="0">
                <a:solidFill>
                  <a:schemeClr val="tx1"/>
                </a:solidFill>
              </a:rPr>
              <a:t>Net metering</a:t>
            </a:r>
          </a:p>
          <a:p>
            <a:pPr lvl="1"/>
            <a:r>
              <a:rPr lang="en-US" dirty="0" smtClean="0">
                <a:solidFill>
                  <a:schemeClr val="tx1"/>
                </a:solidFill>
              </a:rPr>
              <a:t>Building codes</a:t>
            </a:r>
          </a:p>
          <a:p>
            <a:pPr lvl="1"/>
            <a:r>
              <a:rPr lang="en-US" dirty="0" smtClean="0">
                <a:solidFill>
                  <a:schemeClr val="tx1"/>
                </a:solidFill>
              </a:rPr>
              <a:t>Efficiency standards for energy-using goods</a:t>
            </a:r>
          </a:p>
          <a:p>
            <a:r>
              <a:rPr lang="en-US" dirty="0" smtClean="0">
                <a:solidFill>
                  <a:schemeClr val="tx1"/>
                </a:solidFill>
              </a:rPr>
              <a:t>Financial incentives</a:t>
            </a:r>
          </a:p>
          <a:p>
            <a:pPr lvl="1"/>
            <a:r>
              <a:rPr lang="en-US" dirty="0" smtClean="0">
                <a:solidFill>
                  <a:schemeClr val="tx1"/>
                </a:solidFill>
              </a:rPr>
              <a:t>Tax rebates for “green” goods</a:t>
            </a:r>
          </a:p>
          <a:p>
            <a:pPr lvl="1"/>
            <a:r>
              <a:rPr lang="en-US" dirty="0" smtClean="0">
                <a:solidFill>
                  <a:schemeClr val="tx1"/>
                </a:solidFill>
              </a:rPr>
              <a:t>Loan programs</a:t>
            </a:r>
          </a:p>
          <a:p>
            <a:endParaRPr lang="en-US" dirty="0" smtClean="0">
              <a:solidFill>
                <a:schemeClr val="tx1"/>
              </a:solidFill>
            </a:endParaRPr>
          </a:p>
          <a:p>
            <a:pPr>
              <a:buNone/>
            </a:pPr>
            <a:endParaRPr lang="en-US" dirty="0" smtClean="0"/>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map of States with Renewable Portfolio Standards or Goals, January 2012, as described in the article text"/>
          <p:cNvPicPr>
            <a:picLocks noChangeAspect="1" noChangeArrowheads="1"/>
          </p:cNvPicPr>
          <p:nvPr/>
        </p:nvPicPr>
        <p:blipFill>
          <a:blip r:embed="rId2" cstate="print"/>
          <a:srcRect/>
          <a:stretch>
            <a:fillRect/>
          </a:stretch>
        </p:blipFill>
        <p:spPr bwMode="auto">
          <a:xfrm>
            <a:off x="670961" y="334983"/>
            <a:ext cx="7970157" cy="6129803"/>
          </a:xfrm>
          <a:prstGeom prst="rect">
            <a:avLst/>
          </a:prstGeom>
          <a:noFill/>
        </p:spPr>
      </p:pic>
      <p:sp>
        <p:nvSpPr>
          <p:cNvPr id="3" name="TextBox 2"/>
          <p:cNvSpPr txBox="1"/>
          <p:nvPr/>
        </p:nvSpPr>
        <p:spPr>
          <a:xfrm>
            <a:off x="1976340" y="6466114"/>
            <a:ext cx="6234399" cy="276999"/>
          </a:xfrm>
          <a:prstGeom prst="rect">
            <a:avLst/>
          </a:prstGeom>
          <a:noFill/>
        </p:spPr>
        <p:txBody>
          <a:bodyPr wrap="none" rtlCol="0">
            <a:spAutoFit/>
          </a:bodyPr>
          <a:lstStyle/>
          <a:p>
            <a:r>
              <a:rPr lang="en-US" sz="1200" dirty="0" smtClean="0"/>
              <a:t>Source: US EIA, http://www.eia.gov/todayinenergy/detail.cfm?id=4850&amp;amp;src=email</a:t>
            </a:r>
            <a:endParaRPr lang="en-US" sz="1200" dirty="0"/>
          </a:p>
        </p:txBody>
      </p:sp>
      <p:cxnSp>
        <p:nvCxnSpPr>
          <p:cNvPr id="5" name="Straight Arrow Connector 4"/>
          <p:cNvCxnSpPr/>
          <p:nvPr/>
        </p:nvCxnSpPr>
        <p:spPr bwMode="auto">
          <a:xfrm flipV="1">
            <a:off x="1276350" y="3314700"/>
            <a:ext cx="361950" cy="247650"/>
          </a:xfrm>
          <a:prstGeom prst="straightConnector1">
            <a:avLst/>
          </a:prstGeom>
          <a:solidFill>
            <a:srgbClr val="99CCFF"/>
          </a:solidFill>
          <a:ln w="12700" cap="flat" cmpd="sng" algn="ctr">
            <a:solidFill>
              <a:schemeClr val="tx1"/>
            </a:solidFill>
            <a:prstDash val="solid"/>
            <a:round/>
            <a:headEnd type="none" w="med" len="med"/>
            <a:tailEnd type="arrow"/>
          </a:ln>
          <a:effectLst/>
        </p:spPr>
      </p:cxnSp>
      <p:sp>
        <p:nvSpPr>
          <p:cNvPr id="6" name="TextBox 5"/>
          <p:cNvSpPr txBox="1"/>
          <p:nvPr/>
        </p:nvSpPr>
        <p:spPr>
          <a:xfrm>
            <a:off x="152400" y="3571875"/>
            <a:ext cx="1556836" cy="923330"/>
          </a:xfrm>
          <a:prstGeom prst="rect">
            <a:avLst/>
          </a:prstGeom>
          <a:noFill/>
        </p:spPr>
        <p:txBody>
          <a:bodyPr wrap="none" rtlCol="0">
            <a:spAutoFit/>
          </a:bodyPr>
          <a:lstStyle/>
          <a:p>
            <a:r>
              <a:rPr lang="en-US" sz="1800" dirty="0" smtClean="0"/>
              <a:t>20% by 2013,</a:t>
            </a:r>
          </a:p>
          <a:p>
            <a:r>
              <a:rPr lang="en-US" sz="1800" dirty="0" smtClean="0"/>
              <a:t>25% by 2016,</a:t>
            </a:r>
          </a:p>
          <a:p>
            <a:r>
              <a:rPr lang="en-US" sz="1800" dirty="0" smtClean="0"/>
              <a:t>33% by 2020</a:t>
            </a:r>
            <a:endParaRPr lang="en-US" sz="1800" dirty="0"/>
          </a:p>
        </p:txBody>
      </p:sp>
      <p:cxnSp>
        <p:nvCxnSpPr>
          <p:cNvPr id="8" name="Straight Arrow Connector 7"/>
          <p:cNvCxnSpPr/>
          <p:nvPr/>
        </p:nvCxnSpPr>
        <p:spPr bwMode="auto">
          <a:xfrm>
            <a:off x="990600" y="2181225"/>
            <a:ext cx="952500" cy="523875"/>
          </a:xfrm>
          <a:prstGeom prst="straightConnector1">
            <a:avLst/>
          </a:prstGeom>
          <a:solidFill>
            <a:srgbClr val="99CCFF"/>
          </a:solidFill>
          <a:ln w="12700" cap="flat" cmpd="sng" algn="ctr">
            <a:solidFill>
              <a:schemeClr val="tx1"/>
            </a:solidFill>
            <a:prstDash val="solid"/>
            <a:round/>
            <a:headEnd type="none" w="med" len="med"/>
            <a:tailEnd type="arrow"/>
          </a:ln>
          <a:effectLst/>
        </p:spPr>
      </p:cxnSp>
      <p:sp>
        <p:nvSpPr>
          <p:cNvPr id="9" name="TextBox 8"/>
          <p:cNvSpPr txBox="1"/>
          <p:nvPr/>
        </p:nvSpPr>
        <p:spPr>
          <a:xfrm>
            <a:off x="0" y="1781175"/>
            <a:ext cx="1258678" cy="1754326"/>
          </a:xfrm>
          <a:prstGeom prst="rect">
            <a:avLst/>
          </a:prstGeom>
          <a:noFill/>
        </p:spPr>
        <p:txBody>
          <a:bodyPr wrap="none" rtlCol="0">
            <a:spAutoFit/>
          </a:bodyPr>
          <a:lstStyle/>
          <a:p>
            <a:r>
              <a:rPr lang="en-US" sz="1800" dirty="0" smtClean="0"/>
              <a:t>18% now,</a:t>
            </a:r>
          </a:p>
          <a:p>
            <a:r>
              <a:rPr lang="en-US" sz="1800" dirty="0" smtClean="0"/>
              <a:t>25% by </a:t>
            </a:r>
          </a:p>
          <a:p>
            <a:r>
              <a:rPr lang="en-US" sz="1800" dirty="0" smtClean="0"/>
              <a:t>2025, </a:t>
            </a:r>
          </a:p>
          <a:p>
            <a:r>
              <a:rPr lang="en-US" sz="1800" dirty="0" smtClean="0"/>
              <a:t>and 6% of </a:t>
            </a:r>
          </a:p>
          <a:p>
            <a:r>
              <a:rPr lang="en-US" sz="1800" dirty="0" smtClean="0"/>
              <a:t>that must </a:t>
            </a:r>
          </a:p>
          <a:p>
            <a:r>
              <a:rPr lang="en-US" sz="1800" dirty="0" smtClean="0"/>
              <a:t>be solar</a:t>
            </a:r>
          </a:p>
        </p:txBody>
      </p:sp>
      <p:sp>
        <p:nvSpPr>
          <p:cNvPr id="10" name="TextBox 9"/>
          <p:cNvSpPr txBox="1"/>
          <p:nvPr/>
        </p:nvSpPr>
        <p:spPr>
          <a:xfrm>
            <a:off x="161925" y="914400"/>
            <a:ext cx="950901" cy="646331"/>
          </a:xfrm>
          <a:prstGeom prst="rect">
            <a:avLst/>
          </a:prstGeom>
          <a:noFill/>
        </p:spPr>
        <p:txBody>
          <a:bodyPr wrap="none" rtlCol="0">
            <a:spAutoFit/>
          </a:bodyPr>
          <a:lstStyle/>
          <a:p>
            <a:r>
              <a:rPr lang="en-US" sz="1800" dirty="0" smtClean="0"/>
              <a:t>15% by </a:t>
            </a:r>
          </a:p>
          <a:p>
            <a:r>
              <a:rPr lang="en-US" sz="1800" dirty="0" smtClean="0"/>
              <a:t>2020 </a:t>
            </a:r>
            <a:endParaRPr lang="en-US" sz="1800" dirty="0"/>
          </a:p>
        </p:txBody>
      </p:sp>
      <p:cxnSp>
        <p:nvCxnSpPr>
          <p:cNvPr id="12" name="Straight Arrow Connector 11"/>
          <p:cNvCxnSpPr/>
          <p:nvPr/>
        </p:nvCxnSpPr>
        <p:spPr bwMode="auto">
          <a:xfrm flipV="1">
            <a:off x="971550" y="1162050"/>
            <a:ext cx="781050" cy="190500"/>
          </a:xfrm>
          <a:prstGeom prst="straightConnector1">
            <a:avLst/>
          </a:prstGeom>
          <a:solidFill>
            <a:srgbClr val="99CCFF"/>
          </a:solidFill>
          <a:ln w="12700" cap="flat" cmpd="sng" algn="ctr">
            <a:solidFill>
              <a:schemeClr val="tx1"/>
            </a:solidFill>
            <a:prstDash val="solid"/>
            <a:round/>
            <a:headEnd type="none" w="med" len="med"/>
            <a:tailEnd type="arrow"/>
          </a:ln>
          <a:effectLst/>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13-StatusofEnergyReport 10.jpg"/>
          <p:cNvPicPr>
            <a:picLocks noChangeAspect="1"/>
          </p:cNvPicPr>
          <p:nvPr/>
        </p:nvPicPr>
        <p:blipFill>
          <a:blip r:embed="rId2" cstate="print"/>
          <a:stretch>
            <a:fillRect/>
          </a:stretch>
        </p:blipFill>
        <p:spPr>
          <a:xfrm>
            <a:off x="3866112" y="1904781"/>
            <a:ext cx="5277888" cy="4017047"/>
          </a:xfrm>
          <a:prstGeom prst="rect">
            <a:avLst/>
          </a:prstGeom>
        </p:spPr>
      </p:pic>
      <p:sp>
        <p:nvSpPr>
          <p:cNvPr id="2" name="Title 1"/>
          <p:cNvSpPr>
            <a:spLocks noGrp="1"/>
          </p:cNvSpPr>
          <p:nvPr>
            <p:ph type="title"/>
          </p:nvPr>
        </p:nvSpPr>
        <p:spPr>
          <a:xfrm>
            <a:off x="363894" y="857250"/>
            <a:ext cx="8602824" cy="492579"/>
          </a:xfrm>
        </p:spPr>
        <p:txBody>
          <a:bodyPr/>
          <a:lstStyle/>
          <a:p>
            <a:r>
              <a:rPr lang="en-US" sz="2800" dirty="0" smtClean="0"/>
              <a:t>What are Nevada’s policies?</a:t>
            </a:r>
            <a:endParaRPr lang="en-US" sz="2800" dirty="0"/>
          </a:p>
        </p:txBody>
      </p:sp>
      <p:sp>
        <p:nvSpPr>
          <p:cNvPr id="3" name="Content Placeholder 2"/>
          <p:cNvSpPr>
            <a:spLocks noGrp="1"/>
          </p:cNvSpPr>
          <p:nvPr>
            <p:ph idx="1"/>
          </p:nvPr>
        </p:nvSpPr>
        <p:spPr>
          <a:xfrm>
            <a:off x="1" y="1371600"/>
            <a:ext cx="5442856" cy="5310673"/>
          </a:xfrm>
        </p:spPr>
        <p:txBody>
          <a:bodyPr/>
          <a:lstStyle/>
          <a:p>
            <a:r>
              <a:rPr lang="en-US" dirty="0" smtClean="0">
                <a:solidFill>
                  <a:schemeClr val="tx1"/>
                </a:solidFill>
              </a:rPr>
              <a:t>Renewable/clean energy portfolio standards</a:t>
            </a:r>
          </a:p>
          <a:p>
            <a:r>
              <a:rPr lang="en-US" dirty="0" smtClean="0">
                <a:solidFill>
                  <a:schemeClr val="tx1">
                    <a:lumMod val="95000"/>
                    <a:lumOff val="5000"/>
                  </a:schemeClr>
                </a:solidFill>
              </a:rPr>
              <a:t>International Energy Conservation Code</a:t>
            </a:r>
          </a:p>
          <a:p>
            <a:pPr lvl="1"/>
            <a:r>
              <a:rPr lang="en-US" dirty="0" smtClean="0">
                <a:solidFill>
                  <a:schemeClr val="tx1">
                    <a:lumMod val="95000"/>
                    <a:lumOff val="5000"/>
                  </a:schemeClr>
                </a:solidFill>
              </a:rPr>
              <a:t>90% compliance by 2017</a:t>
            </a:r>
          </a:p>
          <a:p>
            <a:r>
              <a:rPr lang="en-US" dirty="0" smtClean="0">
                <a:solidFill>
                  <a:schemeClr val="tx1">
                    <a:lumMod val="95000"/>
                    <a:lumOff val="5000"/>
                  </a:schemeClr>
                </a:solidFill>
              </a:rPr>
              <a:t>Retrofit Grants</a:t>
            </a:r>
          </a:p>
          <a:p>
            <a:r>
              <a:rPr lang="en-US" dirty="0" smtClean="0">
                <a:solidFill>
                  <a:schemeClr val="tx1">
                    <a:lumMod val="95000"/>
                    <a:lumOff val="5000"/>
                  </a:schemeClr>
                </a:solidFill>
              </a:rPr>
              <a:t>Nevada </a:t>
            </a:r>
            <a:r>
              <a:rPr lang="en-US" dirty="0" err="1" smtClean="0">
                <a:solidFill>
                  <a:schemeClr val="tx1">
                    <a:lumMod val="95000"/>
                    <a:lumOff val="5000"/>
                  </a:schemeClr>
                </a:solidFill>
              </a:rPr>
              <a:t>Energyfit</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Loan and grant programs to help older homes and businesses improve their energy efficiency to current standards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rookings">
  <a:themeElements>
    <a:clrScheme name="Brookin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ookings">
      <a:majorFont>
        <a:latin typeface="Georgia"/>
        <a:ea typeface="ヒラギノ明朝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lnDef>
  </a:objectDefaults>
  <a:extraClrSchemeLst>
    <a:extraClrScheme>
      <a:clrScheme name="Brookin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spDef>
    <a:lnDef>
      <a:spPr bwMode="auto">
        <a:xfrm>
          <a:off x="0" y="0"/>
          <a:ext cx="1" cy="1"/>
        </a:xfrm>
        <a:custGeom>
          <a:avLst/>
          <a:gdLst/>
          <a:ahLst/>
          <a:cxnLst/>
          <a:rect l="0" t="0" r="0" b="0"/>
          <a:pathLst/>
        </a:custGeom>
        <a:solidFill>
          <a:srgbClr val="99CCFF"/>
        </a:solidFill>
        <a:ln w="12700" cap="flat" cmpd="sng" algn="ctr">
          <a:solidFill>
            <a:schemeClr val="tx1"/>
          </a:solidFill>
          <a:prstDash val="solid"/>
          <a:round/>
          <a:headEnd type="none" w="med" len="med"/>
          <a:tailEnd type="none" w="med" len="med"/>
        </a:ln>
        <a:effectLst/>
      </a:spPr>
      <a:bodyPr vert="horz" wrap="none" lIns="35695" tIns="35695" rIns="35695" bIns="35695" numCol="1" anchor="ctr" anchorCtr="0" compatLnSpc="1">
        <a:prstTxWarp prst="textNoShape">
          <a:avLst/>
        </a:prstTxWarp>
      </a:bodyPr>
      <a:lstStyle>
        <a:defPPr marL="0" marR="0" indent="0" algn="ctr" defTabSz="86518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295582"/>
            </a:solidFill>
            <a:effectLst/>
            <a:latin typeface="Georgia" pitchFamily="18" charset="0"/>
            <a:ea typeface="ヒラギノ明朝 Pro W3" pitchFamily="96" charset="-128"/>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Brookings</Template>
  <TotalTime>31375</TotalTime>
  <Pages>0</Pages>
  <Words>1407</Words>
  <Characters>0</Characters>
  <Application>Microsoft Office PowerPoint</Application>
  <PresentationFormat>Letter Paper (8.5x11 in)</PresentationFormat>
  <Lines>0</Lines>
  <Paragraphs>259</Paragraphs>
  <Slides>29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Brookings</vt:lpstr>
      <vt:lpstr>Title &amp; Bullets</vt:lpstr>
      <vt:lpstr>Chart</vt:lpstr>
      <vt:lpstr>Could a State-Level Carbon Tax Work in the Intermountain West? </vt:lpstr>
      <vt:lpstr>IPCC: “Warming is unequivocal</vt:lpstr>
      <vt:lpstr>“Continued emissions of greenhouse gases will cause further warming and changes in all components of the climate system. Limiting climate change will require substantial and sustained reductions of greenhouse gas emissions.”</vt:lpstr>
      <vt:lpstr>Premises</vt:lpstr>
      <vt:lpstr>What’s pending at the federal level?</vt:lpstr>
      <vt:lpstr>States can step in…</vt:lpstr>
      <vt:lpstr>What are current state climate/energy  policies?</vt:lpstr>
      <vt:lpstr>PowerPoint Presentation</vt:lpstr>
      <vt:lpstr>What are Nevada’s policies?</vt:lpstr>
      <vt:lpstr>Nevada Clean Energy Tax Expenditures</vt:lpstr>
      <vt:lpstr>PowerPoint Presentation</vt:lpstr>
      <vt:lpstr>Why might states impose a carbon tax?</vt:lpstr>
      <vt:lpstr>Some carbon tax design challenges</vt:lpstr>
      <vt:lpstr>Which states are talking about a carbon tax?</vt:lpstr>
      <vt:lpstr>One Model:  British Columbia</vt:lpstr>
      <vt:lpstr>Excise tax on carbon shifts relative prices of different fuels.</vt:lpstr>
      <vt:lpstr>PowerPoint Presentation</vt:lpstr>
      <vt:lpstr>PowerPoint Presentation</vt:lpstr>
      <vt:lpstr>Nevada GHG Emissions: What could be taxed?  (past and projected, million ton CO2 equivalent)</vt:lpstr>
      <vt:lpstr>Nevada Revenue Sources</vt:lpstr>
      <vt:lpstr>My federal carbon tax proposal:</vt:lpstr>
      <vt:lpstr>My Proposal: Use of Federal Revenue</vt:lpstr>
      <vt:lpstr>PowerPoint Presentation</vt:lpstr>
      <vt:lpstr>PowerPoint Presentation</vt:lpstr>
      <vt:lpstr>PowerPoint Presentation</vt:lpstr>
      <vt:lpstr>So if there’s not a federal carbon price…</vt:lpstr>
      <vt:lpstr>What if the federal govt taxes carbon later?</vt:lpstr>
      <vt:lpstr>What if the EPA regulates?</vt:lpstr>
      <vt:lpstr>Conclusion</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egallagher</dc:creator>
  <cp:lastModifiedBy>oit</cp:lastModifiedBy>
  <cp:revision>1150</cp:revision>
  <dcterms:created xsi:type="dcterms:W3CDTF">2009-06-03T20:44:43Z</dcterms:created>
  <dcterms:modified xsi:type="dcterms:W3CDTF">2013-10-09T17:20:27Z</dcterms:modified>
</cp:coreProperties>
</file>