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embeddings/oleObject1.bin" ContentType="application/vnd.openxmlformats-officedocument.oleObject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48" r:id="rId3"/>
    <p:sldId id="338" r:id="rId4"/>
    <p:sldId id="349" r:id="rId5"/>
    <p:sldId id="302" r:id="rId6"/>
    <p:sldId id="340" r:id="rId7"/>
    <p:sldId id="341" r:id="rId8"/>
    <p:sldId id="355" r:id="rId9"/>
    <p:sldId id="292" r:id="rId10"/>
    <p:sldId id="306" r:id="rId11"/>
    <p:sldId id="308" r:id="rId12"/>
    <p:sldId id="311" r:id="rId13"/>
    <p:sldId id="307" r:id="rId14"/>
    <p:sldId id="342" r:id="rId15"/>
    <p:sldId id="356" r:id="rId16"/>
    <p:sldId id="317" r:id="rId17"/>
    <p:sldId id="319" r:id="rId18"/>
    <p:sldId id="343" r:id="rId19"/>
    <p:sldId id="344" r:id="rId20"/>
    <p:sldId id="345" r:id="rId21"/>
    <p:sldId id="329" r:id="rId22"/>
    <p:sldId id="330" r:id="rId23"/>
    <p:sldId id="303" r:id="rId24"/>
    <p:sldId id="357" r:id="rId25"/>
    <p:sldId id="353" r:id="rId26"/>
    <p:sldId id="354" r:id="rId27"/>
    <p:sldId id="33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CK4420\Documents\EDRE\Africa%20Labour%20Markets\AEO%20Thematic%20Chapter\Graphs%20Stij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CK4420\Documents\EDRE\Africa%20Labour%20Markets\AEO%20Thematic%20Chapter\Graphs%20for%20the%20Repor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iguel%20Zarazua\My%20Documents\My%20documents\UNU-WIDER\MDGs\MDG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'Figure 8'!$C$1</c:f>
              <c:strCache>
                <c:ptCount val="1"/>
                <c:pt idx="0">
                  <c:v>Employment elasticity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accent1"/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Ethiopia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111111111111111"/>
                  <c:y val="-0.023148148148148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Uganda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111111111111111"/>
                  <c:y val="0.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Rwanda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194444444444444"/>
                  <c:y val="0.018518518518518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Tanzania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Malawi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0555555555555555"/>
                  <c:y val="-0.018518518518518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Niger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0555555555555555"/>
                  <c:y val="0.0046296296296296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Congo DR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0194444444444444"/>
                  <c:y val="0.032407407407407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Ghana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0166666666666667"/>
                  <c:y val="-0.032407407407407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Egypt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02777777777778"/>
                  <c:y val="0.032407407407407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Zambia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Nigeria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0833333333333333"/>
                  <c:y val="0.032407407407407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Kenya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0.05"/>
                  <c:y val="-0.050925925925925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Mali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0"/>
                  <c:y val="-0.023148148148148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South</a:t>
                    </a:r>
                    <a:r>
                      <a:rPr lang="en-US" baseline="0"/>
                      <a:t> Africa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0.105555555555556"/>
                  <c:y val="-0.018518518518518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Congo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/>
                      <a:t>Senegal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0.147222222222223"/>
                  <c:y val="-0.032407407407407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Cameroun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'Figure 8'!$B$2:$B$18</c:f>
              <c:numCache>
                <c:formatCode>General</c:formatCode>
                <c:ptCount val="17"/>
                <c:pt idx="0">
                  <c:v>11.8</c:v>
                </c:pt>
                <c:pt idx="1">
                  <c:v>8.8</c:v>
                </c:pt>
                <c:pt idx="2">
                  <c:v>8.4</c:v>
                </c:pt>
                <c:pt idx="3">
                  <c:v>7.2</c:v>
                </c:pt>
                <c:pt idx="4">
                  <c:v>7.1</c:v>
                </c:pt>
                <c:pt idx="5">
                  <c:v>6.7</c:v>
                </c:pt>
                <c:pt idx="6">
                  <c:v>6.5</c:v>
                </c:pt>
                <c:pt idx="7">
                  <c:v>6.4</c:v>
                </c:pt>
                <c:pt idx="8">
                  <c:v>6.4</c:v>
                </c:pt>
                <c:pt idx="9" formatCode="0.0">
                  <c:v>6.0</c:v>
                </c:pt>
                <c:pt idx="10">
                  <c:v>5.8</c:v>
                </c:pt>
                <c:pt idx="11">
                  <c:v>5.3</c:v>
                </c:pt>
                <c:pt idx="12">
                  <c:v>5.2</c:v>
                </c:pt>
                <c:pt idx="13" formatCode="0.0">
                  <c:v>4.6</c:v>
                </c:pt>
                <c:pt idx="14">
                  <c:v>4.4</c:v>
                </c:pt>
                <c:pt idx="15">
                  <c:v>3.8</c:v>
                </c:pt>
                <c:pt idx="16">
                  <c:v>3.1</c:v>
                </c:pt>
              </c:numCache>
            </c:numRef>
          </c:xVal>
          <c:yVal>
            <c:numRef>
              <c:f>'Figure 8'!$C$2:$C$18</c:f>
              <c:numCache>
                <c:formatCode>0.00</c:formatCode>
                <c:ptCount val="17"/>
                <c:pt idx="0" formatCode="General">
                  <c:v>0.34</c:v>
                </c:pt>
                <c:pt idx="1">
                  <c:v>0.4</c:v>
                </c:pt>
                <c:pt idx="2" formatCode="General">
                  <c:v>0.330000000000002</c:v>
                </c:pt>
                <c:pt idx="3" formatCode="General">
                  <c:v>0.27</c:v>
                </c:pt>
                <c:pt idx="4" formatCode="General">
                  <c:v>0.41</c:v>
                </c:pt>
                <c:pt idx="5" formatCode="General">
                  <c:v>0.54</c:v>
                </c:pt>
                <c:pt idx="6" formatCode="General">
                  <c:v>0.52</c:v>
                </c:pt>
                <c:pt idx="7">
                  <c:v>0.4</c:v>
                </c:pt>
                <c:pt idx="8" formatCode="General">
                  <c:v>0.57</c:v>
                </c:pt>
                <c:pt idx="9">
                  <c:v>0.4</c:v>
                </c:pt>
                <c:pt idx="10" formatCode="General">
                  <c:v>0.46</c:v>
                </c:pt>
                <c:pt idx="11">
                  <c:v>0.5</c:v>
                </c:pt>
                <c:pt idx="12" formatCode="General">
                  <c:v>0.52</c:v>
                </c:pt>
                <c:pt idx="13">
                  <c:v>0.700000000000001</c:v>
                </c:pt>
                <c:pt idx="14" formatCode="General">
                  <c:v>0.53</c:v>
                </c:pt>
                <c:pt idx="15" formatCode="General">
                  <c:v>0.840000000000001</c:v>
                </c:pt>
                <c:pt idx="16" formatCode="General">
                  <c:v>0.720000000000001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2150120"/>
        <c:axId val="2122155480"/>
      </c:scatterChart>
      <c:valAx>
        <c:axId val="2122150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Average GDP Growth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2155480"/>
        <c:crosses val="autoZero"/>
        <c:crossBetween val="midCat"/>
      </c:valAx>
      <c:valAx>
        <c:axId val="21221554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Employment Elasticity of Growth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2150120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07068546969802"/>
          <c:y val="0.0440576177977754"/>
          <c:w val="0.860746044103688"/>
          <c:h val="0.802426884139483"/>
        </c:manualLayout>
      </c:layout>
      <c:scatterChart>
        <c:scatterStyle val="lineMarker"/>
        <c:varyColors val="0"/>
        <c:ser>
          <c:idx val="0"/>
          <c:order val="0"/>
          <c:tx>
            <c:strRef>
              <c:f>'Box 2 graph'!$A$2</c:f>
              <c:strCache>
                <c:ptCount val="1"/>
                <c:pt idx="0">
                  <c:v>Algeria</c:v>
                </c:pt>
              </c:strCache>
            </c:strRef>
          </c:tx>
          <c:spPr>
            <a:ln w="28575">
              <a:noFill/>
            </a:ln>
          </c:spPr>
          <c:dPt>
            <c:idx val="0"/>
            <c:marker>
              <c:symbol val="diamond"/>
              <c:size val="7"/>
            </c:marker>
            <c:bubble3D val="0"/>
          </c:dPt>
          <c:dLbls>
            <c:dLbl>
              <c:idx val="0"/>
              <c:layout>
                <c:manualLayout>
                  <c:x val="-0.0388888888888889"/>
                  <c:y val="-0.0370370370370371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graph'!$C$2</c:f>
              <c:numCache>
                <c:formatCode>General</c:formatCode>
                <c:ptCount val="1"/>
                <c:pt idx="0">
                  <c:v>15.3</c:v>
                </c:pt>
              </c:numCache>
            </c:numRef>
          </c:xVal>
          <c:yVal>
            <c:numRef>
              <c:f>'Box 2 graph'!$D$2</c:f>
              <c:numCache>
                <c:formatCode>General</c:formatCode>
                <c:ptCount val="1"/>
                <c:pt idx="0">
                  <c:v>34.3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'Box 2 graph'!$A$3</c:f>
              <c:strCache>
                <c:ptCount val="1"/>
                <c:pt idx="0">
                  <c:v>Benin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027777777777778"/>
                  <c:y val="-0.0416666666666667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graph'!$C$3</c:f>
              <c:numCache>
                <c:formatCode>General</c:formatCode>
                <c:ptCount val="1"/>
                <c:pt idx="0">
                  <c:v>0.700000000000001</c:v>
                </c:pt>
              </c:numCache>
            </c:numRef>
          </c:xVal>
          <c:yVal>
            <c:numRef>
              <c:f>'Box 2 graph'!$D$3</c:f>
              <c:numCache>
                <c:formatCode>General</c:formatCode>
                <c:ptCount val="1"/>
                <c:pt idx="0">
                  <c:v>89.9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'Box 2 graph'!$A$4</c:f>
              <c:strCache>
                <c:ptCount val="1"/>
                <c:pt idx="0">
                  <c:v>Botswana</c:v>
                </c:pt>
              </c:strCache>
            </c:strRef>
          </c:tx>
          <c:spPr>
            <a:ln w="28575">
              <a:noFill/>
            </a:ln>
          </c:spPr>
          <c:dPt>
            <c:idx val="0"/>
            <c:marker>
              <c:symbol val="diamond"/>
              <c:size val="7"/>
              <c:spPr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c:spPr>
            </c:marker>
            <c:bubble3D val="0"/>
            <c:spPr>
              <a:ln w="28575"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-0.0194444444444444"/>
                  <c:y val="-0.0370370370370371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graph'!$C$4</c:f>
              <c:numCache>
                <c:formatCode>General</c:formatCode>
                <c:ptCount val="1"/>
                <c:pt idx="0">
                  <c:v>17.6</c:v>
                </c:pt>
              </c:numCache>
            </c:numRef>
          </c:xVal>
          <c:yVal>
            <c:numRef>
              <c:f>'Box 2 graph'!$D$4</c:f>
              <c:numCache>
                <c:formatCode>General</c:formatCode>
                <c:ptCount val="1"/>
                <c:pt idx="0">
                  <c:v>35.6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'Box 2 graph'!$A$5</c:f>
              <c:strCache>
                <c:ptCount val="1"/>
                <c:pt idx="0">
                  <c:v>B. Faso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025"/>
                  <c:y val="-0.00462962962962966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graph'!$C$5</c:f>
              <c:numCache>
                <c:formatCode>General</c:formatCode>
                <c:ptCount val="1"/>
                <c:pt idx="0">
                  <c:v>2.3</c:v>
                </c:pt>
              </c:numCache>
            </c:numRef>
          </c:xVal>
          <c:yVal>
            <c:numRef>
              <c:f>'Box 2 graph'!$D$5</c:f>
              <c:numCache>
                <c:formatCode>General</c:formatCode>
                <c:ptCount val="1"/>
                <c:pt idx="0">
                  <c:v>89.6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'Box 2 graph'!$A$6</c:f>
              <c:strCache>
                <c:ptCount val="1"/>
                <c:pt idx="0">
                  <c:v>Cameroun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00833333333333332"/>
                  <c:y val="-0.00462962962962966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graph'!$C$6</c:f>
              <c:numCache>
                <c:formatCode>General</c:formatCode>
                <c:ptCount val="1"/>
                <c:pt idx="0">
                  <c:v>4.4</c:v>
                </c:pt>
              </c:numCache>
            </c:numRef>
          </c:xVal>
          <c:yVal>
            <c:numRef>
              <c:f>'Box 2 graph'!$D$6</c:f>
              <c:numCache>
                <c:formatCode>General</c:formatCode>
                <c:ptCount val="1"/>
                <c:pt idx="0">
                  <c:v>79.8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'Box 2 graph'!$A$7</c:f>
              <c:strCache>
                <c:ptCount val="1"/>
                <c:pt idx="0">
                  <c:v>Egypt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0166666666666667"/>
                  <c:y val="-0.0231481481481481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graph'!$C$7</c:f>
              <c:numCache>
                <c:formatCode>General</c:formatCode>
                <c:ptCount val="1"/>
                <c:pt idx="0">
                  <c:v>8.9</c:v>
                </c:pt>
              </c:numCache>
            </c:numRef>
          </c:xVal>
          <c:yVal>
            <c:numRef>
              <c:f>'Box 2 graph'!$D$7</c:f>
              <c:numCache>
                <c:formatCode>General</c:formatCode>
                <c:ptCount val="1"/>
                <c:pt idx="0">
                  <c:v>27.4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'Box 2 graph'!$A$8</c:f>
              <c:strCache>
                <c:ptCount val="1"/>
                <c:pt idx="0">
                  <c:v>Ethiopia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0166666666666667"/>
                  <c:y val="-0.0231481481481481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graph'!$C$8</c:f>
              <c:numCache>
                <c:formatCode>General</c:formatCode>
                <c:ptCount val="1"/>
                <c:pt idx="0">
                  <c:v>5.4</c:v>
                </c:pt>
              </c:numCache>
            </c:numRef>
          </c:xVal>
          <c:yVal>
            <c:numRef>
              <c:f>'Box 2 graph'!$D$8</c:f>
              <c:numCache>
                <c:formatCode>General</c:formatCode>
                <c:ptCount val="1"/>
                <c:pt idx="0">
                  <c:v>91.2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'Box 2 graph'!$A$9</c:f>
              <c:strCache>
                <c:ptCount val="1"/>
                <c:pt idx="0">
                  <c:v>Ghana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013888888888889"/>
                  <c:y val="0.013888888888889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graph'!$C$9</c:f>
              <c:numCache>
                <c:formatCode>General</c:formatCode>
                <c:ptCount val="1"/>
                <c:pt idx="0">
                  <c:v>3.6</c:v>
                </c:pt>
              </c:numCache>
            </c:numRef>
          </c:xVal>
          <c:yVal>
            <c:numRef>
              <c:f>'Box 2 graph'!$D$9</c:f>
              <c:numCache>
                <c:formatCode>General</c:formatCode>
                <c:ptCount val="1"/>
                <c:pt idx="0">
                  <c:v>70.4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'Box 2 graph'!$A$10</c:f>
              <c:strCache>
                <c:ptCount val="1"/>
                <c:pt idx="0">
                  <c:v>Kenya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0416666666666667"/>
                  <c:y val="-0.0324077719451737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graph'!$C$10</c:f>
              <c:numCache>
                <c:formatCode>General</c:formatCode>
                <c:ptCount val="1"/>
                <c:pt idx="0">
                  <c:v>9.8</c:v>
                </c:pt>
              </c:numCache>
            </c:numRef>
          </c:xVal>
          <c:yVal>
            <c:numRef>
              <c:f>'Box 2 graph'!$D$10</c:f>
              <c:numCache>
                <c:formatCode>General</c:formatCode>
                <c:ptCount val="1"/>
                <c:pt idx="0">
                  <c:v>63.4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'Box 2 graph'!$A$11</c:f>
              <c:strCache>
                <c:ptCount val="1"/>
                <c:pt idx="0">
                  <c:v>Lesotho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013888888888889"/>
                  <c:y val="-0.013888888888889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graph'!$C$11</c:f>
              <c:numCache>
                <c:formatCode>General</c:formatCode>
                <c:ptCount val="1"/>
                <c:pt idx="0">
                  <c:v>27.3</c:v>
                </c:pt>
              </c:numCache>
            </c:numRef>
          </c:xVal>
          <c:yVal>
            <c:numRef>
              <c:f>'Box 2 graph'!$D$11</c:f>
              <c:numCache>
                <c:formatCode>General</c:formatCode>
                <c:ptCount val="1"/>
                <c:pt idx="0">
                  <c:v>68.8</c:v>
                </c:pt>
              </c:numCache>
            </c:numRef>
          </c:yVal>
          <c:smooth val="0"/>
        </c:ser>
        <c:ser>
          <c:idx val="10"/>
          <c:order val="10"/>
          <c:tx>
            <c:strRef>
              <c:f>'Box 2 graph'!$A$12</c:f>
              <c:strCache>
                <c:ptCount val="1"/>
                <c:pt idx="0">
                  <c:v>Liberia</c:v>
                </c:pt>
              </c:strCache>
            </c:strRef>
          </c:tx>
          <c:spPr>
            <a:ln w="28575">
              <a:noFill/>
            </a:ln>
          </c:spPr>
          <c:dPt>
            <c:idx val="0"/>
            <c:marker>
              <c:symbol val="diamond"/>
              <c:size val="7"/>
              <c:spPr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0.102777777777778"/>
                  <c:y val="0.0185185185185186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graph'!$C$12</c:f>
              <c:numCache>
                <c:formatCode>General</c:formatCode>
                <c:ptCount val="1"/>
                <c:pt idx="0">
                  <c:v>3.7</c:v>
                </c:pt>
              </c:numCache>
            </c:numRef>
          </c:xVal>
          <c:yVal>
            <c:numRef>
              <c:f>'Box 2 graph'!$D$12</c:f>
              <c:numCache>
                <c:formatCode>General</c:formatCode>
                <c:ptCount val="1"/>
                <c:pt idx="0">
                  <c:v>78.7</c:v>
                </c:pt>
              </c:numCache>
            </c:numRef>
          </c:yVal>
          <c:smooth val="0"/>
        </c:ser>
        <c:ser>
          <c:idx val="11"/>
          <c:order val="11"/>
          <c:tx>
            <c:strRef>
              <c:f>'Box 2 graph'!$A$13</c:f>
              <c:strCache>
                <c:ptCount val="1"/>
                <c:pt idx="0">
                  <c:v>Madagascar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0388888888888889"/>
                  <c:y val="0.0185185185185186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graph'!$C$13</c:f>
              <c:numCache>
                <c:formatCode>General</c:formatCode>
                <c:ptCount val="1"/>
                <c:pt idx="0">
                  <c:v>2.6</c:v>
                </c:pt>
              </c:numCache>
            </c:numRef>
          </c:xVal>
          <c:yVal>
            <c:numRef>
              <c:f>'Box 2 graph'!$D$13</c:f>
              <c:numCache>
                <c:formatCode>General</c:formatCode>
                <c:ptCount val="1"/>
                <c:pt idx="0">
                  <c:v>86.4</c:v>
                </c:pt>
              </c:numCache>
            </c:numRef>
          </c:yVal>
          <c:smooth val="0"/>
        </c:ser>
        <c:ser>
          <c:idx val="12"/>
          <c:order val="12"/>
          <c:tx>
            <c:strRef>
              <c:f>'Box 2 graph'!$A$14</c:f>
              <c:strCache>
                <c:ptCount val="1"/>
                <c:pt idx="0">
                  <c:v>Mali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0111111111111111"/>
                  <c:y val="-0.00462962962962966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graph'!$C$14</c:f>
              <c:numCache>
                <c:formatCode>General</c:formatCode>
                <c:ptCount val="1"/>
                <c:pt idx="0">
                  <c:v>8.8</c:v>
                </c:pt>
              </c:numCache>
            </c:numRef>
          </c:xVal>
          <c:yVal>
            <c:numRef>
              <c:f>'Box 2 graph'!$D$14</c:f>
              <c:numCache>
                <c:formatCode>General</c:formatCode>
                <c:ptCount val="1"/>
                <c:pt idx="0">
                  <c:v>86.4</c:v>
                </c:pt>
              </c:numCache>
            </c:numRef>
          </c:yVal>
          <c:smooth val="0"/>
        </c:ser>
        <c:ser>
          <c:idx val="13"/>
          <c:order val="13"/>
          <c:tx>
            <c:strRef>
              <c:f>'Box 2 graph'!$A$15</c:f>
              <c:strCache>
                <c:ptCount val="1"/>
                <c:pt idx="0">
                  <c:v>Mauritius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0111111111111111"/>
                  <c:y val="0.0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graph'!$C$15</c:f>
              <c:numCache>
                <c:formatCode>General</c:formatCode>
                <c:ptCount val="1"/>
                <c:pt idx="0">
                  <c:v>7.7</c:v>
                </c:pt>
              </c:numCache>
            </c:numRef>
          </c:xVal>
          <c:yVal>
            <c:numRef>
              <c:f>'Box 2 graph'!$D$15</c:f>
              <c:numCache>
                <c:formatCode>0.0</c:formatCode>
                <c:ptCount val="1"/>
                <c:pt idx="0">
                  <c:v>16.0</c:v>
                </c:pt>
              </c:numCache>
            </c:numRef>
          </c:yVal>
          <c:smooth val="0"/>
        </c:ser>
        <c:ser>
          <c:idx val="14"/>
          <c:order val="14"/>
          <c:tx>
            <c:strRef>
              <c:f>'Box 2 graph'!$A$16</c:f>
              <c:strCache>
                <c:ptCount val="1"/>
                <c:pt idx="0">
                  <c:v>Morocco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graph'!$C$16</c:f>
              <c:numCache>
                <c:formatCode>0.0</c:formatCode>
                <c:ptCount val="1"/>
                <c:pt idx="0">
                  <c:v>10.0</c:v>
                </c:pt>
              </c:numCache>
            </c:numRef>
          </c:xVal>
          <c:yVal>
            <c:numRef>
              <c:f>'Box 2 graph'!$D$16</c:f>
              <c:numCache>
                <c:formatCode>General</c:formatCode>
                <c:ptCount val="1"/>
                <c:pt idx="0">
                  <c:v>50.5</c:v>
                </c:pt>
              </c:numCache>
            </c:numRef>
          </c:yVal>
          <c:smooth val="0"/>
        </c:ser>
        <c:ser>
          <c:idx val="15"/>
          <c:order val="15"/>
          <c:tx>
            <c:strRef>
              <c:f>'Box 2 graph'!$A$17</c:f>
              <c:strCache>
                <c:ptCount val="1"/>
                <c:pt idx="0">
                  <c:v>Namibia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graph'!$C$17</c:f>
              <c:numCache>
                <c:formatCode>General</c:formatCode>
                <c:ptCount val="1"/>
                <c:pt idx="0">
                  <c:v>21.9</c:v>
                </c:pt>
              </c:numCache>
            </c:numRef>
          </c:xVal>
          <c:yVal>
            <c:numRef>
              <c:f>'Box 2 graph'!$D$17</c:f>
              <c:numCache>
                <c:formatCode>General</c:formatCode>
                <c:ptCount val="1"/>
                <c:pt idx="0">
                  <c:v>21.1</c:v>
                </c:pt>
              </c:numCache>
            </c:numRef>
          </c:yVal>
          <c:smooth val="0"/>
        </c:ser>
        <c:ser>
          <c:idx val="16"/>
          <c:order val="16"/>
          <c:tx>
            <c:strRef>
              <c:f>'Box 2 graph'!$A$18</c:f>
              <c:strCache>
                <c:ptCount val="1"/>
                <c:pt idx="0">
                  <c:v>Niger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0444446631671041"/>
                  <c:y val="0.027777777777778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graph'!$C$18</c:f>
              <c:numCache>
                <c:formatCode>General</c:formatCode>
                <c:ptCount val="1"/>
                <c:pt idx="0">
                  <c:v>1.5</c:v>
                </c:pt>
              </c:numCache>
            </c:numRef>
          </c:xVal>
          <c:yVal>
            <c:numRef>
              <c:f>'Box 2 graph'!$D$18</c:f>
              <c:numCache>
                <c:formatCode>General</c:formatCode>
                <c:ptCount val="1"/>
                <c:pt idx="0">
                  <c:v>84.8</c:v>
                </c:pt>
              </c:numCache>
            </c:numRef>
          </c:yVal>
          <c:smooth val="0"/>
        </c:ser>
        <c:ser>
          <c:idx val="17"/>
          <c:order val="17"/>
          <c:tx>
            <c:strRef>
              <c:f>'Box 2 graph'!$A$19</c:f>
              <c:strCache>
                <c:ptCount val="1"/>
                <c:pt idx="0">
                  <c:v>S. Leone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0333333333333334"/>
                  <c:y val="-0.0416666666666667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graph'!$C$19</c:f>
              <c:numCache>
                <c:formatCode>General</c:formatCode>
                <c:ptCount val="1"/>
                <c:pt idx="0">
                  <c:v>3.4</c:v>
                </c:pt>
              </c:numCache>
            </c:numRef>
          </c:xVal>
          <c:yVal>
            <c:numRef>
              <c:f>'Box 2 graph'!$D$19</c:f>
              <c:numCache>
                <c:formatCode>General</c:formatCode>
                <c:ptCount val="1"/>
                <c:pt idx="0">
                  <c:v>92.4</c:v>
                </c:pt>
              </c:numCache>
            </c:numRef>
          </c:yVal>
          <c:smooth val="0"/>
        </c:ser>
        <c:ser>
          <c:idx val="18"/>
          <c:order val="18"/>
          <c:tx>
            <c:strRef>
              <c:f>'Box 2 graph'!$A$20</c:f>
              <c:strCache>
                <c:ptCount val="1"/>
                <c:pt idx="0">
                  <c:v>S. Africa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graph'!$C$20</c:f>
              <c:numCache>
                <c:formatCode>General</c:formatCode>
                <c:ptCount val="1"/>
                <c:pt idx="0">
                  <c:v>23.8</c:v>
                </c:pt>
              </c:numCache>
            </c:numRef>
          </c:xVal>
          <c:yVal>
            <c:numRef>
              <c:f>'Box 2 graph'!$D$20</c:f>
              <c:numCache>
                <c:formatCode>General</c:formatCode>
                <c:ptCount val="1"/>
                <c:pt idx="0">
                  <c:v>10.1</c:v>
                </c:pt>
              </c:numCache>
            </c:numRef>
          </c:yVal>
          <c:smooth val="0"/>
        </c:ser>
        <c:ser>
          <c:idx val="19"/>
          <c:order val="19"/>
          <c:tx>
            <c:strRef>
              <c:f>'Box 2 graph'!$A$21</c:f>
              <c:strCache>
                <c:ptCount val="1"/>
                <c:pt idx="0">
                  <c:v>Tanzania</c:v>
                </c:pt>
              </c:strCache>
            </c:strRef>
          </c:tx>
          <c:spPr>
            <a:ln w="28575">
              <a:noFill/>
            </a:ln>
          </c:spPr>
          <c:dPt>
            <c:idx val="0"/>
            <c:marker>
              <c:symbol val="diamond"/>
              <c:size val="7"/>
              <c:spPr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0.013888888888889"/>
                  <c:y val="0.0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graph'!$C$21</c:f>
              <c:numCache>
                <c:formatCode>General</c:formatCode>
                <c:ptCount val="1"/>
                <c:pt idx="0">
                  <c:v>4.3</c:v>
                </c:pt>
              </c:numCache>
            </c:numRef>
          </c:xVal>
          <c:yVal>
            <c:numRef>
              <c:f>'Box 2 graph'!$D$21</c:f>
              <c:numCache>
                <c:formatCode>General</c:formatCode>
                <c:ptCount val="1"/>
                <c:pt idx="0">
                  <c:v>87.7</c:v>
                </c:pt>
              </c:numCache>
            </c:numRef>
          </c:yVal>
          <c:smooth val="0"/>
        </c:ser>
        <c:ser>
          <c:idx val="20"/>
          <c:order val="20"/>
          <c:tx>
            <c:strRef>
              <c:f>'Box 2 graph'!$A$22</c:f>
              <c:strCache>
                <c:ptCount val="1"/>
                <c:pt idx="0">
                  <c:v>Tunisia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0333333333333333"/>
                  <c:y val="0.027777777777778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graph'!$C$22</c:f>
              <c:numCache>
                <c:formatCode>General</c:formatCode>
                <c:ptCount val="1"/>
                <c:pt idx="0">
                  <c:v>14.5</c:v>
                </c:pt>
              </c:numCache>
            </c:numRef>
          </c:xVal>
          <c:yVal>
            <c:numRef>
              <c:f>'Box 2 graph'!$D$22</c:f>
              <c:numCache>
                <c:formatCode>General</c:formatCode>
                <c:ptCount val="1"/>
                <c:pt idx="0">
                  <c:v>32.2</c:v>
                </c:pt>
              </c:numCache>
            </c:numRef>
          </c:yVal>
          <c:smooth val="0"/>
        </c:ser>
        <c:ser>
          <c:idx val="21"/>
          <c:order val="21"/>
          <c:tx>
            <c:strRef>
              <c:f>'Box 2 graph'!$A$23</c:f>
              <c:strCache>
                <c:ptCount val="1"/>
                <c:pt idx="0">
                  <c:v>Uganda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dLbl>
              <c:idx val="0"/>
              <c:layout>
                <c:manualLayout>
                  <c:x val="-0.0111111111111111"/>
                  <c:y val="0.0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graph'!$C$23</c:f>
              <c:numCache>
                <c:formatCode>General</c:formatCode>
                <c:ptCount val="1"/>
                <c:pt idx="0">
                  <c:v>4.2</c:v>
                </c:pt>
              </c:numCache>
            </c:numRef>
          </c:xVal>
          <c:yVal>
            <c:numRef>
              <c:f>'Box 2 graph'!$D$23</c:f>
              <c:numCache>
                <c:formatCode>General</c:formatCode>
                <c:ptCount val="1"/>
                <c:pt idx="0">
                  <c:v>76.4</c:v>
                </c:pt>
              </c:numCache>
            </c:numRef>
          </c:yVal>
          <c:smooth val="0"/>
        </c:ser>
        <c:ser>
          <c:idx val="22"/>
          <c:order val="22"/>
          <c:tx>
            <c:strRef>
              <c:f>'Box 2 graph'!$A$24</c:f>
              <c:strCache>
                <c:ptCount val="1"/>
                <c:pt idx="0">
                  <c:v>Zambia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graph'!$C$24</c:f>
              <c:numCache>
                <c:formatCode>General</c:formatCode>
                <c:ptCount val="1"/>
                <c:pt idx="0">
                  <c:v>15.9</c:v>
                </c:pt>
              </c:numCache>
            </c:numRef>
          </c:xVal>
          <c:yVal>
            <c:numRef>
              <c:f>'Box 2 graph'!$D$24</c:f>
              <c:numCache>
                <c:formatCode>General</c:formatCode>
                <c:ptCount val="1"/>
                <c:pt idx="0">
                  <c:v>81.0</c:v>
                </c:pt>
              </c:numCache>
            </c:numRef>
          </c:yVal>
          <c:smooth val="0"/>
        </c:ser>
        <c:ser>
          <c:idx val="23"/>
          <c:order val="23"/>
          <c:tx>
            <c:strRef>
              <c:f>'Box 2 graph'!$A$25</c:f>
              <c:strCache>
                <c:ptCount val="1"/>
                <c:pt idx="0">
                  <c:v>Zimbabwe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'Box 2 graph'!$C$25</c:f>
              <c:numCache>
                <c:formatCode>General</c:formatCode>
                <c:ptCount val="1"/>
                <c:pt idx="0">
                  <c:v>10.4</c:v>
                </c:pt>
              </c:numCache>
            </c:numRef>
          </c:xVal>
          <c:yVal>
            <c:numRef>
              <c:f>'Box 2 graph'!$D$25</c:f>
              <c:numCache>
                <c:formatCode>General</c:formatCode>
                <c:ptCount val="1"/>
                <c:pt idx="0">
                  <c:v>61.9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0198888"/>
        <c:axId val="2119414440"/>
      </c:scatterChart>
      <c:valAx>
        <c:axId val="2120198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Unemployment rate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9414440"/>
        <c:crosses val="autoZero"/>
        <c:crossBetween val="midCat"/>
      </c:valAx>
      <c:valAx>
        <c:axId val="21194144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Informality (%)</a:t>
                </a:r>
              </a:p>
            </c:rich>
          </c:tx>
          <c:layout>
            <c:manualLayout>
              <c:xMode val="edge"/>
              <c:yMode val="edge"/>
              <c:x val="0.00606064866891638"/>
              <c:y val="0.34694052956243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2019888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155293088364"/>
          <c:y val="0.0308312286247148"/>
          <c:w val="0.627023622047244"/>
          <c:h val="0.871233591613542"/>
        </c:manualLayout>
      </c:layout>
      <c:lineChart>
        <c:grouping val="standard"/>
        <c:varyColors val="0"/>
        <c:ser>
          <c:idx val="0"/>
          <c:order val="0"/>
          <c:tx>
            <c:strRef>
              <c:f>health!$K$4</c:f>
              <c:strCache>
                <c:ptCount val="1"/>
                <c:pt idx="0">
                  <c:v>Sub-Saharan Africa</c:v>
                </c:pt>
              </c:strCache>
            </c:strRef>
          </c:tx>
          <c:marker>
            <c:symbol val="none"/>
          </c:marker>
          <c:cat>
            <c:numRef>
              <c:f>health!$L$3:$M$3</c:f>
              <c:numCache>
                <c:formatCode>General</c:formatCode>
                <c:ptCount val="2"/>
                <c:pt idx="0">
                  <c:v>1990.0</c:v>
                </c:pt>
                <c:pt idx="1">
                  <c:v>2010.0</c:v>
                </c:pt>
              </c:numCache>
            </c:numRef>
          </c:cat>
          <c:val>
            <c:numRef>
              <c:f>health!$L$4:$M$4</c:f>
              <c:numCache>
                <c:formatCode>General</c:formatCode>
                <c:ptCount val="2"/>
                <c:pt idx="0">
                  <c:v>174.0</c:v>
                </c:pt>
                <c:pt idx="1">
                  <c:v>121.0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health!$K$5</c:f>
              <c:strCache>
                <c:ptCount val="1"/>
                <c:pt idx="0">
                  <c:v>Southern Asia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health!$L$3:$M$3</c:f>
              <c:numCache>
                <c:formatCode>General</c:formatCode>
                <c:ptCount val="2"/>
                <c:pt idx="0">
                  <c:v>1990.0</c:v>
                </c:pt>
                <c:pt idx="1">
                  <c:v>2010.0</c:v>
                </c:pt>
              </c:numCache>
            </c:numRef>
          </c:cat>
          <c:val>
            <c:numRef>
              <c:f>health!$L$5:$M$5</c:f>
              <c:numCache>
                <c:formatCode>General</c:formatCode>
                <c:ptCount val="2"/>
                <c:pt idx="0">
                  <c:v>117.0</c:v>
                </c:pt>
                <c:pt idx="1">
                  <c:v>66.0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health!$K$8</c:f>
              <c:strCache>
                <c:ptCount val="1"/>
                <c:pt idx="0">
                  <c:v>South-Eastern Asia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health!$L$3:$M$3</c:f>
              <c:numCache>
                <c:formatCode>General</c:formatCode>
                <c:ptCount val="2"/>
                <c:pt idx="0">
                  <c:v>1990.0</c:v>
                </c:pt>
                <c:pt idx="1">
                  <c:v>2010.0</c:v>
                </c:pt>
              </c:numCache>
            </c:numRef>
          </c:cat>
          <c:val>
            <c:numRef>
              <c:f>health!$L$8:$M$8</c:f>
              <c:numCache>
                <c:formatCode>General</c:formatCode>
                <c:ptCount val="2"/>
                <c:pt idx="0">
                  <c:v>71.0</c:v>
                </c:pt>
                <c:pt idx="1">
                  <c:v>32.0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health!$K$11</c:f>
              <c:strCache>
                <c:ptCount val="1"/>
                <c:pt idx="0">
                  <c:v>LAC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numRef>
              <c:f>health!$L$3:$M$3</c:f>
              <c:numCache>
                <c:formatCode>General</c:formatCode>
                <c:ptCount val="2"/>
                <c:pt idx="0">
                  <c:v>1990.0</c:v>
                </c:pt>
                <c:pt idx="1">
                  <c:v>2010.0</c:v>
                </c:pt>
              </c:numCache>
            </c:numRef>
          </c:cat>
          <c:val>
            <c:numRef>
              <c:f>health!$L$11:$M$11</c:f>
              <c:numCache>
                <c:formatCode>General</c:formatCode>
                <c:ptCount val="2"/>
                <c:pt idx="0">
                  <c:v>54.0</c:v>
                </c:pt>
                <c:pt idx="1">
                  <c:v>23.0</c:v>
                </c:pt>
              </c:numCache>
            </c:numRef>
          </c:val>
          <c:smooth val="0"/>
        </c:ser>
        <c:ser>
          <c:idx val="8"/>
          <c:order val="4"/>
          <c:tx>
            <c:strRef>
              <c:f>health!$K$12</c:f>
              <c:strCache>
                <c:ptCount val="1"/>
                <c:pt idx="0">
                  <c:v>Eastern Asia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health!$L$3:$M$3</c:f>
              <c:numCache>
                <c:formatCode>General</c:formatCode>
                <c:ptCount val="2"/>
                <c:pt idx="0">
                  <c:v>1990.0</c:v>
                </c:pt>
                <c:pt idx="1">
                  <c:v>2010.0</c:v>
                </c:pt>
              </c:numCache>
            </c:numRef>
          </c:cat>
          <c:val>
            <c:numRef>
              <c:f>health!$L$12:$M$12</c:f>
              <c:numCache>
                <c:formatCode>General</c:formatCode>
                <c:ptCount val="2"/>
                <c:pt idx="0">
                  <c:v>48.0</c:v>
                </c:pt>
                <c:pt idx="1">
                  <c:v>18.0</c:v>
                </c:pt>
              </c:numCache>
            </c:numRef>
          </c:val>
          <c:smooth val="0"/>
        </c:ser>
        <c:ser>
          <c:idx val="9"/>
          <c:order val="5"/>
          <c:tx>
            <c:strRef>
              <c:f>health!$K$13</c:f>
              <c:strCache>
                <c:ptCount val="1"/>
                <c:pt idx="0">
                  <c:v>Developed countries</c:v>
                </c:pt>
              </c:strCache>
            </c:strRef>
          </c:tx>
          <c:marker>
            <c:symbol val="none"/>
          </c:marker>
          <c:cat>
            <c:numRef>
              <c:f>health!$L$3:$M$3</c:f>
              <c:numCache>
                <c:formatCode>General</c:formatCode>
                <c:ptCount val="2"/>
                <c:pt idx="0">
                  <c:v>1990.0</c:v>
                </c:pt>
                <c:pt idx="1">
                  <c:v>2010.0</c:v>
                </c:pt>
              </c:numCache>
            </c:numRef>
          </c:cat>
          <c:val>
            <c:numRef>
              <c:f>health!$L$13:$M$13</c:f>
              <c:numCache>
                <c:formatCode>General</c:formatCode>
                <c:ptCount val="2"/>
                <c:pt idx="0">
                  <c:v>15.0</c:v>
                </c:pt>
                <c:pt idx="1">
                  <c:v>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2576792"/>
        <c:axId val="-2142587160"/>
      </c:lineChart>
      <c:catAx>
        <c:axId val="-2142576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142587160"/>
        <c:crosses val="autoZero"/>
        <c:auto val="0"/>
        <c:lblAlgn val="ctr"/>
        <c:lblOffset val="100"/>
        <c:tickLblSkip val="1"/>
        <c:noMultiLvlLbl val="0"/>
      </c:catAx>
      <c:valAx>
        <c:axId val="-2142587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142576792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200" baseline="0">
                <a:solidFill>
                  <a:srgbClr val="0070C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aseline="0">
                <a:solidFill>
                  <a:srgbClr val="0070C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 baseline="0">
                <a:solidFill>
                  <a:srgbClr val="0070C0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200" baseline="0">
                <a:solidFill>
                  <a:srgbClr val="0070C0"/>
                </a:solidFill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200" baseline="0">
                <a:solidFill>
                  <a:srgbClr val="0070C0"/>
                </a:solidFill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200" baseline="0">
                <a:solidFill>
                  <a:srgbClr val="0070C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81257436570429"/>
          <c:y val="0.286469420982894"/>
          <c:w val="0.218742633585896"/>
          <c:h val="0.588704989413303"/>
        </c:manualLayout>
      </c:layout>
      <c:overlay val="0"/>
      <c:txPr>
        <a:bodyPr/>
        <a:lstStyle/>
        <a:p>
          <a:pPr>
            <a:defRPr sz="1600" baseline="0">
              <a:solidFill>
                <a:srgbClr val="0070C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268F-A52B-4F8C-A96B-72A2B9D3AE54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161-284F-4A4F-B64F-52E87117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268F-A52B-4F8C-A96B-72A2B9D3AE54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161-284F-4A4F-B64F-52E87117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268F-A52B-4F8C-A96B-72A2B9D3AE54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161-284F-4A4F-B64F-52E87117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268F-A52B-4F8C-A96B-72A2B9D3AE54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161-284F-4A4F-B64F-52E87117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268F-A52B-4F8C-A96B-72A2B9D3AE54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161-284F-4A4F-B64F-52E87117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268F-A52B-4F8C-A96B-72A2B9D3AE54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161-284F-4A4F-B64F-52E87117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268F-A52B-4F8C-A96B-72A2B9D3AE54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161-284F-4A4F-B64F-52E87117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268F-A52B-4F8C-A96B-72A2B9D3AE54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161-284F-4A4F-B64F-52E87117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268F-A52B-4F8C-A96B-72A2B9D3AE54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161-284F-4A4F-B64F-52E87117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268F-A52B-4F8C-A96B-72A2B9D3AE54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161-284F-4A4F-B64F-52E87117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268F-A52B-4F8C-A96B-72A2B9D3AE54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B161-284F-4A4F-B64F-52E87117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6268F-A52B-4F8C-A96B-72A2B9D3AE54}" type="datetimeFigureOut">
              <a:rPr lang="en-US" smtClean="0"/>
              <a:pPr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4B161-284F-4A4F-B64F-52E87117A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Three African Futures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John Page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The Brookings Institution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University of Nevada at Las Vegas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7 April 2014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4663"/>
            <a:ext cx="2736304" cy="1461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81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100" dirty="0">
                <a:solidFill>
                  <a:schemeClr val="accent1"/>
                </a:solidFill>
              </a:rPr>
              <a:t>African Spring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Avoiding an African Spring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Africa is still a high cost place to do business</a:t>
            </a:r>
          </a:p>
          <a:p>
            <a:pPr lvl="1"/>
            <a:r>
              <a:rPr lang="en-US" dirty="0" smtClean="0"/>
              <a:t>“Indirect costs” lower competitiveness and discourage investment</a:t>
            </a:r>
          </a:p>
          <a:p>
            <a:r>
              <a:rPr lang="en-US" dirty="0" smtClean="0"/>
              <a:t>Reform regulations and </a:t>
            </a:r>
            <a:r>
              <a:rPr lang="en-US" dirty="0"/>
              <a:t>institutions</a:t>
            </a:r>
          </a:p>
          <a:p>
            <a:pPr lvl="1"/>
            <a:r>
              <a:rPr lang="en-US" dirty="0" smtClean="0"/>
              <a:t>Identify which regulations and institutions constrain investment</a:t>
            </a:r>
          </a:p>
          <a:p>
            <a:pPr lvl="1"/>
            <a:r>
              <a:rPr lang="en-US" dirty="0" smtClean="0"/>
              <a:t>Engaging the private sector and avoiding capture</a:t>
            </a:r>
            <a:endParaRPr lang="en-US" dirty="0"/>
          </a:p>
          <a:p>
            <a:r>
              <a:rPr lang="en-US" dirty="0" smtClean="0"/>
              <a:t>More and better infrastructure</a:t>
            </a:r>
            <a:endParaRPr lang="en-US" dirty="0"/>
          </a:p>
          <a:p>
            <a:pPr lvl="1"/>
            <a:r>
              <a:rPr lang="en-US" sz="2900" dirty="0"/>
              <a:t>Firm level studies in Africa highlight infrastructure as a significant </a:t>
            </a:r>
            <a:r>
              <a:rPr lang="en-US" sz="2900" dirty="0" smtClean="0"/>
              <a:t>constraint to more investment</a:t>
            </a:r>
            <a:endParaRPr lang="en-US" sz="2900" dirty="0"/>
          </a:p>
          <a:p>
            <a:pPr lvl="1"/>
            <a:r>
              <a:rPr lang="en-US" sz="2900" dirty="0"/>
              <a:t>Africa lags at least 20 percentage points behind the average for low income countries on almost all major infrastructure measures </a:t>
            </a:r>
          </a:p>
          <a:p>
            <a:r>
              <a:rPr lang="en-US" dirty="0" smtClean="0"/>
              <a:t>Build relevant </a:t>
            </a:r>
            <a:r>
              <a:rPr lang="en-US" dirty="0"/>
              <a:t>skills</a:t>
            </a:r>
          </a:p>
          <a:p>
            <a:pPr lvl="1"/>
            <a:r>
              <a:rPr lang="en-US" dirty="0"/>
              <a:t>Increase the emphasis on post-primary education</a:t>
            </a:r>
          </a:p>
          <a:p>
            <a:pPr lvl="1"/>
            <a:r>
              <a:rPr lang="en-US" dirty="0"/>
              <a:t>Improve quality at all levels</a:t>
            </a:r>
          </a:p>
          <a:p>
            <a:pPr lvl="1"/>
            <a:r>
              <a:rPr lang="en-US" dirty="0"/>
              <a:t>Teach the skills needed for the global marketplace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3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3100" dirty="0" smtClean="0">
                <a:solidFill>
                  <a:schemeClr val="accent1"/>
                </a:solidFill>
              </a:rPr>
              <a:t>Nigeria Big Time</a:t>
            </a:r>
            <a:br>
              <a:rPr lang="en-US" sz="3100" dirty="0" smtClean="0">
                <a:solidFill>
                  <a:schemeClr val="accent1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>Natural Resources: A Promise or a Threat?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sz="49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Africa has </a:t>
            </a:r>
            <a:r>
              <a:rPr lang="en-US" dirty="0"/>
              <a:t>about 30 percent of the world's mineral reserves. </a:t>
            </a:r>
            <a:endParaRPr lang="en-US" dirty="0" smtClean="0"/>
          </a:p>
          <a:p>
            <a:r>
              <a:rPr lang="en-US" dirty="0" smtClean="0"/>
              <a:t>And much of the continent is still unexplored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New discoveries are happening almost daily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(Ghana, Kenya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Mozambique, Tanzania, Uganda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  <a:endParaRPr lang="en-GB" dirty="0" smtClean="0"/>
          </a:p>
          <a:p>
            <a:r>
              <a:rPr lang="en-GB" dirty="0" smtClean="0"/>
              <a:t>For </a:t>
            </a:r>
            <a:r>
              <a:rPr lang="en-GB" dirty="0"/>
              <a:t>a growing number of countries </a:t>
            </a:r>
            <a:r>
              <a:rPr lang="en-US" dirty="0" smtClean="0"/>
              <a:t>natural </a:t>
            </a:r>
            <a:r>
              <a:rPr lang="en-US" dirty="0"/>
              <a:t>resources </a:t>
            </a:r>
            <a:r>
              <a:rPr lang="en-US" dirty="0" smtClean="0"/>
              <a:t>offer </a:t>
            </a:r>
            <a:r>
              <a:rPr lang="en-US" dirty="0"/>
              <a:t>a huge </a:t>
            </a:r>
            <a:r>
              <a:rPr lang="en-US" dirty="0" smtClean="0"/>
              <a:t>opportunity…</a:t>
            </a:r>
            <a:r>
              <a:rPr lang="en-US" dirty="0"/>
              <a:t>b</a:t>
            </a:r>
            <a:r>
              <a:rPr lang="en-US" dirty="0" smtClean="0"/>
              <a:t>ut </a:t>
            </a:r>
            <a:r>
              <a:rPr lang="en-US" dirty="0"/>
              <a:t>one that is accompanied by considerable risks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600" dirty="0"/>
              <a:t>Oil revenues per person in Nigeria increased from US$33 in 1965 to US$325 in </a:t>
            </a:r>
            <a:r>
              <a:rPr lang="en-US" sz="3600" dirty="0" smtClean="0"/>
              <a:t>2000, but…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…income </a:t>
            </a:r>
            <a:r>
              <a:rPr lang="en-US" sz="3600" dirty="0"/>
              <a:t>per </a:t>
            </a:r>
            <a:r>
              <a:rPr lang="en-US" sz="3600" dirty="0" smtClean="0"/>
              <a:t>person </a:t>
            </a:r>
            <a:r>
              <a:rPr lang="en-US" sz="3600" dirty="0"/>
              <a:t>has </a:t>
            </a:r>
            <a:r>
              <a:rPr lang="en-US" sz="3600" dirty="0" smtClean="0"/>
              <a:t>remained the same since 1960!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9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>
                <a:solidFill>
                  <a:schemeClr val="accent1"/>
                </a:solidFill>
              </a:rPr>
              <a:t>Nigeria Big Time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900" dirty="0" smtClean="0">
                <a:solidFill>
                  <a:schemeClr val="accent1"/>
                </a:solidFill>
              </a:rPr>
              <a:t>A Poor Track Record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Mineral </a:t>
            </a:r>
            <a:r>
              <a:rPr lang="en-US" dirty="0"/>
              <a:t>d</a:t>
            </a:r>
            <a:r>
              <a:rPr lang="en-US" dirty="0" smtClean="0"/>
              <a:t>ependent </a:t>
            </a:r>
            <a:r>
              <a:rPr lang="en-US" dirty="0"/>
              <a:t>e</a:t>
            </a:r>
            <a:r>
              <a:rPr lang="en-US" dirty="0" smtClean="0"/>
              <a:t>conomies </a:t>
            </a:r>
            <a:r>
              <a:rPr lang="en-US" dirty="0"/>
              <a:t>in Africa </a:t>
            </a:r>
            <a:r>
              <a:rPr lang="en-US" dirty="0" smtClean="0"/>
              <a:t>have</a:t>
            </a:r>
            <a:r>
              <a:rPr lang="en-US" sz="3600" dirty="0"/>
              <a:t>:</a:t>
            </a:r>
            <a:endParaRPr lang="en-US" dirty="0" smtClean="0"/>
          </a:p>
          <a:p>
            <a:pPr lvl="1"/>
            <a:r>
              <a:rPr lang="en-US" dirty="0" smtClean="0"/>
              <a:t>Higher poverty rates</a:t>
            </a:r>
          </a:p>
          <a:p>
            <a:pPr lvl="1"/>
            <a:r>
              <a:rPr lang="en-US" dirty="0" smtClean="0"/>
              <a:t>Greatly income inequality</a:t>
            </a:r>
          </a:p>
          <a:p>
            <a:pPr lvl="1"/>
            <a:r>
              <a:rPr lang="en-US" dirty="0" smtClean="0"/>
              <a:t>Less spending on health care</a:t>
            </a:r>
          </a:p>
          <a:p>
            <a:pPr lvl="1"/>
            <a:r>
              <a:rPr lang="en-US" dirty="0" smtClean="0"/>
              <a:t>More child malnutrition</a:t>
            </a:r>
          </a:p>
          <a:p>
            <a:pPr lvl="1"/>
            <a:r>
              <a:rPr lang="en-US" dirty="0" smtClean="0"/>
              <a:t>Lower literacy and school enrollments</a:t>
            </a:r>
          </a:p>
          <a:p>
            <a:pPr marL="400050" lvl="1" indent="0">
              <a:buNone/>
            </a:pPr>
            <a:r>
              <a:rPr lang="en-US" sz="3200" dirty="0"/>
              <a:t>T</a:t>
            </a:r>
            <a:r>
              <a:rPr lang="en-US" sz="3200" dirty="0" smtClean="0"/>
              <a:t>han non-mineral economies at the same income level.</a:t>
            </a:r>
          </a:p>
          <a:p>
            <a:pPr marL="457200" indent="-457200"/>
            <a:r>
              <a:rPr lang="en-US" dirty="0" smtClean="0"/>
              <a:t>Not surprisingly this has become known as the “resource curse”</a:t>
            </a:r>
          </a:p>
          <a:p>
            <a:pPr marL="40005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16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100" dirty="0">
                <a:solidFill>
                  <a:schemeClr val="accent1"/>
                </a:solidFill>
              </a:rPr>
              <a:t>Nigeria Big Time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Some Popular Explanations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Dutch disease: </a:t>
            </a:r>
          </a:p>
          <a:p>
            <a:pPr lvl="1"/>
            <a:r>
              <a:rPr lang="en-US" dirty="0" smtClean="0"/>
              <a:t>resource rich economies produce too few internationally competitive goods</a:t>
            </a:r>
          </a:p>
          <a:p>
            <a:r>
              <a:rPr lang="en-US" dirty="0"/>
              <a:t>Volatility: </a:t>
            </a:r>
            <a:endParaRPr lang="en-US" dirty="0" smtClean="0"/>
          </a:p>
          <a:p>
            <a:pPr lvl="1"/>
            <a:r>
              <a:rPr lang="en-US" dirty="0" smtClean="0"/>
              <a:t>resource </a:t>
            </a:r>
            <a:r>
              <a:rPr lang="en-US" dirty="0"/>
              <a:t>rich countries tend to spend when times are good and borrow (and spend) when times are </a:t>
            </a:r>
            <a:r>
              <a:rPr lang="en-US" dirty="0" smtClean="0"/>
              <a:t>bad</a:t>
            </a:r>
          </a:p>
          <a:p>
            <a:r>
              <a:rPr lang="en-US" dirty="0" smtClean="0"/>
              <a:t>Bad institutions: </a:t>
            </a:r>
          </a:p>
          <a:p>
            <a:pPr lvl="1"/>
            <a:r>
              <a:rPr lang="en-US" dirty="0" smtClean="0"/>
              <a:t>resource </a:t>
            </a:r>
            <a:r>
              <a:rPr lang="en-US" dirty="0"/>
              <a:t>rich countries with bad institutions typically are poor and remain </a:t>
            </a:r>
            <a:r>
              <a:rPr lang="en-US" dirty="0" smtClean="0"/>
              <a:t>poor</a:t>
            </a:r>
          </a:p>
          <a:p>
            <a:r>
              <a:rPr lang="en-US" dirty="0" smtClean="0"/>
              <a:t>Corruption: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natural resource bonanza </a:t>
            </a:r>
            <a:r>
              <a:rPr lang="en-US" dirty="0" smtClean="0"/>
              <a:t>brings out </a:t>
            </a:r>
            <a:r>
              <a:rPr lang="en-US" dirty="0"/>
              <a:t>more rent </a:t>
            </a:r>
            <a:r>
              <a:rPr lang="en-US" dirty="0" smtClean="0"/>
              <a:t>seekers</a:t>
            </a:r>
          </a:p>
          <a:p>
            <a:r>
              <a:rPr lang="en-US" dirty="0" smtClean="0"/>
              <a:t>Conflict: </a:t>
            </a:r>
          </a:p>
          <a:p>
            <a:pPr lvl="1"/>
            <a:r>
              <a:rPr lang="en-US" dirty="0" smtClean="0"/>
              <a:t>higher </a:t>
            </a:r>
            <a:r>
              <a:rPr lang="en-US" dirty="0"/>
              <a:t>resource income makes warfare more attractive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83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3100" dirty="0">
                <a:solidFill>
                  <a:schemeClr val="accent1"/>
                </a:solidFill>
              </a:rPr>
              <a:t>Nigeria Big Time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4900" dirty="0" smtClean="0">
                <a:solidFill>
                  <a:schemeClr val="accent1"/>
                </a:solidFill>
              </a:rPr>
              <a:t>Geology Is Not Destiny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                                     </a:t>
            </a:r>
            <a:r>
              <a:rPr lang="en-US" sz="1400" dirty="0" smtClean="0"/>
              <a:t>Income Growth in Three Resource Rich Economies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Because they are the owners of the resource governments must play an active and constructive role in managing natural resources for </a:t>
            </a:r>
            <a:r>
              <a:rPr lang="en-US" dirty="0" smtClean="0"/>
              <a:t>development</a:t>
            </a:r>
          </a:p>
          <a:p>
            <a:r>
              <a:rPr lang="en-US" dirty="0"/>
              <a:t>Avoiding the “resource curse” is about making good public policy </a:t>
            </a:r>
            <a:r>
              <a:rPr lang="en-US" dirty="0" smtClean="0"/>
              <a:t>choices</a:t>
            </a:r>
            <a:endParaRPr lang="en-US" dirty="0"/>
          </a:p>
          <a:p>
            <a:r>
              <a:rPr lang="en-US" dirty="0"/>
              <a:t>In Africa there is a high potential pay-off to investing resource revenues in future </a:t>
            </a:r>
            <a:r>
              <a:rPr lang="en-US" dirty="0" smtClean="0"/>
              <a:t>growth and jobs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8534531"/>
              </p:ext>
            </p:extLst>
          </p:nvPr>
        </p:nvGraphicFramePr>
        <p:xfrm>
          <a:off x="4419600" y="1676400"/>
          <a:ext cx="45720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Chart" r:id="rId4" imgW="3676650" imgH="1981200" progId="Excel.Sheet.8">
                  <p:embed/>
                </p:oleObj>
              </mc:Choice>
              <mc:Fallback>
                <p:oleObj name="Chart" r:id="rId4" imgW="3676650" imgH="19812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76400"/>
                        <a:ext cx="45720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1026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>
                <a:solidFill>
                  <a:schemeClr val="accent1"/>
                </a:solidFill>
              </a:rPr>
              <a:t>Nigeria Big Time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Avoiding the Resource Curse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sequence of choices for governments related to resource extraction can be thought of as a decision chain.</a:t>
            </a:r>
          </a:p>
          <a:p>
            <a:pPr lvl="1"/>
            <a:r>
              <a:rPr lang="en-US" dirty="0"/>
              <a:t>Finding the resource</a:t>
            </a:r>
          </a:p>
          <a:p>
            <a:pPr lvl="1"/>
            <a:r>
              <a:rPr lang="en-US" dirty="0"/>
              <a:t>Getting a good deal</a:t>
            </a:r>
          </a:p>
          <a:p>
            <a:pPr lvl="1"/>
            <a:r>
              <a:rPr lang="en-US" dirty="0"/>
              <a:t>Collecting revenues</a:t>
            </a:r>
          </a:p>
          <a:p>
            <a:pPr lvl="1"/>
            <a:r>
              <a:rPr lang="en-US" dirty="0"/>
              <a:t>Save or spend? </a:t>
            </a:r>
          </a:p>
          <a:p>
            <a:pPr lvl="1"/>
            <a:r>
              <a:rPr lang="en-US" dirty="0"/>
              <a:t>Where to </a:t>
            </a:r>
            <a:r>
              <a:rPr lang="en-US" dirty="0" smtClean="0"/>
              <a:t>spend?</a:t>
            </a:r>
            <a:endParaRPr lang="en-US" dirty="0"/>
          </a:p>
          <a:p>
            <a:r>
              <a:rPr lang="en-US" dirty="0"/>
              <a:t>Bad decisions anywhere along the chain can derail development</a:t>
            </a:r>
          </a:p>
          <a:p>
            <a:r>
              <a:rPr lang="en-US" dirty="0" smtClean="0"/>
              <a:t>Good </a:t>
            </a:r>
            <a:r>
              <a:rPr lang="en-US" dirty="0"/>
              <a:t>decision making requires minimum standards of accountability and transparency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33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3100" dirty="0" smtClean="0">
                <a:solidFill>
                  <a:schemeClr val="accent1"/>
                </a:solidFill>
              </a:rPr>
              <a:t>Nigeria </a:t>
            </a:r>
            <a:r>
              <a:rPr lang="en-US" sz="3100" dirty="0">
                <a:solidFill>
                  <a:schemeClr val="accent1"/>
                </a:solidFill>
              </a:rPr>
              <a:t>Big Time</a:t>
            </a:r>
            <a:r>
              <a:rPr lang="en-US" sz="4800" dirty="0">
                <a:solidFill>
                  <a:schemeClr val="accent1"/>
                </a:solidFill>
              </a:rPr>
              <a:t/>
            </a:r>
            <a:br>
              <a:rPr lang="en-US" sz="4800" dirty="0">
                <a:solidFill>
                  <a:schemeClr val="accent1"/>
                </a:solidFill>
              </a:rPr>
            </a:br>
            <a:r>
              <a:rPr lang="en-US" sz="4800" dirty="0">
                <a:solidFill>
                  <a:schemeClr val="accent1"/>
                </a:solidFill>
              </a:rPr>
              <a:t>Avoiding the Resource Curse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Investing in agriculture</a:t>
            </a:r>
          </a:p>
          <a:p>
            <a:pPr lvl="1"/>
            <a:r>
              <a:rPr lang="en-US" dirty="0" smtClean="0"/>
              <a:t>About two thirds of Africans still depend on agriculture</a:t>
            </a:r>
          </a:p>
          <a:p>
            <a:pPr lvl="1"/>
            <a:r>
              <a:rPr lang="en-US" dirty="0"/>
              <a:t>Agricultural yields have stagnated or declined for 40 years. </a:t>
            </a:r>
            <a:endParaRPr lang="en-US" dirty="0" smtClean="0"/>
          </a:p>
          <a:p>
            <a:r>
              <a:rPr lang="en-US" dirty="0" smtClean="0"/>
              <a:t>Improving competitiveness</a:t>
            </a:r>
          </a:p>
          <a:p>
            <a:pPr lvl="1"/>
            <a:r>
              <a:rPr lang="en-US" dirty="0" smtClean="0"/>
              <a:t>Trade-related infrastructure</a:t>
            </a:r>
          </a:p>
          <a:p>
            <a:pPr lvl="1"/>
            <a:r>
              <a:rPr lang="en-US" dirty="0" smtClean="0"/>
              <a:t>Education access and quality</a:t>
            </a:r>
          </a:p>
          <a:p>
            <a:r>
              <a:rPr lang="en-US" dirty="0" smtClean="0"/>
              <a:t>Leveraging the resource</a:t>
            </a:r>
          </a:p>
          <a:p>
            <a:pPr lvl="1"/>
            <a:r>
              <a:rPr lang="en-US" dirty="0" smtClean="0"/>
              <a:t>Linking domestic firms to foreign investors</a:t>
            </a:r>
          </a:p>
          <a:p>
            <a:pPr lvl="1"/>
            <a:r>
              <a:rPr lang="en-US" dirty="0" smtClean="0"/>
              <a:t>Using resource-focused infrastructure for regional development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11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3100" dirty="0" smtClean="0">
                <a:solidFill>
                  <a:schemeClr val="accent1"/>
                </a:solidFill>
              </a:rPr>
              <a:t>Leopards and Laggards</a:t>
            </a:r>
            <a:br>
              <a:rPr lang="en-US" sz="3100" dirty="0" smtClean="0">
                <a:solidFill>
                  <a:schemeClr val="accent1"/>
                </a:solidFill>
              </a:rPr>
            </a:br>
            <a:r>
              <a:rPr lang="en-US" sz="4900" dirty="0" smtClean="0">
                <a:solidFill>
                  <a:schemeClr val="accent1"/>
                </a:solidFill>
              </a:rPr>
              <a:t>Breaking from the Pack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Unlike Asia, </a:t>
            </a:r>
            <a:r>
              <a:rPr lang="en-US" dirty="0" smtClean="0"/>
              <a:t>Africa </a:t>
            </a:r>
            <a:r>
              <a:rPr lang="en-US" dirty="0"/>
              <a:t>has had few regional “champions” to serve as models of </a:t>
            </a:r>
            <a:r>
              <a:rPr lang="en-US" dirty="0" smtClean="0"/>
              <a:t>success</a:t>
            </a:r>
          </a:p>
          <a:p>
            <a:r>
              <a:rPr lang="en-US" dirty="0" smtClean="0"/>
              <a:t>The next 15 years are likely to reveal some “leopards”: countries that grow much faster than the regional average</a:t>
            </a:r>
          </a:p>
          <a:p>
            <a:r>
              <a:rPr lang="en-US" dirty="0" smtClean="0"/>
              <a:t>The basis for that success will be rapid structural change</a:t>
            </a:r>
          </a:p>
          <a:p>
            <a:r>
              <a:rPr lang="en-US" dirty="0" smtClean="0"/>
              <a:t>Growth will falter in economies that fail to transform: these will become the “laggards”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132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100" dirty="0">
                <a:solidFill>
                  <a:schemeClr val="accent1"/>
                </a:solidFill>
              </a:rPr>
              <a:t>Leopards and Laggards</a:t>
            </a:r>
            <a:br>
              <a:rPr lang="en-US" sz="3100" dirty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Why </a:t>
            </a:r>
            <a:r>
              <a:rPr lang="en-US" dirty="0">
                <a:solidFill>
                  <a:schemeClr val="accent1"/>
                </a:solidFill>
              </a:rPr>
              <a:t>Structural Change?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countries at low levels of income productivity differences between sectors are large</a:t>
            </a:r>
          </a:p>
          <a:p>
            <a:pPr lvl="1"/>
            <a:r>
              <a:rPr lang="en-US" dirty="0"/>
              <a:t>The movement of resources from low productivity to high productivity employment drives growth </a:t>
            </a:r>
          </a:p>
          <a:p>
            <a:pPr lvl="1"/>
            <a:r>
              <a:rPr lang="en-US" dirty="0"/>
              <a:t>As incomes rise, productivity differences among sectors (and enterprises) tend to converge</a:t>
            </a:r>
          </a:p>
          <a:p>
            <a:r>
              <a:rPr lang="en-US" dirty="0" smtClean="0"/>
              <a:t>Africa has the greatest differences in productivity among sectors, and therefore the greatest potential for structural change</a:t>
            </a:r>
            <a:endParaRPr lang="en-US" dirty="0"/>
          </a:p>
        </p:txBody>
      </p:sp>
      <p:pic>
        <p:nvPicPr>
          <p:cNvPr id="7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752600"/>
            <a:ext cx="4495800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264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100" dirty="0">
                <a:solidFill>
                  <a:schemeClr val="accent1"/>
                </a:solidFill>
              </a:rPr>
              <a:t>Leopards and Laggards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Going </a:t>
            </a:r>
            <a:r>
              <a:rPr lang="en-US" dirty="0" smtClean="0">
                <a:solidFill>
                  <a:schemeClr val="accent1"/>
                </a:solidFill>
              </a:rPr>
              <a:t>Up </a:t>
            </a:r>
            <a:r>
              <a:rPr lang="en-US" dirty="0">
                <a:solidFill>
                  <a:schemeClr val="accent1"/>
                </a:solidFill>
              </a:rPr>
              <a:t>the </a:t>
            </a:r>
            <a:r>
              <a:rPr lang="en-US" dirty="0" smtClean="0">
                <a:solidFill>
                  <a:schemeClr val="accent1"/>
                </a:solidFill>
              </a:rPr>
              <a:t>Down Escalator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But in Africa structural change is going in the wrong direction</a:t>
            </a:r>
          </a:p>
          <a:p>
            <a:r>
              <a:rPr lang="en-US" dirty="0" smtClean="0"/>
              <a:t>An increasing share of the labor force is in lower productivity sectors</a:t>
            </a:r>
          </a:p>
          <a:p>
            <a:r>
              <a:rPr lang="en-US" dirty="0" smtClean="0"/>
              <a:t>“Growth reducing”  structural change is slowing overall growth and employment creation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24000"/>
            <a:ext cx="4267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26597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solidFill>
                  <a:schemeClr val="accent1"/>
                </a:solidFill>
              </a:rPr>
              <a:t>The Next Frontier</a:t>
            </a:r>
            <a:r>
              <a:rPr lang="en-US" sz="4900" dirty="0" smtClean="0">
                <a:solidFill>
                  <a:schemeClr val="accent1"/>
                </a:solidFill>
              </a:rPr>
              <a:t>?</a:t>
            </a:r>
            <a:br>
              <a:rPr lang="en-US" sz="4900" dirty="0" smtClean="0">
                <a:solidFill>
                  <a:schemeClr val="accent1"/>
                </a:solidFill>
              </a:rPr>
            </a:b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                                                                 </a:t>
            </a:r>
            <a:br>
              <a:rPr lang="en-US" sz="2000" dirty="0" smtClean="0">
                <a:solidFill>
                  <a:schemeClr val="accent1"/>
                </a:solidFill>
              </a:rPr>
            </a:b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                                                                      </a:t>
            </a:r>
            <a:r>
              <a:rPr lang="en-US" sz="2000" dirty="0" smtClean="0"/>
              <a:t>Growth of GDP Per Capita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5000" dirty="0"/>
              <a:t>Africa has become the new “frontier market”</a:t>
            </a:r>
          </a:p>
          <a:p>
            <a:pPr lvl="1"/>
            <a:r>
              <a:rPr lang="en-US" sz="3500" dirty="0" smtClean="0"/>
              <a:t>“Africa </a:t>
            </a:r>
            <a:r>
              <a:rPr lang="en-US" sz="3500" dirty="0"/>
              <a:t>is the world’s fastest-growing continent just </a:t>
            </a:r>
            <a:r>
              <a:rPr lang="en-US" sz="3500" dirty="0" smtClean="0"/>
              <a:t>now.” (The Economist, 2013)</a:t>
            </a:r>
            <a:endParaRPr lang="en-US" sz="3500" dirty="0"/>
          </a:p>
          <a:p>
            <a:pPr lvl="1"/>
            <a:r>
              <a:rPr lang="en-US" sz="3500" dirty="0" smtClean="0"/>
              <a:t>More than 5</a:t>
            </a:r>
            <a:r>
              <a:rPr lang="en-US" sz="3500" dirty="0"/>
              <a:t>% </a:t>
            </a:r>
            <a:r>
              <a:rPr lang="en-US" sz="3500" dirty="0" smtClean="0"/>
              <a:t>growth for </a:t>
            </a:r>
            <a:r>
              <a:rPr lang="en-US" sz="3500" dirty="0"/>
              <a:t>15 </a:t>
            </a:r>
            <a:r>
              <a:rPr lang="en-US" sz="3500" dirty="0" smtClean="0"/>
              <a:t>years</a:t>
            </a:r>
            <a:endParaRPr lang="en-US" sz="3500" dirty="0"/>
          </a:p>
          <a:p>
            <a:pPr lvl="1"/>
            <a:r>
              <a:rPr lang="en-US" sz="3500" dirty="0" smtClean="0"/>
              <a:t>A </a:t>
            </a:r>
            <a:r>
              <a:rPr lang="en-US" sz="3500" dirty="0"/>
              <a:t>growing middle class </a:t>
            </a:r>
          </a:p>
          <a:p>
            <a:r>
              <a:rPr lang="en-US" sz="5000" dirty="0"/>
              <a:t>But predictions of Africa’s imminent economic success have proved wrong on numerous occasions</a:t>
            </a:r>
          </a:p>
          <a:p>
            <a:pPr lvl="1"/>
            <a:r>
              <a:rPr lang="en-US" sz="3500" i="1" dirty="0"/>
              <a:t>Africa’s Adjustment and Growth in the 199Os </a:t>
            </a:r>
            <a:r>
              <a:rPr lang="en-US" sz="3500" dirty="0"/>
              <a:t>(Word Bank and UNDP, 1989)</a:t>
            </a:r>
          </a:p>
          <a:p>
            <a:pPr lvl="1"/>
            <a:r>
              <a:rPr lang="en-US" sz="3500" i="1" dirty="0"/>
              <a:t>Adjustment in Africa: Reforms, Results, and the Road Ahead.</a:t>
            </a:r>
            <a:r>
              <a:rPr lang="en-US" sz="3500" dirty="0"/>
              <a:t> (World Bank, 1994)</a:t>
            </a:r>
          </a:p>
          <a:p>
            <a:pPr lvl="1"/>
            <a:r>
              <a:rPr lang="en-US" sz="3500" i="1" dirty="0"/>
              <a:t>Can Africa Claim the 21</a:t>
            </a:r>
            <a:r>
              <a:rPr lang="en-US" sz="3500" i="1" baseline="30000" dirty="0"/>
              <a:t>st</a:t>
            </a:r>
            <a:r>
              <a:rPr lang="en-US" sz="3500" i="1" dirty="0"/>
              <a:t> Century? </a:t>
            </a:r>
            <a:r>
              <a:rPr lang="en-US" sz="3500" dirty="0"/>
              <a:t> (Alan Gelb, 2000)</a:t>
            </a:r>
          </a:p>
          <a:p>
            <a:pPr lvl="1"/>
            <a:r>
              <a:rPr lang="en-US" sz="3500" i="1" dirty="0"/>
              <a:t>Africa at a Turning Point? </a:t>
            </a:r>
            <a:r>
              <a:rPr lang="en-US" sz="3500" dirty="0"/>
              <a:t>(John Page, 2008)</a:t>
            </a:r>
            <a:endParaRPr lang="en-US" sz="3500" i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752601"/>
            <a:ext cx="4343400" cy="4648200"/>
          </a:xfrm>
        </p:spPr>
      </p:pic>
    </p:spTree>
    <p:extLst>
      <p:ext uri="{BB962C8B-B14F-4D97-AF65-F5344CB8AC3E}">
        <p14:creationId xmlns:p14="http://schemas.microsoft.com/office/powerpoint/2010/main" val="1716764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100" dirty="0">
                <a:solidFill>
                  <a:schemeClr val="accent1"/>
                </a:solidFill>
              </a:rPr>
              <a:t>Leopards and Laggards</a:t>
            </a:r>
            <a:r>
              <a:rPr lang="en-GB" dirty="0" smtClean="0">
                <a:solidFill>
                  <a:schemeClr val="accent1"/>
                </a:solidFill>
              </a:rPr>
              <a:t/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Africa </a:t>
            </a:r>
            <a:r>
              <a:rPr lang="en-GB" dirty="0">
                <a:solidFill>
                  <a:schemeClr val="accent1"/>
                </a:solidFill>
              </a:rPr>
              <a:t>Needs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Industry – including agro industry and tradable services -- is a high productivity sector </a:t>
            </a:r>
          </a:p>
          <a:p>
            <a:r>
              <a:rPr lang="en-US" dirty="0" smtClean="0"/>
              <a:t>Industry </a:t>
            </a:r>
            <a:r>
              <a:rPr lang="en-US" dirty="0"/>
              <a:t>is also employment intensive</a:t>
            </a:r>
          </a:p>
          <a:p>
            <a:r>
              <a:rPr lang="en-US" dirty="0"/>
              <a:t>But Africa has “deindustrialized” over the last 40 years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9594661"/>
              </p:ext>
            </p:extLst>
          </p:nvPr>
        </p:nvGraphicFramePr>
        <p:xfrm>
          <a:off x="4419600" y="1676400"/>
          <a:ext cx="4495800" cy="4283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9844"/>
                <a:gridCol w="802821"/>
                <a:gridCol w="790469"/>
                <a:gridCol w="926333"/>
                <a:gridCol w="926333"/>
              </a:tblGrid>
              <a:tr h="1817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9301" marR="99301" marT="832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 err="1">
                          <a:effectLst/>
                        </a:rPr>
                        <a:t>Mfg</a:t>
                      </a:r>
                      <a:r>
                        <a:rPr lang="en-US" sz="900" b="1" kern="1200" dirty="0">
                          <a:effectLst/>
                        </a:rPr>
                        <a:t> Exports PC 2005</a:t>
                      </a:r>
                      <a:endParaRPr lang="en-US" sz="1000" b="1" dirty="0">
                        <a:effectLst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effectLst/>
                        </a:rPr>
                        <a:t>(US$)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301" marR="99301" marT="832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effectLst/>
                        </a:rPr>
                        <a:t>Growth PC Exports 00-05</a:t>
                      </a:r>
                      <a:endParaRPr lang="en-US" sz="1000" b="1" dirty="0">
                        <a:effectLst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effectLst/>
                        </a:rPr>
                        <a:t> (%)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301" marR="99301" marT="832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effectLst/>
                        </a:rPr>
                        <a:t>Mfg. Value Added PC 2008  (US$)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301" marR="99301" marT="832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effectLst/>
                        </a:rPr>
                        <a:t>Share of </a:t>
                      </a:r>
                      <a:r>
                        <a:rPr lang="en-US" sz="900" b="1" kern="1200" dirty="0" err="1">
                          <a:effectLst/>
                        </a:rPr>
                        <a:t>Mfg</a:t>
                      </a:r>
                      <a:r>
                        <a:rPr lang="en-US" sz="900" b="1" kern="1200" dirty="0">
                          <a:effectLst/>
                        </a:rPr>
                        <a:t> in GDP 2008</a:t>
                      </a:r>
                      <a:endParaRPr lang="en-US" sz="1000" b="1" dirty="0">
                        <a:effectLst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effectLst/>
                        </a:rPr>
                        <a:t> (%)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301" marR="99301" marT="8321" marB="0"/>
                </a:tc>
              </a:tr>
              <a:tr h="11631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Africa Average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301" marR="99301" marT="832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39.0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301" marR="99301" marT="832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1.65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301" marR="99301" marT="832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  138.6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301" marR="99301" marT="832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 9.4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301" marR="99301" marT="8321" marB="0"/>
                </a:tc>
              </a:tr>
              <a:tr h="13029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Developing Countries</a:t>
                      </a:r>
                      <a:endParaRPr lang="en-US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301" marR="99301" marT="832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487.2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301" marR="99301" marT="832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10.05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301" marR="99301" marT="832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  412.9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301" marR="99301" marT="8321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 21.7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301" marR="99301" marT="8321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836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100" dirty="0">
                <a:solidFill>
                  <a:schemeClr val="accent1"/>
                </a:solidFill>
              </a:rPr>
              <a:t>Leopards and Laggards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Can Africa Break In?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entrants to global markets are competing with Asia</a:t>
            </a:r>
            <a:endParaRPr lang="en-US" dirty="0"/>
          </a:p>
          <a:p>
            <a:r>
              <a:rPr lang="en-US" dirty="0" smtClean="0"/>
              <a:t>A window of opportunity?</a:t>
            </a:r>
          </a:p>
          <a:p>
            <a:pPr lvl="1"/>
            <a:r>
              <a:rPr lang="en-US" dirty="0" smtClean="0"/>
              <a:t>Rising costs in Asia</a:t>
            </a:r>
          </a:p>
          <a:p>
            <a:pPr lvl="1"/>
            <a:r>
              <a:rPr lang="en-US" dirty="0" smtClean="0"/>
              <a:t>Growing domestic demand in Asia</a:t>
            </a:r>
          </a:p>
          <a:p>
            <a:pPr lvl="1"/>
            <a:r>
              <a:rPr lang="en-US" dirty="0" smtClean="0"/>
              <a:t>Industry no longer need smokestacks</a:t>
            </a:r>
          </a:p>
          <a:p>
            <a:r>
              <a:rPr lang="en-US" dirty="0" smtClean="0"/>
              <a:t>Leopards will have to master the drivers of industrial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09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accent1"/>
                </a:solidFill>
              </a:rPr>
              <a:t>Leopards and Laggards</a:t>
            </a:r>
            <a:r>
              <a:rPr lang="en-US" sz="4000" dirty="0">
                <a:solidFill>
                  <a:schemeClr val="accent1"/>
                </a:solidFill>
              </a:rPr>
              <a:t/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What </a:t>
            </a:r>
            <a:r>
              <a:rPr lang="en-US" sz="4000" dirty="0" smtClean="0">
                <a:solidFill>
                  <a:schemeClr val="accent1"/>
                </a:solidFill>
              </a:rPr>
              <a:t>Determines Industrial Location?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Trade in t</a:t>
            </a:r>
            <a:r>
              <a:rPr lang="en-US" dirty="0" smtClean="0"/>
              <a:t>asks</a:t>
            </a:r>
          </a:p>
          <a:p>
            <a:pPr lvl="1"/>
            <a:r>
              <a:rPr lang="en-US" dirty="0"/>
              <a:t>Technical change has brought about “vertical disintegration” of </a:t>
            </a:r>
            <a:r>
              <a:rPr lang="en-US" dirty="0" smtClean="0"/>
              <a:t>production</a:t>
            </a:r>
          </a:p>
          <a:p>
            <a:pPr lvl="1"/>
            <a:r>
              <a:rPr lang="en-US" dirty="0"/>
              <a:t>A chance for a foothold, but many low wage economies have not attracted task-based </a:t>
            </a:r>
            <a:r>
              <a:rPr lang="en-US" dirty="0" smtClean="0"/>
              <a:t>production</a:t>
            </a:r>
          </a:p>
          <a:p>
            <a:r>
              <a:rPr lang="en-US" dirty="0" smtClean="0"/>
              <a:t>Agglomerations</a:t>
            </a:r>
          </a:p>
          <a:p>
            <a:pPr lvl="1"/>
            <a:r>
              <a:rPr lang="en-US" dirty="0"/>
              <a:t>Manufacturing and service industries tend to </a:t>
            </a:r>
            <a:r>
              <a:rPr lang="en-US" dirty="0" smtClean="0"/>
              <a:t>cluster</a:t>
            </a:r>
          </a:p>
          <a:p>
            <a:pPr lvl="1"/>
            <a:r>
              <a:rPr lang="en-US" dirty="0" smtClean="0"/>
              <a:t>Starting </a:t>
            </a:r>
            <a:r>
              <a:rPr lang="en-US" dirty="0"/>
              <a:t>a new industrial agglomeration is a form of collective action </a:t>
            </a:r>
            <a:r>
              <a:rPr lang="en-US" dirty="0" smtClean="0"/>
              <a:t>problem</a:t>
            </a:r>
          </a:p>
          <a:p>
            <a:r>
              <a:rPr lang="en-US" dirty="0"/>
              <a:t>Firm </a:t>
            </a:r>
            <a:r>
              <a:rPr lang="en-US" dirty="0" smtClean="0"/>
              <a:t>capabilities</a:t>
            </a:r>
            <a:endParaRPr lang="en-US" dirty="0"/>
          </a:p>
          <a:p>
            <a:pPr lvl="1"/>
            <a:r>
              <a:rPr lang="en-US" dirty="0"/>
              <a:t>Capabilities are the tacit knowledge and working practices needed for production and product development</a:t>
            </a:r>
          </a:p>
          <a:p>
            <a:pPr lvl="1"/>
            <a:r>
              <a:rPr lang="en-US" dirty="0"/>
              <a:t>High capability firms are those that can compete globally on price and </a:t>
            </a:r>
            <a:r>
              <a:rPr lang="en-US" dirty="0" smtClean="0"/>
              <a:t>quality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435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accent1"/>
                </a:solidFill>
              </a:rPr>
              <a:t>Leopards and Laggards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A Strategy for </a:t>
            </a:r>
            <a:r>
              <a:rPr lang="en-US" dirty="0" smtClean="0">
                <a:solidFill>
                  <a:schemeClr val="accent1"/>
                </a:solidFill>
              </a:rPr>
              <a:t>the Leopards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endParaRPr lang="en-GB" dirty="0" smtClean="0">
              <a:solidFill>
                <a:schemeClr val="accent1"/>
              </a:solidFill>
            </a:endParaRPr>
          </a:p>
          <a:p>
            <a:r>
              <a:rPr lang="en-GB" dirty="0" smtClean="0"/>
              <a:t>Creating an “Export Push”</a:t>
            </a:r>
          </a:p>
          <a:p>
            <a:pPr lvl="1"/>
            <a:r>
              <a:rPr lang="en-GB" sz="2300" dirty="0" smtClean="0"/>
              <a:t>A “whole of government” initiative to promote non-traditional exports</a:t>
            </a:r>
          </a:p>
          <a:p>
            <a:pPr lvl="1"/>
            <a:r>
              <a:rPr lang="en-GB" sz="2300" dirty="0" smtClean="0"/>
              <a:t>Linking trade policy, infrastructure, skills and geography to macroeconomic management </a:t>
            </a:r>
          </a:p>
          <a:p>
            <a:r>
              <a:rPr lang="en-GB" dirty="0" smtClean="0"/>
              <a:t>Spatial industrial policy</a:t>
            </a:r>
          </a:p>
          <a:p>
            <a:pPr lvl="1"/>
            <a:r>
              <a:rPr lang="en-US" sz="2300" dirty="0" smtClean="0"/>
              <a:t>Special Economic Zones (SEZs): world class infrastructure, skills and institutions </a:t>
            </a:r>
          </a:p>
          <a:p>
            <a:pPr lvl="1"/>
            <a:r>
              <a:rPr lang="en-US" sz="2300" dirty="0" smtClean="0"/>
              <a:t>Growth corridors: link natural resources and coordinated investments</a:t>
            </a:r>
          </a:p>
          <a:p>
            <a:r>
              <a:rPr lang="en-GB" dirty="0"/>
              <a:t>Attracting and building capabilities</a:t>
            </a:r>
          </a:p>
          <a:p>
            <a:pPr lvl="1"/>
            <a:r>
              <a:rPr lang="en-US" sz="2300" dirty="0"/>
              <a:t>Strengthening policies and institutions for attracting FDI </a:t>
            </a:r>
          </a:p>
          <a:p>
            <a:pPr lvl="1"/>
            <a:r>
              <a:rPr lang="en-US" sz="2300" dirty="0"/>
              <a:t>Removing obstacles to the transfer of capabilities in value chain relationships </a:t>
            </a:r>
          </a:p>
          <a:p>
            <a:endParaRPr lang="en-US" sz="27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9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solidFill>
                  <a:schemeClr val="accent1"/>
                </a:solidFill>
              </a:rPr>
              <a:t>A New Role for </a:t>
            </a:r>
            <a:r>
              <a:rPr lang="en-US" sz="4900" dirty="0" smtClean="0">
                <a:solidFill>
                  <a:schemeClr val="accent1"/>
                </a:solidFill>
              </a:rPr>
              <a:t>Aid</a:t>
            </a:r>
            <a:br>
              <a:rPr lang="en-US" sz="4900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                                      </a:t>
            </a:r>
            <a:r>
              <a:rPr lang="en-US" sz="1800" dirty="0" smtClean="0"/>
              <a:t>Under Five Mortality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Africa is the world’s most aid dependent region</a:t>
            </a:r>
          </a:p>
          <a:p>
            <a:pPr lvl="1"/>
            <a:r>
              <a:rPr lang="en-US" dirty="0"/>
              <a:t>Between 10 and 30 percent of national budgets are financed by ODA</a:t>
            </a:r>
          </a:p>
          <a:p>
            <a:r>
              <a:rPr lang="en-US" dirty="0"/>
              <a:t>Since the mid-1990s aid donors have focused on human development – with considerable success</a:t>
            </a:r>
          </a:p>
          <a:p>
            <a:r>
              <a:rPr lang="en-US" dirty="0"/>
              <a:t>But the failure to create good jobs is a major risk to further progress</a:t>
            </a:r>
          </a:p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9475615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4630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4900" dirty="0" smtClean="0">
                <a:solidFill>
                  <a:schemeClr val="accent1"/>
                </a:solidFill>
              </a:rPr>
              <a:t>A New </a:t>
            </a:r>
            <a:r>
              <a:rPr lang="en-US" sz="4900" dirty="0">
                <a:solidFill>
                  <a:schemeClr val="accent1"/>
                </a:solidFill>
              </a:rPr>
              <a:t>Role </a:t>
            </a:r>
            <a:r>
              <a:rPr lang="en-US" sz="4900" dirty="0" smtClean="0">
                <a:solidFill>
                  <a:schemeClr val="accent1"/>
                </a:solidFill>
              </a:rPr>
              <a:t>for </a:t>
            </a:r>
            <a:r>
              <a:rPr lang="en-US" sz="4900" dirty="0">
                <a:solidFill>
                  <a:schemeClr val="accent1"/>
                </a:solidFill>
              </a:rPr>
              <a:t>Aid</a:t>
            </a:r>
            <a:br>
              <a:rPr lang="en-US" sz="4900" dirty="0">
                <a:solidFill>
                  <a:schemeClr val="accent1"/>
                </a:solidFill>
              </a:rPr>
            </a:br>
            <a:endParaRPr lang="en-US" sz="49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Supporting job creation</a:t>
            </a:r>
          </a:p>
          <a:p>
            <a:pPr lvl="1"/>
            <a:r>
              <a:rPr lang="en-US" dirty="0" smtClean="0"/>
              <a:t>Investing in agriculture</a:t>
            </a:r>
          </a:p>
          <a:p>
            <a:pPr lvl="1"/>
            <a:r>
              <a:rPr lang="en-US" dirty="0" smtClean="0"/>
              <a:t>Building infrastructure and skills </a:t>
            </a:r>
          </a:p>
          <a:p>
            <a:pPr lvl="1"/>
            <a:r>
              <a:rPr lang="en-US" dirty="0" smtClean="0"/>
              <a:t>Strengthening firm capabilities</a:t>
            </a:r>
          </a:p>
          <a:p>
            <a:r>
              <a:rPr lang="en-US" dirty="0" smtClean="0"/>
              <a:t>Linking aid and trade</a:t>
            </a:r>
          </a:p>
          <a:p>
            <a:pPr lvl="1"/>
            <a:r>
              <a:rPr lang="en-US" dirty="0" smtClean="0"/>
              <a:t>Improving coherence of trade and aid policies</a:t>
            </a:r>
          </a:p>
          <a:p>
            <a:pPr lvl="1"/>
            <a:r>
              <a:rPr lang="en-US" dirty="0" smtClean="0"/>
              <a:t>Making “aid for trade” a reality</a:t>
            </a:r>
          </a:p>
          <a:p>
            <a:pPr lvl="1"/>
            <a:r>
              <a:rPr lang="en-US" dirty="0" smtClean="0"/>
              <a:t>Supporting regional integration</a:t>
            </a:r>
          </a:p>
          <a:p>
            <a:r>
              <a:rPr lang="en-US" dirty="0" smtClean="0"/>
              <a:t>Avoiding the resource curse</a:t>
            </a:r>
          </a:p>
          <a:p>
            <a:pPr lvl="1"/>
            <a:r>
              <a:rPr lang="en-US" dirty="0" smtClean="0"/>
              <a:t>Geological information</a:t>
            </a:r>
          </a:p>
          <a:p>
            <a:pPr lvl="1"/>
            <a:r>
              <a:rPr lang="en-US" dirty="0" smtClean="0"/>
              <a:t>Evening up the sides</a:t>
            </a:r>
          </a:p>
          <a:p>
            <a:pPr lvl="1"/>
            <a:r>
              <a:rPr lang="en-US" dirty="0" smtClean="0"/>
              <a:t>New approaches to institution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7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Which Future?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 2030 Africa will have become more diverse in terms of economic performance</a:t>
            </a:r>
          </a:p>
          <a:p>
            <a:r>
              <a:rPr lang="en-US" dirty="0" smtClean="0"/>
              <a:t>Some economies will industrialize and become leopards</a:t>
            </a:r>
          </a:p>
          <a:p>
            <a:r>
              <a:rPr lang="en-US" dirty="0" smtClean="0"/>
              <a:t>Some resource rich economies will avoid the resource curse… and some will not</a:t>
            </a:r>
          </a:p>
          <a:p>
            <a:r>
              <a:rPr lang="en-US" dirty="0" smtClean="0"/>
              <a:t>Those economies that fail to transform – either through industry or natural resources – will become the laggards</a:t>
            </a:r>
          </a:p>
          <a:p>
            <a:r>
              <a:rPr lang="en-US" dirty="0" smtClean="0"/>
              <a:t>And for the laggards the prospects of an “African Spring” will become very real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70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4900" dirty="0" smtClean="0">
                <a:solidFill>
                  <a:schemeClr val="accent1"/>
                </a:solidFill>
              </a:rPr>
              <a:t>So, Which Future?</a:t>
            </a:r>
            <a:endParaRPr lang="en-US" sz="49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1"/>
                </a:solidFill>
              </a:rPr>
              <a:t>All of the Above!</a:t>
            </a:r>
          </a:p>
          <a:p>
            <a:pPr marL="0" indent="0" algn="ctr">
              <a:buNone/>
            </a:pPr>
            <a:endParaRPr lang="en-US" sz="36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accent1"/>
                </a:solidFill>
              </a:rPr>
              <a:t>Thank You</a:t>
            </a:r>
            <a:endParaRPr lang="en-US" sz="44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04396"/>
            <a:ext cx="2743200" cy="1791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697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4900" dirty="0" smtClean="0">
                <a:solidFill>
                  <a:schemeClr val="accent1"/>
                </a:solidFill>
              </a:rPr>
              <a:t>Some Worrying Signs</a:t>
            </a:r>
            <a:r>
              <a:rPr lang="en-US" sz="4900" b="1" dirty="0" smtClean="0">
                <a:solidFill>
                  <a:srgbClr val="4F81BD"/>
                </a:solidFill>
              </a:rPr>
              <a:t> </a:t>
            </a:r>
            <a:r>
              <a:rPr lang="en-US" b="1" dirty="0" smtClean="0">
                <a:solidFill>
                  <a:srgbClr val="4F81BD"/>
                </a:solidFill>
              </a:rPr>
              <a:t/>
            </a:r>
            <a:br>
              <a:rPr lang="en-US" b="1" dirty="0" smtClean="0">
                <a:solidFill>
                  <a:srgbClr val="4F81BD"/>
                </a:solidFill>
              </a:rPr>
            </a:br>
            <a:r>
              <a:rPr lang="en-US" b="1" dirty="0">
                <a:solidFill>
                  <a:srgbClr val="4F81BD"/>
                </a:solidFill>
              </a:rPr>
              <a:t> </a:t>
            </a:r>
            <a:r>
              <a:rPr lang="en-US" b="1" dirty="0" smtClean="0">
                <a:solidFill>
                  <a:srgbClr val="4F81BD"/>
                </a:solidFill>
              </a:rPr>
              <a:t>                                    </a:t>
            </a:r>
            <a:r>
              <a:rPr lang="en-US" sz="1300" b="1" dirty="0" smtClean="0"/>
              <a:t>Extreme </a:t>
            </a:r>
            <a:r>
              <a:rPr lang="en-US" sz="1300" b="1" dirty="0"/>
              <a:t>poverty in the developing world </a:t>
            </a:r>
            <a:endParaRPr lang="en-US" sz="13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Growth has been driven by “fewer mistakes” and a commodities boom</a:t>
            </a:r>
          </a:p>
          <a:p>
            <a:r>
              <a:rPr lang="en-US" dirty="0"/>
              <a:t>People living on less than $1.25 per day </a:t>
            </a:r>
            <a:r>
              <a:rPr lang="en-US" dirty="0" smtClean="0"/>
              <a:t>have declined</a:t>
            </a:r>
            <a:endParaRPr lang="en-US" dirty="0"/>
          </a:p>
          <a:p>
            <a:pPr lvl="1"/>
            <a:r>
              <a:rPr lang="en-US" dirty="0" smtClean="0"/>
              <a:t>From 58 </a:t>
            </a:r>
            <a:r>
              <a:rPr lang="en-US" dirty="0"/>
              <a:t>percent of people in </a:t>
            </a:r>
            <a:r>
              <a:rPr lang="en-US" dirty="0" smtClean="0"/>
              <a:t>2000</a:t>
            </a:r>
            <a:endParaRPr lang="en-US" dirty="0"/>
          </a:p>
          <a:p>
            <a:pPr lvl="1"/>
            <a:r>
              <a:rPr lang="en-US" dirty="0" smtClean="0"/>
              <a:t>To </a:t>
            </a:r>
            <a:r>
              <a:rPr lang="en-US" dirty="0"/>
              <a:t>48.5 percent </a:t>
            </a:r>
            <a:r>
              <a:rPr lang="en-US" dirty="0" smtClean="0"/>
              <a:t>in </a:t>
            </a:r>
            <a:r>
              <a:rPr lang="en-US" dirty="0"/>
              <a:t>2010 </a:t>
            </a:r>
            <a:endParaRPr lang="en-US" dirty="0" smtClean="0"/>
          </a:p>
          <a:p>
            <a:r>
              <a:rPr lang="en-US" dirty="0" smtClean="0"/>
              <a:t>But not at the same rate as in other parts of the developing world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28800"/>
            <a:ext cx="4267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1478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And Africa Remains Very Poor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2000" dirty="0" smtClean="0"/>
              <a:t>Real GDP Per Capita in US$ (2000)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600200"/>
            <a:ext cx="739140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872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1"/>
                </a:solidFill>
              </a:rPr>
              <a:t>Three African Futures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African Spring</a:t>
            </a:r>
          </a:p>
          <a:p>
            <a:pPr marL="0" indent="0" algn="ctr">
              <a:buNone/>
            </a:pPr>
            <a:endParaRPr lang="en-US" sz="40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accent1"/>
                </a:solidFill>
              </a:rPr>
              <a:t>Nigeria Big </a:t>
            </a:r>
            <a:r>
              <a:rPr lang="en-US" sz="4000" dirty="0" smtClean="0">
                <a:solidFill>
                  <a:schemeClr val="accent1"/>
                </a:solidFill>
              </a:rPr>
              <a:t>Time</a:t>
            </a:r>
          </a:p>
          <a:p>
            <a:pPr marL="0" indent="0" algn="ctr">
              <a:buNone/>
            </a:pPr>
            <a:endParaRPr lang="en-US" sz="40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accent1"/>
                </a:solidFill>
              </a:rPr>
              <a:t>Leopards and Laggards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774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3100" dirty="0" smtClean="0">
                <a:solidFill>
                  <a:schemeClr val="accent1"/>
                </a:solidFill>
              </a:rPr>
              <a:t>African Spring</a:t>
            </a:r>
            <a:br>
              <a:rPr lang="en-US" sz="3100" dirty="0" smtClean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Too Few Jobs for Too Many Workers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Africa faces a demographic dividend or threat</a:t>
            </a:r>
          </a:p>
          <a:p>
            <a:pPr lvl="1"/>
            <a:r>
              <a:rPr lang="en-US" dirty="0"/>
              <a:t>Rapid labor force growth (10-12 million new entrants)</a:t>
            </a:r>
          </a:p>
          <a:p>
            <a:pPr lvl="1"/>
            <a:r>
              <a:rPr lang="en-US" dirty="0"/>
              <a:t>A growing youth bulge</a:t>
            </a:r>
          </a:p>
          <a:p>
            <a:r>
              <a:rPr lang="en-US" dirty="0" smtClean="0"/>
              <a:t>Africa’s </a:t>
            </a:r>
            <a:r>
              <a:rPr lang="en-US" dirty="0"/>
              <a:t>fastest growing economies are creating the fewest </a:t>
            </a:r>
            <a:r>
              <a:rPr lang="en-US" dirty="0" smtClean="0"/>
              <a:t>jobs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32315866"/>
              </p:ext>
            </p:extLst>
          </p:nvPr>
        </p:nvGraphicFramePr>
        <p:xfrm>
          <a:off x="4343400" y="1600200"/>
          <a:ext cx="4495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312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100" dirty="0">
                <a:solidFill>
                  <a:schemeClr val="accent1"/>
                </a:solidFill>
              </a:rPr>
              <a:t>African Spring</a:t>
            </a:r>
            <a:br>
              <a:rPr lang="en-US" sz="3100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Too Few Jobs for Too Many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Countries with low unemployment have large </a:t>
            </a:r>
            <a:r>
              <a:rPr lang="en-US" dirty="0" smtClean="0"/>
              <a:t>and growing informal </a:t>
            </a:r>
            <a:r>
              <a:rPr lang="en-US" dirty="0"/>
              <a:t>sectors (Ethiopia, Ghana, Tanzania)</a:t>
            </a:r>
          </a:p>
          <a:p>
            <a:r>
              <a:rPr lang="en-US" dirty="0"/>
              <a:t>In North Africa and Southern Africa informality is lower and unemployment is high</a:t>
            </a:r>
          </a:p>
          <a:p>
            <a:r>
              <a:rPr lang="en-US" dirty="0"/>
              <a:t>Both situations are cause for </a:t>
            </a:r>
            <a:r>
              <a:rPr lang="en-US" dirty="0" smtClean="0"/>
              <a:t>concern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1346528"/>
              </p:ext>
            </p:extLst>
          </p:nvPr>
        </p:nvGraphicFramePr>
        <p:xfrm>
          <a:off x="4495800" y="1600200"/>
          <a:ext cx="4267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088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100" dirty="0" smtClean="0">
                <a:solidFill>
                  <a:schemeClr val="accent1"/>
                </a:solidFill>
              </a:rPr>
              <a:t>African Spring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“</a:t>
            </a:r>
            <a:r>
              <a:rPr lang="en-US" dirty="0">
                <a:solidFill>
                  <a:schemeClr val="accent1"/>
                </a:solidFill>
              </a:rPr>
              <a:t>Working Hard, Working Poor”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Three out of four jobs in sub-Saharan Africa are </a:t>
            </a:r>
            <a:r>
              <a:rPr lang="en-US" dirty="0" smtClean="0"/>
              <a:t>“vulnerable” </a:t>
            </a:r>
            <a:r>
              <a:rPr lang="en-US" dirty="0"/>
              <a:t>(ILO)</a:t>
            </a:r>
          </a:p>
          <a:p>
            <a:r>
              <a:rPr lang="en-US" dirty="0" smtClean="0"/>
              <a:t>In </a:t>
            </a:r>
            <a:r>
              <a:rPr lang="en-US" dirty="0"/>
              <a:t>2011 81.5 percent of workers were classified as working poor, compared to the world average of 39.1 </a:t>
            </a:r>
            <a:r>
              <a:rPr lang="en-US" dirty="0" smtClean="0"/>
              <a:t>percent</a:t>
            </a:r>
          </a:p>
          <a:p>
            <a:r>
              <a:rPr lang="en-US" dirty="0" smtClean="0"/>
              <a:t>Less </a:t>
            </a:r>
            <a:r>
              <a:rPr lang="en-US" dirty="0"/>
              <a:t>than 20 percent of Africa’s young workers find places in wage employment. </a:t>
            </a:r>
            <a:r>
              <a:rPr lang="en-US" dirty="0" smtClean="0"/>
              <a:t> </a:t>
            </a:r>
          </a:p>
          <a:p>
            <a:r>
              <a:rPr lang="en-US" dirty="0"/>
              <a:t>The parallels with the Middle East are disturbing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C:\Users\John\AppData\Local\Microsoft\Windows\INetCache\Content.Word\scan0024.jp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4572000" cy="4419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8791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cap="small" dirty="0" smtClean="0"/>
              <a:t/>
            </a:r>
            <a:br>
              <a:rPr lang="en-US" sz="3200" cap="small" dirty="0" smtClean="0"/>
            </a:br>
            <a:r>
              <a:rPr lang="en-US" sz="3600" dirty="0">
                <a:solidFill>
                  <a:schemeClr val="accent1"/>
                </a:solidFill>
              </a:rPr>
              <a:t>African Spring</a:t>
            </a:r>
            <a:r>
              <a:rPr lang="en-US" sz="4800" dirty="0">
                <a:solidFill>
                  <a:schemeClr val="accent1"/>
                </a:solidFill>
              </a:rPr>
              <a:t/>
            </a:r>
            <a:br>
              <a:rPr lang="en-US" sz="4800" dirty="0">
                <a:solidFill>
                  <a:schemeClr val="accent1"/>
                </a:solidFill>
              </a:rPr>
            </a:br>
            <a:r>
              <a:rPr lang="en-US" sz="4800" dirty="0">
                <a:solidFill>
                  <a:schemeClr val="accent1"/>
                </a:solidFill>
              </a:rPr>
              <a:t>Avoiding an African Spring </a:t>
            </a:r>
            <a:r>
              <a:rPr lang="en-US" sz="2800" dirty="0" smtClean="0"/>
              <a:t>		                            </a:t>
            </a:r>
            <a:r>
              <a:rPr lang="en-US" sz="2800" dirty="0"/>
              <a:t> </a:t>
            </a:r>
            <a:r>
              <a:rPr lang="en-US" sz="2800" dirty="0" smtClean="0"/>
              <a:t>    					</a:t>
            </a:r>
            <a:r>
              <a:rPr lang="en-US" sz="1800" dirty="0" smtClean="0"/>
              <a:t>Private Investment as a Share of GDP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solution to the employment problem cannot be found in employment policies </a:t>
            </a:r>
            <a:r>
              <a:rPr lang="en-US" dirty="0" smtClean="0"/>
              <a:t>alone</a:t>
            </a:r>
          </a:p>
          <a:p>
            <a:r>
              <a:rPr lang="en-US" dirty="0" smtClean="0"/>
              <a:t>Domestic private investment has remained the same since 1990’s</a:t>
            </a:r>
          </a:p>
          <a:p>
            <a:r>
              <a:rPr lang="en-US" dirty="0" smtClean="0"/>
              <a:t>It is well below the levels needed for rapid growth of good jobs</a:t>
            </a:r>
          </a:p>
          <a:p>
            <a:r>
              <a:rPr lang="en-US" dirty="0" smtClean="0"/>
              <a:t>Boosting </a:t>
            </a:r>
            <a:r>
              <a:rPr lang="en-US" dirty="0"/>
              <a:t>private investment is essential</a:t>
            </a: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0671426"/>
              </p:ext>
            </p:extLst>
          </p:nvPr>
        </p:nvGraphicFramePr>
        <p:xfrm>
          <a:off x="4648200" y="1905000"/>
          <a:ext cx="42672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158"/>
                <a:gridCol w="740722"/>
                <a:gridCol w="853440"/>
                <a:gridCol w="853440"/>
                <a:gridCol w="853440"/>
              </a:tblGrid>
              <a:tr h="5903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1990-94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1995-99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2000-04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2005-09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903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Africa LIC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  <a:endParaRPr lang="en-US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903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Africa MIC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903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East Asia</a:t>
                      </a: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19.9</a:t>
                      </a:r>
                      <a:endParaRPr lang="en-US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005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Low Income Countries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12.9</a:t>
                      </a:r>
                      <a:endParaRPr lang="en-US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15.4</a:t>
                      </a:r>
                      <a:endParaRPr lang="en-US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005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All Developing Countries</a:t>
                      </a: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14.0</a:t>
                      </a:r>
                      <a:endParaRPr lang="en-US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1596</Words>
  <Application>Microsoft Macintosh PowerPoint</Application>
  <PresentationFormat>On-screen Show (4:3)</PresentationFormat>
  <Paragraphs>279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Chart</vt:lpstr>
      <vt:lpstr>Three African Futures</vt:lpstr>
      <vt:lpstr>The Next Frontier?                                                                                                                                           Growth of GDP Per Capita</vt:lpstr>
      <vt:lpstr> Some Worrying Signs                                       Extreme poverty in the developing world </vt:lpstr>
      <vt:lpstr>And Africa Remains Very Poor Real GDP Per Capita in US$ (2000)</vt:lpstr>
      <vt:lpstr>Three African Futures</vt:lpstr>
      <vt:lpstr>  African Spring Too Few Jobs for Too Many Workers  </vt:lpstr>
      <vt:lpstr>African Spring Too Few Jobs for Too Many Workers</vt:lpstr>
      <vt:lpstr>African Spring “Working Hard, Working Poor”</vt:lpstr>
      <vt:lpstr> African Spring Avoiding an African Spring                                         Private Investment as a Share of GDP</vt:lpstr>
      <vt:lpstr>African Spring Avoiding an African Spring</vt:lpstr>
      <vt:lpstr> Nigeria Big Time Natural Resources: A Promise or a Threat? </vt:lpstr>
      <vt:lpstr> Nigeria Big Time A Poor Track Record </vt:lpstr>
      <vt:lpstr>Nigeria Big Time Some Popular Explanations</vt:lpstr>
      <vt:lpstr> Nigeria Big Time Geology Is Not Destiny                                      Income Growth in Three Resource Rich Economies</vt:lpstr>
      <vt:lpstr>Nigeria Big Time Avoiding the Resource Curse</vt:lpstr>
      <vt:lpstr> Nigeria Big Time Avoiding the Resource Curse </vt:lpstr>
      <vt:lpstr> Leopards and Laggards Breaking from the Pack </vt:lpstr>
      <vt:lpstr>Leopards and Laggards Why Structural Change?</vt:lpstr>
      <vt:lpstr>Leopards and Laggards Going Up the Down Escalator</vt:lpstr>
      <vt:lpstr>Leopards and Laggards Africa Needs Industry</vt:lpstr>
      <vt:lpstr>Leopards and Laggards Can Africa Break In?</vt:lpstr>
      <vt:lpstr>Leopards and Laggards What Determines Industrial Location?</vt:lpstr>
      <vt:lpstr>Leopards and Laggards A Strategy for the Leopards</vt:lpstr>
      <vt:lpstr>A New Role for Aid                                       Under Five Mortality</vt:lpstr>
      <vt:lpstr> A New Role for Aid </vt:lpstr>
      <vt:lpstr>Which Future?</vt:lpstr>
      <vt:lpstr> So, Which Future?</vt:lpstr>
    </vt:vector>
  </TitlesOfParts>
  <Company>The Brookings Institution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Search for “Decent Work” Labor Markets in Low Income Countries</dc:title>
  <dc:creator>jpage</dc:creator>
  <cp:lastModifiedBy>John Page</cp:lastModifiedBy>
  <cp:revision>114</cp:revision>
  <dcterms:created xsi:type="dcterms:W3CDTF">2013-02-05T16:25:07Z</dcterms:created>
  <dcterms:modified xsi:type="dcterms:W3CDTF">2014-04-07T14:36:34Z</dcterms:modified>
</cp:coreProperties>
</file>