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8" y="-6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C34AC6-9868-401F-8FB6-821490252CE9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D4E04D-8CFC-4DA7-A360-FA812AA911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D4E04D-8CFC-4DA7-A360-FA812AA9116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C110B43-6B73-4305-AFEC-7BD56530B71A}" type="datetimeFigureOut">
              <a:rPr lang="en-US" smtClean="0"/>
              <a:pPr/>
              <a:t>2/28/2012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A537F66-B990-4E01-B8A3-13C276670C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381000"/>
            <a:ext cx="83058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President/President-Elect/VP</a:t>
            </a:r>
            <a:endParaRPr lang="en-US" dirty="0"/>
          </a:p>
        </p:txBody>
      </p:sp>
      <p:pic>
        <p:nvPicPr>
          <p:cNvPr id="4" name="Picture 3" descr="AlumniLogo186-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0" y="1676400"/>
            <a:ext cx="1524000" cy="1524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95600" y="4715470"/>
            <a:ext cx="33505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/>
              <a:t>UNLV Alumni Association </a:t>
            </a:r>
          </a:p>
          <a:p>
            <a:pPr algn="ctr"/>
            <a:r>
              <a:rPr lang="en-US" dirty="0" smtClean="0"/>
              <a:t>Leadership Development Day</a:t>
            </a:r>
          </a:p>
          <a:p>
            <a:pPr algn="ctr"/>
            <a:r>
              <a:rPr lang="en-US" dirty="0" smtClean="0"/>
              <a:t>March </a:t>
            </a:r>
            <a:r>
              <a:rPr lang="en-US" dirty="0" smtClean="0"/>
              <a:t>3, 2012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Communicate With Your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Strive for Effective Meetings</a:t>
            </a:r>
          </a:p>
          <a:p>
            <a:pPr lvl="1"/>
            <a:r>
              <a:rPr lang="en-US" dirty="0" smtClean="0"/>
              <a:t>Confirm board meetings (set date and time well in advance)</a:t>
            </a:r>
          </a:p>
          <a:p>
            <a:pPr lvl="1"/>
            <a:r>
              <a:rPr lang="en-US" dirty="0" smtClean="0"/>
              <a:t>Collect RSVPs (ensure a quorum)</a:t>
            </a:r>
          </a:p>
          <a:p>
            <a:pPr lvl="1"/>
            <a:r>
              <a:rPr lang="en-US" dirty="0" smtClean="0"/>
              <a:t>Send agenda and minutes in advance (one week allows board to prepare)</a:t>
            </a:r>
          </a:p>
          <a:p>
            <a:pPr lvl="1"/>
            <a:r>
              <a:rPr lang="en-US" dirty="0" smtClean="0"/>
              <a:t>Collect committee reports prior to the meeting</a:t>
            </a:r>
          </a:p>
          <a:p>
            <a:pPr lvl="1"/>
            <a:r>
              <a:rPr lang="en-US" dirty="0" smtClean="0"/>
              <a:t>Rotate order of reports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Accountability</a:t>
            </a:r>
          </a:p>
          <a:p>
            <a:pPr lvl="1"/>
            <a:r>
              <a:rPr lang="en-US" dirty="0" smtClean="0"/>
              <a:t>Don’t ever embarrass board members, but insist on accountability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Bylaws</a:t>
            </a:r>
          </a:p>
          <a:p>
            <a:pPr lvl="1"/>
            <a:r>
              <a:rPr lang="en-US" dirty="0" smtClean="0"/>
              <a:t>Know Chapter bylaws</a:t>
            </a:r>
          </a:p>
          <a:p>
            <a:pPr lvl="1"/>
            <a:r>
              <a:rPr lang="en-US" dirty="0" smtClean="0"/>
              <a:t>Have them with you at all meetings</a:t>
            </a:r>
          </a:p>
          <a:p>
            <a:pPr lvl="1"/>
            <a:r>
              <a:rPr lang="en-US" dirty="0" smtClean="0"/>
              <a:t>Should be in sync with </a:t>
            </a:r>
            <a:r>
              <a:rPr lang="en-US" dirty="0" smtClean="0"/>
              <a:t>association </a:t>
            </a:r>
            <a:r>
              <a:rPr lang="en-US" dirty="0" smtClean="0"/>
              <a:t>bylaws</a:t>
            </a:r>
          </a:p>
          <a:p>
            <a:pPr lvl="1"/>
            <a:r>
              <a:rPr lang="en-US" dirty="0" smtClean="0"/>
              <a:t>Must be approved by </a:t>
            </a:r>
            <a:r>
              <a:rPr lang="en-US" dirty="0" smtClean="0"/>
              <a:t>the association</a:t>
            </a: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Robert’s Rules of Order	</a:t>
            </a:r>
          </a:p>
          <a:p>
            <a:pPr lvl="1"/>
            <a:r>
              <a:rPr lang="en-US" dirty="0" smtClean="0"/>
              <a:t>Important for running an effective meeting </a:t>
            </a:r>
          </a:p>
          <a:p>
            <a:pPr lvl="1"/>
            <a:r>
              <a:rPr lang="en-US" dirty="0" smtClean="0"/>
              <a:t>Keep a copy with you (read and bookmark)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 Responsive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President, You’ll Be Very Popular</a:t>
            </a:r>
          </a:p>
          <a:p>
            <a:pPr lvl="1"/>
            <a:r>
              <a:rPr lang="en-US" dirty="0" smtClean="0"/>
              <a:t>Answer all correspondence</a:t>
            </a:r>
          </a:p>
          <a:p>
            <a:pPr lvl="1"/>
            <a:r>
              <a:rPr lang="en-US" dirty="0" smtClean="0"/>
              <a:t>Return all phone calls</a:t>
            </a:r>
          </a:p>
          <a:p>
            <a:pPr lvl="1"/>
            <a:r>
              <a:rPr lang="en-US" dirty="0" smtClean="0"/>
              <a:t>Delegate responsibility whenever possible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Updates and Communication</a:t>
            </a:r>
          </a:p>
          <a:p>
            <a:pPr lvl="1"/>
            <a:r>
              <a:rPr lang="en-US" dirty="0" smtClean="0"/>
              <a:t>Keep your Chapter Web site updated</a:t>
            </a:r>
          </a:p>
          <a:p>
            <a:pPr lvl="1"/>
            <a:r>
              <a:rPr lang="en-US" dirty="0" smtClean="0"/>
              <a:t>Demonstrate value of </a:t>
            </a:r>
            <a:r>
              <a:rPr lang="en-US" dirty="0" smtClean="0"/>
              <a:t>association </a:t>
            </a:r>
            <a:r>
              <a:rPr lang="en-US" dirty="0" smtClean="0"/>
              <a:t>membership</a:t>
            </a:r>
          </a:p>
          <a:p>
            <a:pPr lvl="1"/>
            <a:r>
              <a:rPr lang="en-US" dirty="0" smtClean="0"/>
              <a:t>Make sure members see all that you do</a:t>
            </a:r>
          </a:p>
          <a:p>
            <a:pPr lvl="1"/>
            <a:r>
              <a:rPr lang="en-US" dirty="0" smtClean="0"/>
              <a:t>Consider sending a member letter with coming year activities, and year-end letter to list accomplishments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Someone to Lean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Immediate Past President</a:t>
            </a:r>
          </a:p>
          <a:p>
            <a:pPr lvl="1"/>
            <a:r>
              <a:rPr lang="en-US" dirty="0" smtClean="0"/>
              <a:t>Good resources with experience in the role</a:t>
            </a:r>
          </a:p>
          <a:p>
            <a:pPr lvl="1"/>
            <a:r>
              <a:rPr lang="en-US" dirty="0" smtClean="0"/>
              <a:t>Can serve as a buffer as necessary</a:t>
            </a:r>
          </a:p>
          <a:p>
            <a:pPr lvl="1"/>
            <a:r>
              <a:rPr lang="en-US" dirty="0" smtClean="0"/>
              <a:t>Spearhead nominating committee process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Leadership Succession</a:t>
            </a:r>
          </a:p>
          <a:p>
            <a:pPr lvl="1"/>
            <a:r>
              <a:rPr lang="en-US" dirty="0" smtClean="0"/>
              <a:t>Board should reflect diversity of membership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Delegate, Delegate, Delegate</a:t>
            </a:r>
          </a:p>
          <a:p>
            <a:pPr lvl="1"/>
            <a:r>
              <a:rPr lang="en-US" dirty="0" smtClean="0"/>
              <a:t>The best leaders delegate effectively</a:t>
            </a:r>
          </a:p>
          <a:p>
            <a:pPr lvl="1"/>
            <a:r>
              <a:rPr lang="en-US" dirty="0" smtClean="0"/>
              <a:t>Part of your rule is to train future leaders</a:t>
            </a:r>
          </a:p>
          <a:p>
            <a:pPr lvl="1"/>
            <a:r>
              <a:rPr lang="en-US" dirty="0" smtClean="0"/>
              <a:t>You must involve others to avoid becoming overwhelmed with the workload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Someone to Lean On,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Other Chapter Presidents</a:t>
            </a:r>
          </a:p>
          <a:p>
            <a:pPr lvl="1"/>
            <a:r>
              <a:rPr lang="en-US" dirty="0" smtClean="0"/>
              <a:t>Good resource experiencing similar issues</a:t>
            </a:r>
          </a:p>
          <a:p>
            <a:pPr lvl="1"/>
            <a:r>
              <a:rPr lang="en-US" dirty="0" smtClean="0"/>
              <a:t>Can provide outsider’s perspective</a:t>
            </a:r>
          </a:p>
          <a:p>
            <a:r>
              <a:rPr lang="en-US" dirty="0" smtClean="0"/>
              <a:t>Chapter Liaison</a:t>
            </a:r>
          </a:p>
          <a:p>
            <a:r>
              <a:rPr lang="en-US" dirty="0" smtClean="0"/>
              <a:t>Alumni Relations Staff</a:t>
            </a:r>
          </a:p>
          <a:p>
            <a:r>
              <a:rPr lang="en-US" dirty="0" smtClean="0"/>
              <a:t>Chapters Committee</a:t>
            </a:r>
          </a:p>
          <a:p>
            <a:r>
              <a:rPr lang="en-US" dirty="0" smtClean="0"/>
              <a:t>Alumni Association </a:t>
            </a:r>
            <a:r>
              <a:rPr lang="en-US" dirty="0" smtClean="0"/>
              <a:t>Board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Enjoy Your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This Will Be an Exciting Time for You</a:t>
            </a:r>
          </a:p>
          <a:p>
            <a:pPr lvl="1"/>
            <a:r>
              <a:rPr lang="en-US" dirty="0" smtClean="0"/>
              <a:t>You can put your stamp on the Chapter</a:t>
            </a:r>
          </a:p>
          <a:p>
            <a:pPr lvl="1"/>
            <a:r>
              <a:rPr lang="en-US" dirty="0" smtClean="0"/>
              <a:t>Do 2-3 things very well during your tenure</a:t>
            </a:r>
          </a:p>
          <a:p>
            <a:pPr lvl="1"/>
            <a:r>
              <a:rPr lang="en-US" dirty="0" smtClean="0"/>
              <a:t>Delegate to your board and committee chairs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First Step </a:t>
            </a:r>
            <a:r>
              <a:rPr lang="en-US" dirty="0" smtClean="0"/>
              <a:t>to Bigger</a:t>
            </a:r>
            <a:r>
              <a:rPr lang="en-US" dirty="0" smtClean="0"/>
              <a:t> </a:t>
            </a:r>
            <a:r>
              <a:rPr lang="en-US" dirty="0" smtClean="0"/>
              <a:t>Leadership Roles, </a:t>
            </a:r>
            <a:r>
              <a:rPr lang="en-US" dirty="0" smtClean="0"/>
              <a:t>if You Choose</a:t>
            </a:r>
          </a:p>
          <a:p>
            <a:pPr lvl="1"/>
            <a:r>
              <a:rPr lang="en-US" dirty="0" smtClean="0"/>
              <a:t>Many people are here to help make your leadership a success</a:t>
            </a:r>
          </a:p>
          <a:p>
            <a:pPr lvl="1"/>
            <a:r>
              <a:rPr lang="en-US" dirty="0" smtClean="0"/>
              <a:t>Communicate with other Chapter presidents, Chapters Committee, </a:t>
            </a:r>
            <a:r>
              <a:rPr lang="en-US" dirty="0" smtClean="0"/>
              <a:t>association </a:t>
            </a:r>
            <a:r>
              <a:rPr lang="en-US" dirty="0" smtClean="0"/>
              <a:t>board, UNLV staff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Service is Voluntary</a:t>
            </a:r>
          </a:p>
          <a:p>
            <a:pPr lvl="1"/>
            <a:r>
              <a:rPr lang="en-US" dirty="0" smtClean="0"/>
              <a:t>Make it worthwhile for volunteers</a:t>
            </a:r>
          </a:p>
          <a:p>
            <a:pPr lvl="1"/>
            <a:r>
              <a:rPr lang="en-US" dirty="0" smtClean="0"/>
              <a:t>Be sure to recognize work of board members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Handbook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862469" y="926068"/>
            <a:ext cx="40623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http://go.unlv.edu/alumni/handbook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6485" y="1600200"/>
            <a:ext cx="5224115" cy="456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Effective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Build an effective team</a:t>
            </a:r>
          </a:p>
          <a:p>
            <a:r>
              <a:rPr lang="en-US" dirty="0" smtClean="0"/>
              <a:t>Set reasonable goals and plan accordingly</a:t>
            </a:r>
          </a:p>
          <a:p>
            <a:r>
              <a:rPr lang="en-US" dirty="0" smtClean="0"/>
              <a:t>Empower your board</a:t>
            </a:r>
          </a:p>
          <a:p>
            <a:r>
              <a:rPr lang="en-US" dirty="0" smtClean="0"/>
              <a:t>Train future leaders</a:t>
            </a:r>
          </a:p>
          <a:p>
            <a:r>
              <a:rPr lang="en-US" dirty="0" smtClean="0"/>
              <a:t>Run meeting efficiently</a:t>
            </a:r>
          </a:p>
          <a:p>
            <a:r>
              <a:rPr lang="en-US" dirty="0" smtClean="0"/>
              <a:t>Keep good minutes and records</a:t>
            </a:r>
          </a:p>
          <a:p>
            <a:r>
              <a:rPr lang="en-US" dirty="0" smtClean="0"/>
              <a:t>Make friends and have fun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I Start?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 err="1" smtClean="0">
                <a:latin typeface="Times New Roman"/>
                <a:ea typeface="Times New Roman"/>
              </a:rPr>
              <a:t>SWOT</a:t>
            </a:r>
            <a:r>
              <a:rPr lang="en-US" dirty="0" smtClean="0">
                <a:latin typeface="Times New Roman"/>
                <a:ea typeface="Times New Roman"/>
              </a:rPr>
              <a:t> Analysis</a:t>
            </a:r>
          </a:p>
          <a:p>
            <a:pPr marL="571500" lvl="1" indent="-273050">
              <a:spcBef>
                <a:spcPts val="0"/>
              </a:spcBef>
            </a:pPr>
            <a:r>
              <a:rPr lang="en-US" dirty="0" smtClean="0">
                <a:latin typeface="Times New Roman"/>
                <a:ea typeface="Times New Roman"/>
              </a:rPr>
              <a:t>Strengths</a:t>
            </a:r>
          </a:p>
          <a:p>
            <a:pPr marL="571500" lvl="1" indent="-273050">
              <a:spcBef>
                <a:spcPts val="0"/>
              </a:spcBef>
            </a:pPr>
            <a:r>
              <a:rPr lang="en-US" dirty="0" smtClean="0">
                <a:latin typeface="Times New Roman"/>
                <a:ea typeface="Times New Roman"/>
              </a:rPr>
              <a:t>Weaknesses</a:t>
            </a:r>
          </a:p>
          <a:p>
            <a:pPr marL="571500" lvl="1" indent="-273050">
              <a:spcBef>
                <a:spcPts val="0"/>
              </a:spcBef>
            </a:pPr>
            <a:r>
              <a:rPr lang="en-US" dirty="0" smtClean="0">
                <a:latin typeface="Times New Roman"/>
                <a:ea typeface="Times New Roman"/>
              </a:rPr>
              <a:t>Opportunities</a:t>
            </a:r>
          </a:p>
          <a:p>
            <a:pPr marL="571500" lvl="1" indent="-273050">
              <a:spcBef>
                <a:spcPts val="0"/>
              </a:spcBef>
            </a:pPr>
            <a:r>
              <a:rPr lang="en-US" dirty="0" smtClean="0">
                <a:latin typeface="Times New Roman"/>
                <a:ea typeface="Times New Roman"/>
              </a:rPr>
              <a:t>Threats</a:t>
            </a:r>
          </a:p>
          <a:p>
            <a:pPr marL="274320" lvl="1">
              <a:spcBef>
                <a:spcPts val="0"/>
              </a:spcBef>
              <a:buNone/>
            </a:pPr>
            <a:endParaRPr lang="en-US" dirty="0" smtClean="0"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latin typeface="Times New Roman"/>
                <a:ea typeface="Times New Roman"/>
              </a:rPr>
              <a:t>Chapter Board Retreat</a:t>
            </a:r>
          </a:p>
          <a:p>
            <a:pPr marL="627063" lvl="1" indent="-287338">
              <a:spcBef>
                <a:spcPts val="0"/>
              </a:spcBef>
              <a:tabLst>
                <a:tab pos="627063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Two months before fiscal year begins</a:t>
            </a:r>
          </a:p>
          <a:p>
            <a:pPr marL="627063" lvl="1" indent="-287338">
              <a:spcBef>
                <a:spcPts val="0"/>
              </a:spcBef>
              <a:tabLst>
                <a:tab pos="627063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Outline Priorities (2-3 achievable items)</a:t>
            </a:r>
          </a:p>
          <a:p>
            <a:pPr marL="627063" lvl="1" indent="-287338">
              <a:spcBef>
                <a:spcPts val="0"/>
              </a:spcBef>
              <a:tabLst>
                <a:tab pos="627063" algn="l"/>
              </a:tabLst>
            </a:pPr>
            <a:r>
              <a:rPr lang="en-US" dirty="0" smtClean="0">
                <a:latin typeface="Times New Roman"/>
                <a:ea typeface="Times New Roman"/>
              </a:rPr>
              <a:t>Review budget and relevant finances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Developing Your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Poll your board</a:t>
            </a:r>
          </a:p>
          <a:p>
            <a:pPr lvl="1"/>
            <a:r>
              <a:rPr lang="en-US" dirty="0" smtClean="0"/>
              <a:t>Prior to retreat</a:t>
            </a:r>
          </a:p>
          <a:p>
            <a:pPr lvl="1"/>
            <a:r>
              <a:rPr lang="en-US" dirty="0" smtClean="0"/>
              <a:t>Gather input for chapter priorities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Outline Priorities</a:t>
            </a:r>
          </a:p>
          <a:p>
            <a:pPr lvl="1"/>
            <a:r>
              <a:rPr lang="en-US" dirty="0" smtClean="0"/>
              <a:t>What should we start, stop and continue?</a:t>
            </a:r>
          </a:p>
          <a:p>
            <a:pPr lvl="1"/>
            <a:r>
              <a:rPr lang="en-US" dirty="0" smtClean="0"/>
              <a:t>What adds value for our members?</a:t>
            </a:r>
          </a:p>
          <a:p>
            <a:pPr lvl="1"/>
            <a:r>
              <a:rPr lang="en-US" dirty="0" smtClean="0"/>
              <a:t>What’s the best use of our resources?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Keep Your Plan Short and Concise!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Your Membership</a:t>
            </a:r>
          </a:p>
          <a:p>
            <a:pPr lvl="1"/>
            <a:r>
              <a:rPr lang="en-US" dirty="0" smtClean="0"/>
              <a:t>Good way to enhance brainstorming</a:t>
            </a:r>
          </a:p>
          <a:p>
            <a:pPr lvl="1"/>
            <a:r>
              <a:rPr lang="en-US" dirty="0" smtClean="0"/>
              <a:t>Use with planning and benchmarking</a:t>
            </a:r>
          </a:p>
          <a:p>
            <a:pPr lvl="1"/>
            <a:r>
              <a:rPr lang="en-US" dirty="0" smtClean="0"/>
              <a:t>Survey Monkey is an easy tool</a:t>
            </a:r>
          </a:p>
          <a:p>
            <a:pPr lvl="1"/>
            <a:r>
              <a:rPr lang="en-US" dirty="0" smtClean="0"/>
              <a:t>When surveying, don’t ask for too much information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Other Resources</a:t>
            </a:r>
          </a:p>
          <a:p>
            <a:pPr lvl="1"/>
            <a:r>
              <a:rPr lang="en-US" dirty="0" smtClean="0"/>
              <a:t>2007 Alumni Survey</a:t>
            </a:r>
          </a:p>
          <a:p>
            <a:pPr lvl="1"/>
            <a:r>
              <a:rPr lang="en-US" dirty="0" smtClean="0"/>
              <a:t>Future Surveys to be developed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Board Retreat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Organizational Chart</a:t>
            </a:r>
          </a:p>
          <a:p>
            <a:pPr lvl="1"/>
            <a:r>
              <a:rPr lang="en-US" dirty="0" smtClean="0"/>
              <a:t>Outline rules, responsibilities, and expectations</a:t>
            </a:r>
          </a:p>
          <a:p>
            <a:pPr lvl="1"/>
            <a:r>
              <a:rPr lang="en-US" dirty="0" smtClean="0"/>
              <a:t>Board members oversee committees</a:t>
            </a:r>
          </a:p>
          <a:p>
            <a:pPr lvl="1"/>
            <a:r>
              <a:rPr lang="en-US" dirty="0" smtClean="0"/>
              <a:t>Provide org chart, contact info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Outline Priorities</a:t>
            </a:r>
          </a:p>
          <a:p>
            <a:pPr lvl="1"/>
            <a:r>
              <a:rPr lang="en-US" dirty="0" smtClean="0"/>
              <a:t>Review of chapter performance from previous year</a:t>
            </a:r>
          </a:p>
          <a:p>
            <a:pPr lvl="1"/>
            <a:r>
              <a:rPr lang="en-US" dirty="0" smtClean="0"/>
              <a:t>Pull from best practices from other chapters</a:t>
            </a:r>
          </a:p>
          <a:p>
            <a:pPr lvl="1"/>
            <a:r>
              <a:rPr lang="en-US" dirty="0" smtClean="0"/>
              <a:t>Share your goals and visions for the year with </a:t>
            </a:r>
            <a:r>
              <a:rPr lang="en-US" dirty="0" smtClean="0"/>
              <a:t>the association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Outlining Your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Chapter goals aligned with </a:t>
            </a:r>
            <a:r>
              <a:rPr lang="en-US" dirty="0" smtClean="0"/>
              <a:t>the association’s </a:t>
            </a:r>
            <a:r>
              <a:rPr lang="en-US" dirty="0" smtClean="0"/>
              <a:t>goals</a:t>
            </a:r>
          </a:p>
          <a:p>
            <a:r>
              <a:rPr lang="en-US" dirty="0" smtClean="0"/>
              <a:t>Consider key audiences (alumni, faculty, students)</a:t>
            </a:r>
          </a:p>
          <a:p>
            <a:r>
              <a:rPr lang="en-US" dirty="0" smtClean="0"/>
              <a:t>Outline objectives</a:t>
            </a:r>
          </a:p>
          <a:p>
            <a:r>
              <a:rPr lang="en-US" dirty="0" smtClean="0"/>
              <a:t>Develop strategies, tactics, budgets, and a timeline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 of Board 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Always Reinforce Value of Board Service</a:t>
            </a:r>
          </a:p>
          <a:p>
            <a:pPr lvl="1"/>
            <a:r>
              <a:rPr lang="en-US" dirty="0" smtClean="0"/>
              <a:t>Be prepared at board meetings</a:t>
            </a:r>
          </a:p>
          <a:p>
            <a:pPr lvl="1"/>
            <a:r>
              <a:rPr lang="en-US" dirty="0" smtClean="0"/>
              <a:t>Start on time, stick to agenda, finish in time</a:t>
            </a:r>
          </a:p>
          <a:p>
            <a:pPr lvl="1"/>
            <a:r>
              <a:rPr lang="en-US" dirty="0" smtClean="0"/>
              <a:t>Volunteer time in valuable, whether in person or on a conference call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Board Members Serve as Ambassadors</a:t>
            </a:r>
          </a:p>
          <a:p>
            <a:pPr lvl="1"/>
            <a:r>
              <a:rPr lang="en-US" dirty="0" smtClean="0"/>
              <a:t>New members look to board members to gauge if the organization is welcoming</a:t>
            </a:r>
          </a:p>
          <a:p>
            <a:pPr lvl="1"/>
            <a:r>
              <a:rPr lang="en-US" dirty="0" smtClean="0"/>
              <a:t>Veterans identify and train new leaders</a:t>
            </a:r>
          </a:p>
          <a:p>
            <a:pPr lvl="1"/>
            <a:r>
              <a:rPr lang="en-US" dirty="0" smtClean="0"/>
              <a:t>Succession planning is important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Constructing a Strong Board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Pursue Active Board Members</a:t>
            </a:r>
          </a:p>
          <a:p>
            <a:pPr lvl="1"/>
            <a:r>
              <a:rPr lang="en-US" dirty="0" smtClean="0"/>
              <a:t>Actively pursue people who get things done</a:t>
            </a:r>
          </a:p>
          <a:p>
            <a:pPr lvl="1"/>
            <a:r>
              <a:rPr lang="en-US" dirty="0" smtClean="0"/>
              <a:t>Recruit co-chairs, this allows senior and junior members to work together  (mentor/protégé) </a:t>
            </a:r>
          </a:p>
          <a:p>
            <a:pPr lvl="1"/>
            <a:r>
              <a:rPr lang="en-US" dirty="0" smtClean="0"/>
              <a:t>Identify new members who are eager to work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Policy for Inactive Board Members</a:t>
            </a:r>
          </a:p>
          <a:p>
            <a:pPr lvl="1"/>
            <a:r>
              <a:rPr lang="en-US" dirty="0" smtClean="0"/>
              <a:t>Do you have a policy in place? If they miss two or more meeting, are they out?</a:t>
            </a:r>
          </a:p>
          <a:p>
            <a:pPr lvl="1"/>
            <a:r>
              <a:rPr lang="en-US" dirty="0" smtClean="0"/>
              <a:t>Offer board members a chance to step aside if they are “too busy”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4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C00000"/>
      </a:accent1>
      <a:accent2>
        <a:srgbClr val="C00000"/>
      </a:accent2>
      <a:accent3>
        <a:srgbClr val="C00000"/>
      </a:accent3>
      <a:accent4>
        <a:srgbClr val="808080"/>
      </a:accent4>
      <a:accent5>
        <a:srgbClr val="C00000"/>
      </a:accent5>
      <a:accent6>
        <a:srgbClr val="C00000"/>
      </a:accent6>
      <a:hlink>
        <a:srgbClr val="C00000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54</TotalTime>
  <Words>736</Words>
  <Application>Microsoft Office PowerPoint</Application>
  <PresentationFormat>On-screen Show (4:3)</PresentationFormat>
  <Paragraphs>161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Civic</vt:lpstr>
      <vt:lpstr>President/President-Elect/VP</vt:lpstr>
      <vt:lpstr>Effective Leadership</vt:lpstr>
      <vt:lpstr>Where Do I Start?</vt:lpstr>
      <vt:lpstr>Developing Your Board</vt:lpstr>
      <vt:lpstr>Surveys</vt:lpstr>
      <vt:lpstr>Chapter Board Retreat</vt:lpstr>
      <vt:lpstr>Outlining Your Plan</vt:lpstr>
      <vt:lpstr>Value of Board Membership</vt:lpstr>
      <vt:lpstr>Constructing a Strong Board</vt:lpstr>
      <vt:lpstr>Communicate With Your Board</vt:lpstr>
      <vt:lpstr>Governance</vt:lpstr>
      <vt:lpstr>Be Responsive</vt:lpstr>
      <vt:lpstr>Find Someone to Lean On</vt:lpstr>
      <vt:lpstr>Find Someone to Lean On, cont.</vt:lpstr>
      <vt:lpstr>Enjoy Your Leadership</vt:lpstr>
      <vt:lpstr>Chapter Handbook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Amy Bouchard Brooks</dc:creator>
  <cp:lastModifiedBy>Amy Bouchard</cp:lastModifiedBy>
  <cp:revision>12</cp:revision>
  <dcterms:created xsi:type="dcterms:W3CDTF">2011-02-11T19:54:04Z</dcterms:created>
  <dcterms:modified xsi:type="dcterms:W3CDTF">2012-02-28T23:22:38Z</dcterms:modified>
</cp:coreProperties>
</file>