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73" r:id="rId13"/>
    <p:sldId id="274" r:id="rId14"/>
    <p:sldId id="275" r:id="rId15"/>
    <p:sldId id="267" r:id="rId16"/>
    <p:sldId id="271" r:id="rId17"/>
    <p:sldId id="268" r:id="rId18"/>
    <p:sldId id="269" r:id="rId19"/>
    <p:sldId id="270" r:id="rId20"/>
    <p:sldId id="27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D5476C-2F57-409F-9867-12E654FBBEEB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6090E9-3E74-4D37-847C-E391B96678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146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Reality of Budgetary Politics—about failure to take funding doesn’t lower budgets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090E9-3E74-4D37-847C-E391B966788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14613-20D9-4988-908F-658D84204F1B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09CA-10B6-4FF3-88D8-D379A340C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14613-20D9-4988-908F-658D84204F1B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09CA-10B6-4FF3-88D8-D379A340C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14613-20D9-4988-908F-658D84204F1B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09CA-10B6-4FF3-88D8-D379A340C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14613-20D9-4988-908F-658D84204F1B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09CA-10B6-4FF3-88D8-D379A340C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14613-20D9-4988-908F-658D84204F1B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09CA-10B6-4FF3-88D8-D379A340C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14613-20D9-4988-908F-658D84204F1B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09CA-10B6-4FF3-88D8-D379A340C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14613-20D9-4988-908F-658D84204F1B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09CA-10B6-4FF3-88D8-D379A340C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14613-20D9-4988-908F-658D84204F1B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09CA-10B6-4FF3-88D8-D379A340C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14613-20D9-4988-908F-658D84204F1B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09CA-10B6-4FF3-88D8-D379A340C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14613-20D9-4988-908F-658D84204F1B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09CA-10B6-4FF3-88D8-D379A340C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14613-20D9-4988-908F-658D84204F1B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A09CA-10B6-4FF3-88D8-D379A340C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14613-20D9-4988-908F-658D84204F1B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A09CA-10B6-4FF3-88D8-D379A340C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ebmail.brookings.edu/owa/redir.aspx?C=jphncb_QJEK7c59lTtwhqKorHv5O8s8IMoXeJ8aQqYzj1x9zanvHdIozD_9AQ2bhWq-Q0YrE1c8.&amp;URL=http://www.brookings.edu/experts/hudakj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Capitalizing in the Nation’s Capital: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Matching State and Regional Resources to Administration Funding Priorities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Bef>
                <a:spcPts val="0"/>
              </a:spcBef>
            </a:pPr>
            <a:r>
              <a:rPr lang="en-US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John </a:t>
            </a:r>
            <a:r>
              <a:rPr lang="en-US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Hudak</a:t>
            </a:r>
            <a:endParaRPr lang="en-US" sz="3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en-US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Brookings Institution</a:t>
            </a:r>
          </a:p>
          <a:p>
            <a:pPr>
              <a:spcBef>
                <a:spcPts val="0"/>
              </a:spcBef>
            </a:pPr>
            <a:r>
              <a:rPr lang="en-US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 March 2013</a:t>
            </a:r>
          </a:p>
          <a:p>
            <a:pPr>
              <a:spcBef>
                <a:spcPts val="0"/>
              </a:spcBef>
            </a:pP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Presented for Brookings Mountain West/UNLV</a:t>
            </a:r>
          </a:p>
          <a:p>
            <a:pPr>
              <a:spcBef>
                <a:spcPts val="0"/>
              </a:spcBef>
            </a:pP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Research Assistance Provided by Ashley Gabriele</a:t>
            </a:r>
          </a:p>
          <a:p>
            <a:pPr>
              <a:spcBef>
                <a:spcPts val="0"/>
              </a:spcBef>
            </a:pP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Graphic Design Provided by Emily Parsons</a:t>
            </a:r>
            <a:endParaRPr lang="en-US" sz="2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Tennessee as a Swing State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133600"/>
            <a:ext cx="8382000" cy="2994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Politics and Realities in the Mountain West Region and Nevada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Swing States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Congressional Power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Substantial Need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Nevada, the poorest of poor performers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Nevada, the poorest among swing states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Bold Italic" pitchFamily="18" charset="0"/>
              </a:rPr>
              <a:t>Nevada: Failure in </a:t>
            </a:r>
            <a:br>
              <a:rPr lang="en-US" dirty="0" smtClean="0">
                <a:latin typeface="Times Bold Italic" pitchFamily="18" charset="0"/>
              </a:rPr>
            </a:br>
            <a:r>
              <a:rPr lang="en-US" dirty="0" smtClean="0">
                <a:latin typeface="Times Bold Italic" pitchFamily="18" charset="0"/>
              </a:rPr>
              <a:t>Leadership &amp; </a:t>
            </a:r>
            <a:r>
              <a:rPr lang="en-US" dirty="0" err="1" smtClean="0">
                <a:latin typeface="Times Bold Italic" pitchFamily="18" charset="0"/>
              </a:rPr>
              <a:t>Grantsmanship</a:t>
            </a:r>
            <a:endParaRPr lang="en-US" dirty="0">
              <a:latin typeface="Times Bold Italic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States Smaller than NV</a:t>
            </a: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New Mexico</a:t>
            </a: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West Virginia</a:t>
            </a: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Nebraska</a:t>
            </a: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Idaho</a:t>
            </a: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Hawaii</a:t>
            </a: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Maine</a:t>
            </a: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New Hampshire</a:t>
            </a: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Rhode Island</a:t>
            </a: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Montana</a:t>
            </a: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Delaware</a:t>
            </a: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South Dakota</a:t>
            </a: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Alaska</a:t>
            </a: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North Dakota</a:t>
            </a: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Vermont</a:t>
            </a: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Wyoming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States Outperforming NV ###</a:t>
            </a:r>
          </a:p>
          <a:p>
            <a:pPr algn="ctr">
              <a:buNone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New Mexico</a:t>
            </a:r>
          </a:p>
          <a:p>
            <a:pPr algn="ctr">
              <a:buNone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West Virginia</a:t>
            </a:r>
          </a:p>
          <a:p>
            <a:pPr algn="ctr">
              <a:buNone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Nebraska</a:t>
            </a:r>
          </a:p>
          <a:p>
            <a:pPr algn="ctr">
              <a:buNone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Hawaii</a:t>
            </a:r>
          </a:p>
          <a:p>
            <a:pPr algn="ctr">
              <a:buNone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Rhode Island</a:t>
            </a:r>
          </a:p>
          <a:p>
            <a:pPr algn="ctr">
              <a:buNone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Montana</a:t>
            </a:r>
          </a:p>
          <a:p>
            <a:pPr algn="ctr">
              <a:buNone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South Dakota</a:t>
            </a:r>
          </a:p>
          <a:p>
            <a:pPr algn="ctr">
              <a:buNone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Alaska</a:t>
            </a:r>
          </a:p>
          <a:p>
            <a:pPr algn="ctr">
              <a:buNone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North Dakota</a:t>
            </a:r>
            <a:endParaRPr lang="en-US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Bold Italic" pitchFamily="18" charset="0"/>
              </a:rPr>
              <a:t>Nevada: Failure in</a:t>
            </a:r>
            <a:br>
              <a:rPr lang="en-US" dirty="0" smtClean="0">
                <a:latin typeface="Times Bold Italic" pitchFamily="18" charset="0"/>
              </a:rPr>
            </a:br>
            <a:r>
              <a:rPr lang="en-US" dirty="0" smtClean="0">
                <a:latin typeface="Times Bold Italic" pitchFamily="18" charset="0"/>
              </a:rPr>
              <a:t>Leadership &amp; </a:t>
            </a:r>
            <a:r>
              <a:rPr lang="en-US" dirty="0" err="1" smtClean="0">
                <a:latin typeface="Times Bold Italic" pitchFamily="18" charset="0"/>
              </a:rPr>
              <a:t>Grantsmanship</a:t>
            </a:r>
            <a:endParaRPr lang="en-US" dirty="0">
              <a:latin typeface="Times Bold Italic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en-US" sz="3800" u="sng" dirty="0" smtClean="0">
                <a:latin typeface="Times New Roman" pitchFamily="18" charset="0"/>
                <a:cs typeface="Times New Roman" pitchFamily="18" charset="0"/>
              </a:rPr>
              <a:t>States Smaller than NV</a:t>
            </a:r>
          </a:p>
          <a:p>
            <a:pPr algn="ctr">
              <a:buNone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New Mexico</a:t>
            </a:r>
          </a:p>
          <a:p>
            <a:pPr algn="ctr">
              <a:buNone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West Virginia</a:t>
            </a:r>
          </a:p>
          <a:p>
            <a:pPr algn="ctr">
              <a:buNone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Nebraska</a:t>
            </a:r>
          </a:p>
          <a:p>
            <a:pPr algn="ctr">
              <a:buNone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Idaho</a:t>
            </a:r>
          </a:p>
          <a:p>
            <a:pPr algn="ctr">
              <a:buNone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Hawaii</a:t>
            </a:r>
          </a:p>
          <a:p>
            <a:pPr algn="ctr">
              <a:buNone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Maine</a:t>
            </a:r>
          </a:p>
          <a:p>
            <a:pPr algn="ctr">
              <a:buNone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New Hampshire</a:t>
            </a:r>
          </a:p>
          <a:p>
            <a:pPr algn="ctr">
              <a:buNone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Rhode Island</a:t>
            </a:r>
          </a:p>
          <a:p>
            <a:pPr algn="ctr">
              <a:buNone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Montana</a:t>
            </a:r>
          </a:p>
          <a:p>
            <a:pPr algn="ctr">
              <a:buNone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Delaware</a:t>
            </a:r>
          </a:p>
          <a:p>
            <a:pPr algn="ctr">
              <a:buNone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South Dakota</a:t>
            </a:r>
          </a:p>
          <a:p>
            <a:pPr algn="ctr">
              <a:buNone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Alaska</a:t>
            </a:r>
          </a:p>
          <a:p>
            <a:pPr algn="ctr">
              <a:buNone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North Dakota</a:t>
            </a:r>
          </a:p>
          <a:p>
            <a:pPr algn="ctr">
              <a:buNone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Vermont</a:t>
            </a:r>
          </a:p>
          <a:p>
            <a:pPr algn="ctr">
              <a:buNone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Wyoming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en-US" sz="3800" u="sng" dirty="0" smtClean="0">
                <a:latin typeface="Times New Roman" pitchFamily="18" charset="0"/>
                <a:cs typeface="Times New Roman" pitchFamily="18" charset="0"/>
              </a:rPr>
              <a:t>States Outperforming NV $$$</a:t>
            </a:r>
          </a:p>
          <a:p>
            <a:pPr algn="ctr">
              <a:buNone/>
            </a:pPr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New Mexico</a:t>
            </a:r>
          </a:p>
          <a:p>
            <a:pPr algn="ctr">
              <a:buNone/>
            </a:pPr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West Virginia</a:t>
            </a:r>
          </a:p>
          <a:p>
            <a:pPr algn="ctr">
              <a:buNone/>
            </a:pPr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Nebraska</a:t>
            </a:r>
          </a:p>
          <a:p>
            <a:pPr algn="ctr">
              <a:buNone/>
            </a:pPr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Idaho</a:t>
            </a:r>
          </a:p>
          <a:p>
            <a:pPr algn="ctr">
              <a:buNone/>
            </a:pPr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Hawaii</a:t>
            </a:r>
          </a:p>
          <a:p>
            <a:pPr algn="ctr">
              <a:buNone/>
            </a:pPr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Maine</a:t>
            </a:r>
          </a:p>
          <a:p>
            <a:pPr algn="ctr">
              <a:buNone/>
            </a:pPr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New Hampshire</a:t>
            </a:r>
          </a:p>
          <a:p>
            <a:pPr algn="ctr">
              <a:buNone/>
            </a:pPr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Rhode Island</a:t>
            </a:r>
          </a:p>
          <a:p>
            <a:pPr algn="ctr">
              <a:buNone/>
            </a:pPr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Montana</a:t>
            </a:r>
          </a:p>
          <a:p>
            <a:pPr algn="ctr">
              <a:buNone/>
            </a:pPr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South Dakota</a:t>
            </a:r>
          </a:p>
          <a:p>
            <a:pPr algn="ctr">
              <a:buNone/>
            </a:pPr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Alaska</a:t>
            </a:r>
          </a:p>
          <a:p>
            <a:pPr algn="ctr">
              <a:buNone/>
            </a:pPr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North Dakota</a:t>
            </a:r>
          </a:p>
          <a:p>
            <a:pPr algn="ctr">
              <a:buNone/>
            </a:pPr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Vermont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Nevada: Failure in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Leadership &amp;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Grantsmanship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Additional Facts (2009-2011, non-stimulus)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Grants per capita: Nevada tied for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en-US" sz="2800" b="1" baseline="30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endParaRPr lang="en-US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Grant Dollars per capita: Nevada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49</a:t>
            </a:r>
            <a:r>
              <a:rPr lang="en-US" sz="2800" b="1" baseline="30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800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Comparing New Mexico and Nevada…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NM receives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101%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more grants than NV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NM receives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159%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more grants per capita than NV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NM receives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80%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more grant $ than NV ($300M)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NM receives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136%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more grant $ per capita than NV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What Can Be Done?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Hard to Change Politics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What Can Be Done?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Hard to Change Politics—and why would you?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Proactive Approaches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Changing Rhetoric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Changing Administrative &amp; Governing Strategies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Administration Priorities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Changing Culture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“We’re not that kind of state…”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Administration Priorities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Presidential &amp; Cabinet Priorities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Green Energy Grants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Community College Grants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Health Care Innovation/R&amp;D Grants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Manufacturing Grants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“We’re not that kind of state…”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Geography vs. Tradition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Agriculture Grants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Manufacturing Grants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New path forward in federal funding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Blends public and private funds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Focus on ROI, restructuring, consolidation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Examples: Race to the Shop, Make It in America</a:t>
            </a:r>
          </a:p>
          <a:p>
            <a:pPr lvl="1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Summing Up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Nevada: A child not living up to its potential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Mountain West: Growing political clout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Key: Create strategies to capitalize on politics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Key: Get to know the administration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Key: Effort &amp; expertise pay dividends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Overview of Federal Funding Opportunities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Types of Funding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Areas of Funding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Magnitude of Funding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1996-2011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(including stimulus funding)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$1,361,887,259,507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4,237,951 Grants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Focus Here: Federal Discretionary Grants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Traditional and Non-traditional Grants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Thank you.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Contact Info:</a:t>
            </a:r>
          </a:p>
          <a:p>
            <a:pPr>
              <a:spcBef>
                <a:spcPts val="0"/>
              </a:spcBef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spcBef>
                <a:spcPts val="0"/>
              </a:spcBef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John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Hudak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Fellow, Governance Studies</a:t>
            </a:r>
          </a:p>
          <a:p>
            <a:pPr>
              <a:spcBef>
                <a:spcPts val="0"/>
              </a:spcBef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The Brookings Institution</a:t>
            </a:r>
          </a:p>
          <a:p>
            <a:pPr>
              <a:spcBef>
                <a:spcPts val="0"/>
              </a:spcBef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Email: jhudak@brookings.edu</a:t>
            </a:r>
          </a:p>
          <a:p>
            <a:pPr>
              <a:spcBef>
                <a:spcPts val="0"/>
              </a:spcBef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Twitter: @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JohnJHudak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Web: </a:t>
            </a:r>
            <a:r>
              <a:rPr lang="en-US" sz="27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</a:t>
            </a:r>
            <a:r>
              <a:rPr lang="en-US" sz="2700" u="sng" dirty="0">
                <a:latin typeface="Times New Roman" pitchFamily="18" charset="0"/>
                <a:cs typeface="Times New Roman" pitchFamily="18" charset="0"/>
                <a:hlinkClick r:id="rId2"/>
              </a:rPr>
              <a:t>://www.brookings.edu/experts/hudakj</a:t>
            </a:r>
            <a:endParaRPr lang="en-US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7" name="Object 2"/>
          <p:cNvGraphicFramePr>
            <a:graphicFrameLocks noChangeAspect="1"/>
          </p:cNvGraphicFramePr>
          <p:nvPr/>
        </p:nvGraphicFramePr>
        <p:xfrm>
          <a:off x="0" y="-106363"/>
          <a:ext cx="9144000" cy="706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Acrobat Document" r:id="rId3" imgW="7542857" imgH="5830114" progId="AcroExch.Document.7">
                  <p:embed/>
                </p:oleObj>
              </mc:Choice>
              <mc:Fallback>
                <p:oleObj name="Acrobat Document" r:id="rId3" imgW="7542857" imgH="5830114" progId="AcroExch.Document.7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06363"/>
                        <a:ext cx="9144000" cy="706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0" y="-106363"/>
          <a:ext cx="9144000" cy="706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Acrobat Document" r:id="rId3" imgW="7542857" imgH="5830114" progId="AcroExch.Document.7">
                  <p:embed/>
                </p:oleObj>
              </mc:Choice>
              <mc:Fallback>
                <p:oleObj name="Acrobat Document" r:id="rId3" imgW="7542857" imgH="5830114" progId="AcroExch.Document.7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06363"/>
                        <a:ext cx="9144000" cy="706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0" y="-106363"/>
          <a:ext cx="9144000" cy="706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Acrobat Document" r:id="rId3" imgW="7542857" imgH="5830114" progId="AcroExch.Document.7">
                  <p:embed/>
                </p:oleObj>
              </mc:Choice>
              <mc:Fallback>
                <p:oleObj name="Acrobat Document" r:id="rId3" imgW="7542857" imgH="5830114" progId="AcroExch.Document.7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06363"/>
                        <a:ext cx="9144000" cy="706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Why Federal Grant Funding?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Provides Needed Services, Public Goods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Generates Job Creation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Balances State and Local Budgets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Very Low Levels of Waste, Fraud, &amp; Abuse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Satisfies Political Needs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Why Nevada/Mountain West?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Growing Populations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Growing State, County Municipal Needs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Facing Lingering Effects of Recession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Political Forces Allow Profound Benefits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Politics of Federal Spending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Case for Need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Realities of Budgetary Politics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Congressional Pork &amp; Earmarking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Presidential Pork &amp; Earmarking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133600"/>
            <a:ext cx="831893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Tennessee Grants Funding, 2007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526</Words>
  <Application>Microsoft Office PowerPoint</Application>
  <PresentationFormat>On-screen Show (4:3)</PresentationFormat>
  <Paragraphs>148</Paragraphs>
  <Slides>20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Acrobat Document</vt:lpstr>
      <vt:lpstr>Capitalizing in the Nation’s Capital: Matching State and Regional Resources to Administration Funding Priorities</vt:lpstr>
      <vt:lpstr>Overview of Federal Funding Opportunities</vt:lpstr>
      <vt:lpstr>PowerPoint Presentation</vt:lpstr>
      <vt:lpstr>PowerPoint Presentation</vt:lpstr>
      <vt:lpstr>PowerPoint Presentation</vt:lpstr>
      <vt:lpstr>Why Federal Grant Funding?</vt:lpstr>
      <vt:lpstr>Why Nevada/Mountain West?</vt:lpstr>
      <vt:lpstr>The Politics of Federal Spending</vt:lpstr>
      <vt:lpstr>Tennessee Grants Funding, 2007</vt:lpstr>
      <vt:lpstr>Tennessee as a Swing State</vt:lpstr>
      <vt:lpstr>Politics and Realities in the Mountain West Region and Nevada</vt:lpstr>
      <vt:lpstr>Nevada: Failure in  Leadership &amp; Grantsmanship</vt:lpstr>
      <vt:lpstr>Nevada: Failure in Leadership &amp; Grantsmanship</vt:lpstr>
      <vt:lpstr>Nevada: Failure in Leadership &amp; Grantsmanship</vt:lpstr>
      <vt:lpstr>What Can Be Done?</vt:lpstr>
      <vt:lpstr>What Can Be Done?</vt:lpstr>
      <vt:lpstr>Administration Priorities</vt:lpstr>
      <vt:lpstr>“We’re not that kind of state…”</vt:lpstr>
      <vt:lpstr>Summing Up</vt:lpstr>
      <vt:lpstr>Thank you.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Capitalizing in the Nation’s Capital: Matching State and Regional Resources to Administration Funding Priorities</dc:title>
  <dc:creator>Lincy Brookings</dc:creator>
  <cp:lastModifiedBy>oit</cp:lastModifiedBy>
  <cp:revision>57</cp:revision>
  <dcterms:created xsi:type="dcterms:W3CDTF">2013-03-11T17:37:43Z</dcterms:created>
  <dcterms:modified xsi:type="dcterms:W3CDTF">2013-03-12T21:51:37Z</dcterms:modified>
</cp:coreProperties>
</file>