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22"/>
  </p:notesMasterIdLst>
  <p:handoutMasterIdLst>
    <p:handoutMasterId r:id="rId23"/>
  </p:handoutMasterIdLst>
  <p:sldIdLst>
    <p:sldId id="272" r:id="rId2"/>
    <p:sldId id="335" r:id="rId3"/>
    <p:sldId id="332" r:id="rId4"/>
    <p:sldId id="334" r:id="rId5"/>
    <p:sldId id="374" r:id="rId6"/>
    <p:sldId id="375" r:id="rId7"/>
    <p:sldId id="366" r:id="rId8"/>
    <p:sldId id="367" r:id="rId9"/>
    <p:sldId id="368" r:id="rId10"/>
    <p:sldId id="369" r:id="rId11"/>
    <p:sldId id="344" r:id="rId12"/>
    <p:sldId id="345" r:id="rId13"/>
    <p:sldId id="346" r:id="rId14"/>
    <p:sldId id="372" r:id="rId15"/>
    <p:sldId id="365" r:id="rId16"/>
    <p:sldId id="373" r:id="rId17"/>
    <p:sldId id="370" r:id="rId18"/>
    <p:sldId id="348" r:id="rId19"/>
    <p:sldId id="371" r:id="rId20"/>
    <p:sldId id="359" r:id="rId21"/>
  </p:sldIdLst>
  <p:sldSz cx="9144000" cy="6858000" type="screen4x3"/>
  <p:notesSz cx="6985000" cy="9283700"/>
  <p:defaultTextStyle>
    <a:defPPr>
      <a:defRPr lang="en-US"/>
    </a:defPPr>
    <a:lvl1pPr algn="l" rtl="0" fontAlgn="base">
      <a:spcBef>
        <a:spcPct val="0"/>
      </a:spcBef>
      <a:spcAft>
        <a:spcPct val="0"/>
      </a:spcAft>
      <a:defRPr sz="3000" kern="1200">
        <a:solidFill>
          <a:srgbClr val="000000"/>
        </a:solidFill>
        <a:latin typeface="Gill Sans"/>
        <a:ea typeface="ヒラギノ角ゴ Pro W3"/>
        <a:cs typeface="ヒラギノ角ゴ Pro W3"/>
        <a:sym typeface="Gill Sans"/>
      </a:defRPr>
    </a:lvl1pPr>
    <a:lvl2pPr marL="457200" algn="l" rtl="0" fontAlgn="base">
      <a:spcBef>
        <a:spcPct val="0"/>
      </a:spcBef>
      <a:spcAft>
        <a:spcPct val="0"/>
      </a:spcAft>
      <a:defRPr sz="3000" kern="1200">
        <a:solidFill>
          <a:srgbClr val="000000"/>
        </a:solidFill>
        <a:latin typeface="Gill Sans"/>
        <a:ea typeface="ヒラギノ角ゴ Pro W3"/>
        <a:cs typeface="ヒラギノ角ゴ Pro W3"/>
        <a:sym typeface="Gill Sans"/>
      </a:defRPr>
    </a:lvl2pPr>
    <a:lvl3pPr marL="914400" algn="l" rtl="0" fontAlgn="base">
      <a:spcBef>
        <a:spcPct val="0"/>
      </a:spcBef>
      <a:spcAft>
        <a:spcPct val="0"/>
      </a:spcAft>
      <a:defRPr sz="3000" kern="1200">
        <a:solidFill>
          <a:srgbClr val="000000"/>
        </a:solidFill>
        <a:latin typeface="Gill Sans"/>
        <a:ea typeface="ヒラギノ角ゴ Pro W3"/>
        <a:cs typeface="ヒラギノ角ゴ Pro W3"/>
        <a:sym typeface="Gill Sans"/>
      </a:defRPr>
    </a:lvl3pPr>
    <a:lvl4pPr marL="1371600" algn="l" rtl="0" fontAlgn="base">
      <a:spcBef>
        <a:spcPct val="0"/>
      </a:spcBef>
      <a:spcAft>
        <a:spcPct val="0"/>
      </a:spcAft>
      <a:defRPr sz="3000" kern="1200">
        <a:solidFill>
          <a:srgbClr val="000000"/>
        </a:solidFill>
        <a:latin typeface="Gill Sans"/>
        <a:ea typeface="ヒラギノ角ゴ Pro W3"/>
        <a:cs typeface="ヒラギノ角ゴ Pro W3"/>
        <a:sym typeface="Gill Sans"/>
      </a:defRPr>
    </a:lvl4pPr>
    <a:lvl5pPr marL="1828800" algn="l" rtl="0" fontAlgn="base">
      <a:spcBef>
        <a:spcPct val="0"/>
      </a:spcBef>
      <a:spcAft>
        <a:spcPct val="0"/>
      </a:spcAft>
      <a:defRPr sz="3000" kern="1200">
        <a:solidFill>
          <a:srgbClr val="000000"/>
        </a:solidFill>
        <a:latin typeface="Gill Sans"/>
        <a:ea typeface="ヒラギノ角ゴ Pro W3"/>
        <a:cs typeface="ヒラギノ角ゴ Pro W3"/>
        <a:sym typeface="Gill Sans"/>
      </a:defRPr>
    </a:lvl5pPr>
    <a:lvl6pPr marL="2286000" algn="l" defTabSz="914400" rtl="0" eaLnBrk="1" latinLnBrk="0" hangingPunct="1">
      <a:defRPr sz="3000" kern="1200">
        <a:solidFill>
          <a:srgbClr val="000000"/>
        </a:solidFill>
        <a:latin typeface="Gill Sans"/>
        <a:ea typeface="ヒラギノ角ゴ Pro W3"/>
        <a:cs typeface="ヒラギノ角ゴ Pro W3"/>
        <a:sym typeface="Gill Sans"/>
      </a:defRPr>
    </a:lvl6pPr>
    <a:lvl7pPr marL="2743200" algn="l" defTabSz="914400" rtl="0" eaLnBrk="1" latinLnBrk="0" hangingPunct="1">
      <a:defRPr sz="3000" kern="1200">
        <a:solidFill>
          <a:srgbClr val="000000"/>
        </a:solidFill>
        <a:latin typeface="Gill Sans"/>
        <a:ea typeface="ヒラギノ角ゴ Pro W3"/>
        <a:cs typeface="ヒラギノ角ゴ Pro W3"/>
        <a:sym typeface="Gill Sans"/>
      </a:defRPr>
    </a:lvl7pPr>
    <a:lvl8pPr marL="3200400" algn="l" defTabSz="914400" rtl="0" eaLnBrk="1" latinLnBrk="0" hangingPunct="1">
      <a:defRPr sz="3000" kern="1200">
        <a:solidFill>
          <a:srgbClr val="000000"/>
        </a:solidFill>
        <a:latin typeface="Gill Sans"/>
        <a:ea typeface="ヒラギノ角ゴ Pro W3"/>
        <a:cs typeface="ヒラギノ角ゴ Pro W3"/>
        <a:sym typeface="Gill Sans"/>
      </a:defRPr>
    </a:lvl8pPr>
    <a:lvl9pPr marL="3657600" algn="l" defTabSz="914400" rtl="0" eaLnBrk="1" latinLnBrk="0" hangingPunct="1">
      <a:defRPr sz="3000" kern="1200">
        <a:solidFill>
          <a:srgbClr val="000000"/>
        </a:solidFill>
        <a:latin typeface="Gill Sans"/>
        <a:ea typeface="ヒラギノ角ゴ Pro W3"/>
        <a:cs typeface="ヒラギノ角ゴ Pro W3"/>
        <a:sym typeface="Gill San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83868"/>
    <a:srgbClr val="CCCCFF"/>
    <a:srgbClr val="99CCFF"/>
    <a:srgbClr val="6699FF"/>
    <a:srgbClr val="FFCC99"/>
    <a:srgbClr val="FF0000"/>
    <a:srgbClr val="002A54"/>
    <a:srgbClr val="3366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615" autoAdjust="0"/>
    <p:restoredTop sz="94704" autoAdjust="0"/>
  </p:normalViewPr>
  <p:slideViewPr>
    <p:cSldViewPr>
      <p:cViewPr varScale="1">
        <p:scale>
          <a:sx n="70" d="100"/>
          <a:sy n="70" d="100"/>
        </p:scale>
        <p:origin x="-89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106" y="-84"/>
      </p:cViewPr>
      <p:guideLst>
        <p:guide orient="horz" pos="2924"/>
        <p:guide pos="220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7363" cy="463550"/>
          </a:xfrm>
          <a:prstGeom prst="rect">
            <a:avLst/>
          </a:prstGeom>
        </p:spPr>
        <p:txBody>
          <a:bodyPr vert="horz" wrap="square" lIns="92958" tIns="46479" rIns="92958" bIns="46479" numCol="1" anchor="t" anchorCtr="0" compatLnSpc="1">
            <a:prstTxWarp prst="textNoShape">
              <a:avLst/>
            </a:prstTxWarp>
          </a:bodyPr>
          <a:lstStyle>
            <a:lvl1pPr>
              <a:defRPr sz="1200" smtClean="0"/>
            </a:lvl1pPr>
          </a:lstStyle>
          <a:p>
            <a:pPr>
              <a:defRPr/>
            </a:pPr>
            <a:endParaRPr lang="en-US"/>
          </a:p>
        </p:txBody>
      </p:sp>
      <p:sp>
        <p:nvSpPr>
          <p:cNvPr id="3" name="Date Placeholder 2"/>
          <p:cNvSpPr>
            <a:spLocks noGrp="1"/>
          </p:cNvSpPr>
          <p:nvPr>
            <p:ph type="dt" sz="quarter" idx="1"/>
          </p:nvPr>
        </p:nvSpPr>
        <p:spPr>
          <a:xfrm>
            <a:off x="3956050" y="0"/>
            <a:ext cx="3027363" cy="463550"/>
          </a:xfrm>
          <a:prstGeom prst="rect">
            <a:avLst/>
          </a:prstGeom>
        </p:spPr>
        <p:txBody>
          <a:bodyPr vert="horz" wrap="square" lIns="92958" tIns="46479" rIns="92958" bIns="46479" numCol="1" anchor="t" anchorCtr="0" compatLnSpc="1">
            <a:prstTxWarp prst="textNoShape">
              <a:avLst/>
            </a:prstTxWarp>
          </a:bodyPr>
          <a:lstStyle>
            <a:lvl1pPr algn="r">
              <a:defRPr sz="1200" smtClean="0"/>
            </a:lvl1pPr>
          </a:lstStyle>
          <a:p>
            <a:pPr>
              <a:defRPr/>
            </a:pPr>
            <a:fld id="{9CB272CA-03E4-479E-A5F9-84BBC5CFF491}" type="datetimeFigureOut">
              <a:rPr lang="en-US"/>
              <a:pPr>
                <a:defRPr/>
              </a:pPr>
              <a:t>2/12/2013</a:t>
            </a:fld>
            <a:endParaRPr lang="en-US"/>
          </a:p>
        </p:txBody>
      </p:sp>
      <p:sp>
        <p:nvSpPr>
          <p:cNvPr id="4" name="Footer Placeholder 3"/>
          <p:cNvSpPr>
            <a:spLocks noGrp="1"/>
          </p:cNvSpPr>
          <p:nvPr>
            <p:ph type="ftr" sz="quarter" idx="2"/>
          </p:nvPr>
        </p:nvSpPr>
        <p:spPr>
          <a:xfrm>
            <a:off x="0" y="8818563"/>
            <a:ext cx="3027363" cy="463550"/>
          </a:xfrm>
          <a:prstGeom prst="rect">
            <a:avLst/>
          </a:prstGeom>
        </p:spPr>
        <p:txBody>
          <a:bodyPr vert="horz" wrap="square" lIns="92958" tIns="46479" rIns="92958" bIns="46479" numCol="1" anchor="b" anchorCtr="0" compatLnSpc="1">
            <a:prstTxWarp prst="textNoShape">
              <a:avLst/>
            </a:prstTxWarp>
          </a:bodyPr>
          <a:lstStyle>
            <a:lvl1pPr>
              <a:defRPr sz="1200" smtClean="0"/>
            </a:lvl1pPr>
          </a:lstStyle>
          <a:p>
            <a:pPr>
              <a:defRPr/>
            </a:pPr>
            <a:endParaRPr lang="en-US"/>
          </a:p>
        </p:txBody>
      </p:sp>
      <p:sp>
        <p:nvSpPr>
          <p:cNvPr id="5" name="Slide Number Placeholder 4"/>
          <p:cNvSpPr>
            <a:spLocks noGrp="1"/>
          </p:cNvSpPr>
          <p:nvPr>
            <p:ph type="sldNum" sz="quarter" idx="3"/>
          </p:nvPr>
        </p:nvSpPr>
        <p:spPr>
          <a:xfrm>
            <a:off x="3956050" y="8818563"/>
            <a:ext cx="3027363" cy="463550"/>
          </a:xfrm>
          <a:prstGeom prst="rect">
            <a:avLst/>
          </a:prstGeom>
        </p:spPr>
        <p:txBody>
          <a:bodyPr vert="horz" wrap="square" lIns="92958" tIns="46479" rIns="92958" bIns="46479" numCol="1" anchor="b" anchorCtr="0" compatLnSpc="1">
            <a:prstTxWarp prst="textNoShape">
              <a:avLst/>
            </a:prstTxWarp>
          </a:bodyPr>
          <a:lstStyle>
            <a:lvl1pPr algn="r">
              <a:defRPr sz="1200" smtClean="0"/>
            </a:lvl1pPr>
          </a:lstStyle>
          <a:p>
            <a:pPr>
              <a:defRPr/>
            </a:pPr>
            <a:fld id="{0A3F869A-CA73-4673-B691-504DE4D0BB81}"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2034" name="Rectangle 2"/>
          <p:cNvSpPr>
            <a:spLocks noGrp="1" noChangeArrowheads="1"/>
          </p:cNvSpPr>
          <p:nvPr>
            <p:ph type="hdr" sz="quarter"/>
          </p:nvPr>
        </p:nvSpPr>
        <p:spPr bwMode="auto">
          <a:xfrm>
            <a:off x="0" y="0"/>
            <a:ext cx="3027363" cy="463550"/>
          </a:xfrm>
          <a:prstGeom prst="rect">
            <a:avLst/>
          </a:prstGeom>
          <a:noFill/>
          <a:ln w="9525">
            <a:noFill/>
            <a:miter lim="800000"/>
            <a:headEnd/>
            <a:tailEnd/>
          </a:ln>
          <a:effectLst/>
        </p:spPr>
        <p:txBody>
          <a:bodyPr vert="horz" wrap="square" lIns="92958" tIns="46479" rIns="92958" bIns="46479" numCol="1" anchor="t" anchorCtr="0" compatLnSpc="1">
            <a:prstTxWarp prst="textNoShape">
              <a:avLst/>
            </a:prstTxWarp>
          </a:bodyPr>
          <a:lstStyle>
            <a:lvl1pPr>
              <a:defRPr sz="1200" smtClean="0">
                <a:solidFill>
                  <a:schemeClr val="tx1"/>
                </a:solidFill>
                <a:latin typeface="Arial" pitchFamily="34" charset="0"/>
              </a:defRPr>
            </a:lvl1pPr>
          </a:lstStyle>
          <a:p>
            <a:pPr>
              <a:defRPr/>
            </a:pPr>
            <a:endParaRPr lang="en-US"/>
          </a:p>
        </p:txBody>
      </p:sp>
      <p:sp>
        <p:nvSpPr>
          <p:cNvPr id="172035" name="Rectangle 3"/>
          <p:cNvSpPr>
            <a:spLocks noGrp="1" noChangeArrowheads="1"/>
          </p:cNvSpPr>
          <p:nvPr>
            <p:ph type="dt" idx="1"/>
          </p:nvPr>
        </p:nvSpPr>
        <p:spPr bwMode="auto">
          <a:xfrm>
            <a:off x="3956050" y="0"/>
            <a:ext cx="3027363" cy="463550"/>
          </a:xfrm>
          <a:prstGeom prst="rect">
            <a:avLst/>
          </a:prstGeom>
          <a:noFill/>
          <a:ln w="9525">
            <a:noFill/>
            <a:miter lim="800000"/>
            <a:headEnd/>
            <a:tailEnd/>
          </a:ln>
          <a:effectLst/>
        </p:spPr>
        <p:txBody>
          <a:bodyPr vert="horz" wrap="square" lIns="92958" tIns="46479" rIns="92958" bIns="46479" numCol="1" anchor="t" anchorCtr="0" compatLnSpc="1">
            <a:prstTxWarp prst="textNoShape">
              <a:avLst/>
            </a:prstTxWarp>
          </a:bodyPr>
          <a:lstStyle>
            <a:lvl1pPr algn="r">
              <a:defRPr sz="1200" smtClean="0">
                <a:solidFill>
                  <a:schemeClr val="tx1"/>
                </a:solidFill>
                <a:latin typeface="Arial" pitchFamily="34" charset="0"/>
              </a:defRPr>
            </a:lvl1pPr>
          </a:lstStyle>
          <a:p>
            <a:pPr>
              <a:defRPr/>
            </a:pPr>
            <a:endParaRPr lang="en-US"/>
          </a:p>
        </p:txBody>
      </p:sp>
      <p:sp>
        <p:nvSpPr>
          <p:cNvPr id="26628" name="Rectangle 4"/>
          <p:cNvSpPr>
            <a:spLocks noGrp="1" noRot="1" noChangeAspect="1" noChangeArrowheads="1" noTextEdit="1"/>
          </p:cNvSpPr>
          <p:nvPr>
            <p:ph type="sldImg" idx="2"/>
          </p:nvPr>
        </p:nvSpPr>
        <p:spPr bwMode="auto">
          <a:xfrm>
            <a:off x="1171575" y="696913"/>
            <a:ext cx="4641850" cy="3481387"/>
          </a:xfrm>
          <a:prstGeom prst="rect">
            <a:avLst/>
          </a:prstGeom>
          <a:noFill/>
          <a:ln w="9525">
            <a:solidFill>
              <a:srgbClr val="000000"/>
            </a:solidFill>
            <a:miter lim="800000"/>
            <a:headEnd/>
            <a:tailEnd/>
          </a:ln>
        </p:spPr>
      </p:sp>
      <p:sp>
        <p:nvSpPr>
          <p:cNvPr id="172037" name="Rectangle 5"/>
          <p:cNvSpPr>
            <a:spLocks noGrp="1" noChangeArrowheads="1"/>
          </p:cNvSpPr>
          <p:nvPr>
            <p:ph type="body" sz="quarter" idx="3"/>
          </p:nvPr>
        </p:nvSpPr>
        <p:spPr bwMode="auto">
          <a:xfrm>
            <a:off x="698500" y="4410075"/>
            <a:ext cx="5588000" cy="4176713"/>
          </a:xfrm>
          <a:prstGeom prst="rect">
            <a:avLst/>
          </a:prstGeom>
          <a:noFill/>
          <a:ln w="9525">
            <a:noFill/>
            <a:miter lim="800000"/>
            <a:headEnd/>
            <a:tailEnd/>
          </a:ln>
          <a:effectLst/>
        </p:spPr>
        <p:txBody>
          <a:bodyPr vert="horz" wrap="square" lIns="92958" tIns="46479" rIns="92958" bIns="4647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72038" name="Rectangle 6"/>
          <p:cNvSpPr>
            <a:spLocks noGrp="1" noChangeArrowheads="1"/>
          </p:cNvSpPr>
          <p:nvPr>
            <p:ph type="ftr" sz="quarter" idx="4"/>
          </p:nvPr>
        </p:nvSpPr>
        <p:spPr bwMode="auto">
          <a:xfrm>
            <a:off x="0" y="8818563"/>
            <a:ext cx="3027363" cy="463550"/>
          </a:xfrm>
          <a:prstGeom prst="rect">
            <a:avLst/>
          </a:prstGeom>
          <a:noFill/>
          <a:ln w="9525">
            <a:noFill/>
            <a:miter lim="800000"/>
            <a:headEnd/>
            <a:tailEnd/>
          </a:ln>
          <a:effectLst/>
        </p:spPr>
        <p:txBody>
          <a:bodyPr vert="horz" wrap="square" lIns="92958" tIns="46479" rIns="92958" bIns="46479" numCol="1" anchor="b" anchorCtr="0" compatLnSpc="1">
            <a:prstTxWarp prst="textNoShape">
              <a:avLst/>
            </a:prstTxWarp>
          </a:bodyPr>
          <a:lstStyle>
            <a:lvl1pPr>
              <a:defRPr sz="1200" smtClean="0">
                <a:solidFill>
                  <a:schemeClr val="tx1"/>
                </a:solidFill>
                <a:latin typeface="Arial" pitchFamily="34" charset="0"/>
              </a:defRPr>
            </a:lvl1pPr>
          </a:lstStyle>
          <a:p>
            <a:pPr>
              <a:defRPr/>
            </a:pPr>
            <a:endParaRPr lang="en-US"/>
          </a:p>
        </p:txBody>
      </p:sp>
      <p:sp>
        <p:nvSpPr>
          <p:cNvPr id="172039" name="Rectangle 7"/>
          <p:cNvSpPr>
            <a:spLocks noGrp="1" noChangeArrowheads="1"/>
          </p:cNvSpPr>
          <p:nvPr>
            <p:ph type="sldNum" sz="quarter" idx="5"/>
          </p:nvPr>
        </p:nvSpPr>
        <p:spPr bwMode="auto">
          <a:xfrm>
            <a:off x="3956050" y="8818563"/>
            <a:ext cx="3027363" cy="463550"/>
          </a:xfrm>
          <a:prstGeom prst="rect">
            <a:avLst/>
          </a:prstGeom>
          <a:noFill/>
          <a:ln w="9525">
            <a:noFill/>
            <a:miter lim="800000"/>
            <a:headEnd/>
            <a:tailEnd/>
          </a:ln>
          <a:effectLst/>
        </p:spPr>
        <p:txBody>
          <a:bodyPr vert="horz" wrap="square" lIns="92958" tIns="46479" rIns="92958" bIns="46479" numCol="1" anchor="b" anchorCtr="0" compatLnSpc="1">
            <a:prstTxWarp prst="textNoShape">
              <a:avLst/>
            </a:prstTxWarp>
          </a:bodyPr>
          <a:lstStyle>
            <a:lvl1pPr algn="r">
              <a:defRPr sz="1200" smtClean="0">
                <a:solidFill>
                  <a:schemeClr val="tx1"/>
                </a:solidFill>
                <a:latin typeface="Arial" pitchFamily="34" charset="0"/>
              </a:defRPr>
            </a:lvl1pPr>
          </a:lstStyle>
          <a:p>
            <a:pPr>
              <a:defRPr/>
            </a:pPr>
            <a:fld id="{89C05EB9-B471-4123-9A12-595EE47190EC}"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27788" y="304800"/>
            <a:ext cx="1844675" cy="601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93763" y="304800"/>
            <a:ext cx="5381625" cy="601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OverTx">
  <p:cSld name="Title and 2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358063" cy="4572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893763" y="990600"/>
            <a:ext cx="3602037" cy="2590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990600"/>
            <a:ext cx="3603625" cy="2590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half" idx="3"/>
          </p:nvPr>
        </p:nvSpPr>
        <p:spPr>
          <a:xfrm>
            <a:off x="893763" y="3733800"/>
            <a:ext cx="7358062" cy="2590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1800" baseline="0"/>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93763" y="1219200"/>
            <a:ext cx="3602037"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19200"/>
            <a:ext cx="3603625"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Arial" charset="0"/>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pattFill prst="pct5">
          <a:fgClr>
            <a:srgbClr val="083868"/>
          </a:fgClr>
          <a:bgClr>
            <a:srgbClr val="083868"/>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304800"/>
            <a:ext cx="7358063" cy="457200"/>
          </a:xfrm>
          <a:prstGeom prst="rect">
            <a:avLst/>
          </a:prstGeom>
          <a:noFill/>
          <a:ln w="12700">
            <a:noFill/>
            <a:miter lim="800000"/>
            <a:headEnd/>
            <a:tailEnd/>
          </a:ln>
        </p:spPr>
        <p:txBody>
          <a:bodyPr vert="horz" wrap="square" lIns="35695" tIns="35695" rIns="35695" bIns="35695" numCol="1" anchor="b" anchorCtr="0" compatLnSpc="1">
            <a:prstTxWarp prst="textNoShape">
              <a:avLst/>
            </a:prstTxWarp>
          </a:bodyPr>
          <a:lstStyle/>
          <a:p>
            <a:pPr lvl="0"/>
            <a:r>
              <a:rPr lang="en-US" smtClean="0">
                <a:sym typeface="Georgia" pitchFamily="18" charset="0"/>
              </a:rPr>
              <a:t>Click to edit Master title style</a:t>
            </a:r>
          </a:p>
        </p:txBody>
      </p:sp>
      <p:sp>
        <p:nvSpPr>
          <p:cNvPr id="1027" name="Rectangle 3"/>
          <p:cNvSpPr>
            <a:spLocks noGrp="1" noChangeArrowheads="1"/>
          </p:cNvSpPr>
          <p:nvPr>
            <p:ph type="body" idx="1"/>
          </p:nvPr>
        </p:nvSpPr>
        <p:spPr bwMode="auto">
          <a:xfrm>
            <a:off x="893763" y="914400"/>
            <a:ext cx="7358062" cy="5410200"/>
          </a:xfrm>
          <a:prstGeom prst="rect">
            <a:avLst/>
          </a:prstGeom>
          <a:noFill/>
          <a:ln w="12700">
            <a:noFill/>
            <a:miter lim="800000"/>
            <a:headEnd/>
            <a:tailEnd/>
          </a:ln>
        </p:spPr>
        <p:txBody>
          <a:bodyPr vert="horz" wrap="square" lIns="35695" tIns="35695" rIns="35695" bIns="35695" numCol="1" anchor="t" anchorCtr="0" compatLnSpc="1">
            <a:prstTxWarp prst="textNoShape">
              <a:avLst/>
            </a:prstTxWarp>
          </a:bodyPr>
          <a:lstStyle/>
          <a:p>
            <a:pPr lvl="0"/>
            <a:r>
              <a:rPr lang="en-US" smtClean="0">
                <a:sym typeface="Arial" pitchFamily="34" charset="0"/>
              </a:rPr>
              <a:t>Click to edit Master text styles</a:t>
            </a:r>
          </a:p>
          <a:p>
            <a:pPr lvl="1"/>
            <a:r>
              <a:rPr lang="en-US" smtClean="0">
                <a:sym typeface="Arial" pitchFamily="34" charset="0"/>
              </a:rPr>
              <a:t>Second level</a:t>
            </a:r>
          </a:p>
          <a:p>
            <a:pPr lvl="2"/>
            <a:r>
              <a:rPr lang="en-US" smtClean="0">
                <a:sym typeface="Arial" pitchFamily="34" charset="0"/>
              </a:rPr>
              <a:t>Third level</a:t>
            </a:r>
          </a:p>
          <a:p>
            <a:pPr lvl="3"/>
            <a:r>
              <a:rPr lang="en-US" smtClean="0">
                <a:sym typeface="Arial" pitchFamily="34" charset="0"/>
              </a:rPr>
              <a:t>Fourth level</a:t>
            </a:r>
          </a:p>
          <a:p>
            <a:pPr lvl="4"/>
            <a:r>
              <a:rPr lang="en-US" smtClean="0">
                <a:sym typeface="Arial" pitchFamily="34" charset="0"/>
              </a:rPr>
              <a:t>Fifth level</a:t>
            </a:r>
          </a:p>
        </p:txBody>
      </p:sp>
      <p:sp>
        <p:nvSpPr>
          <p:cNvPr id="4100" name="Line 4"/>
          <p:cNvSpPr>
            <a:spLocks noChangeShapeType="1"/>
          </p:cNvSpPr>
          <p:nvPr/>
        </p:nvSpPr>
        <p:spPr bwMode="auto">
          <a:xfrm>
            <a:off x="914400" y="838200"/>
            <a:ext cx="7318375" cy="0"/>
          </a:xfrm>
          <a:prstGeom prst="line">
            <a:avLst/>
          </a:prstGeom>
          <a:noFill/>
          <a:ln w="25400">
            <a:solidFill>
              <a:srgbClr val="FFFFFF">
                <a:alpha val="50000"/>
              </a:srgbClr>
            </a:solidFill>
            <a:round/>
            <a:headEnd/>
            <a:tailEnd/>
          </a:ln>
        </p:spPr>
        <p:txBody>
          <a:bodyPr/>
          <a:lstStyle/>
          <a:p>
            <a:pPr algn="ctr">
              <a:defRPr/>
            </a:pPr>
            <a:endParaRPr lang="en-US" dirty="0">
              <a:latin typeface="Gill Sans" pitchFamily="96" charset="0"/>
              <a:ea typeface="ヒラギノ角ゴ Pro W3" pitchFamily="96" charset="-128"/>
              <a:cs typeface="Arial" charset="0"/>
              <a:sym typeface="Gill Sans" pitchFamily="96" charset="0"/>
            </a:endParaRPr>
          </a:p>
        </p:txBody>
      </p:sp>
      <p:pic>
        <p:nvPicPr>
          <p:cNvPr id="1029" name="Picture 6" descr="BROOKINGS_REV"/>
          <p:cNvPicPr>
            <a:picLocks noChangeAspect="1" noChangeArrowheads="1"/>
          </p:cNvPicPr>
          <p:nvPr userDrawn="1"/>
        </p:nvPicPr>
        <p:blipFill>
          <a:blip r:embed="rId14" cstate="print"/>
          <a:srcRect/>
          <a:stretch>
            <a:fillRect/>
          </a:stretch>
        </p:blipFill>
        <p:spPr bwMode="auto">
          <a:xfrm>
            <a:off x="914400" y="6553200"/>
            <a:ext cx="1389063" cy="174625"/>
          </a:xfrm>
          <a:prstGeom prst="rect">
            <a:avLst/>
          </a:prstGeom>
          <a:noFill/>
          <a:ln w="9525">
            <a:noFill/>
            <a:miter lim="800000"/>
            <a:headEnd/>
            <a:tailEnd/>
          </a:ln>
        </p:spPr>
      </p:pic>
      <p:sp>
        <p:nvSpPr>
          <p:cNvPr id="4104" name="Text Box 8"/>
          <p:cNvSpPr txBox="1">
            <a:spLocks/>
          </p:cNvSpPr>
          <p:nvPr userDrawn="1"/>
        </p:nvSpPr>
        <p:spPr bwMode="auto">
          <a:xfrm>
            <a:off x="8534400" y="6400800"/>
            <a:ext cx="374650" cy="231775"/>
          </a:xfrm>
          <a:prstGeom prst="rect">
            <a:avLst/>
          </a:prstGeom>
          <a:noFill/>
          <a:ln w="25400">
            <a:noFill/>
            <a:miter lim="800000"/>
            <a:headEnd/>
            <a:tailEnd/>
          </a:ln>
          <a:effectLst/>
        </p:spPr>
        <p:txBody>
          <a:bodyPr lIns="64255" tIns="32126" rIns="64255" bIns="32126">
            <a:spAutoFit/>
          </a:bodyPr>
          <a:lstStyle/>
          <a:p>
            <a:pPr algn="r" defTabSz="642938">
              <a:spcBef>
                <a:spcPct val="50000"/>
              </a:spcBef>
              <a:defRPr/>
            </a:pPr>
            <a:fld id="{26A5C097-6FC6-46F8-B1D1-E4C4C493F71F}" type="slidenum">
              <a:rPr lang="en-US" sz="1100">
                <a:solidFill>
                  <a:schemeClr val="bg1"/>
                </a:solidFill>
                <a:latin typeface="Arial" pitchFamily="34" charset="0"/>
              </a:rPr>
              <a:pPr algn="r" defTabSz="642938">
                <a:spcBef>
                  <a:spcPct val="50000"/>
                </a:spcBef>
                <a:defRPr/>
              </a:pPr>
              <a:t>‹#›</a:t>
            </a:fld>
            <a:endParaRPr lang="en-US" sz="1100">
              <a:solidFill>
                <a:schemeClr val="bg1"/>
              </a:solidFill>
              <a:latin typeface="Arial" pitchFamily="34" charset="0"/>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ransition/>
  <p:txStyles>
    <p:titleStyle>
      <a:lvl1pPr algn="l" defTabSz="642938" rtl="0" eaLnBrk="0" fontAlgn="base" hangingPunct="0">
        <a:spcBef>
          <a:spcPct val="0"/>
        </a:spcBef>
        <a:spcAft>
          <a:spcPct val="0"/>
        </a:spcAft>
        <a:defRPr sz="2400" b="1">
          <a:solidFill>
            <a:srgbClr val="FFFFFF"/>
          </a:solidFill>
          <a:latin typeface="+mj-lt"/>
          <a:ea typeface="+mj-ea"/>
          <a:cs typeface="ヒラギノ明朝 Pro W3"/>
          <a:sym typeface="Georgia" pitchFamily="18" charset="0"/>
        </a:defRPr>
      </a:lvl1pPr>
      <a:lvl2pPr algn="l" defTabSz="642938" rtl="0" eaLnBrk="0" fontAlgn="base" hangingPunct="0">
        <a:spcBef>
          <a:spcPct val="0"/>
        </a:spcBef>
        <a:spcAft>
          <a:spcPct val="0"/>
        </a:spcAft>
        <a:defRPr sz="2400" b="1">
          <a:solidFill>
            <a:srgbClr val="FFFFFF"/>
          </a:solidFill>
          <a:latin typeface="Arial" charset="0"/>
          <a:ea typeface="ヒラギノ明朝 Pro W3" pitchFamily="96" charset="-128"/>
          <a:cs typeface="ヒラギノ明朝 Pro W3"/>
          <a:sym typeface="Georgia" pitchFamily="18" charset="0"/>
        </a:defRPr>
      </a:lvl2pPr>
      <a:lvl3pPr algn="l" defTabSz="642938" rtl="0" eaLnBrk="0" fontAlgn="base" hangingPunct="0">
        <a:spcBef>
          <a:spcPct val="0"/>
        </a:spcBef>
        <a:spcAft>
          <a:spcPct val="0"/>
        </a:spcAft>
        <a:defRPr sz="2400" b="1">
          <a:solidFill>
            <a:srgbClr val="FFFFFF"/>
          </a:solidFill>
          <a:latin typeface="Arial" charset="0"/>
          <a:ea typeface="ヒラギノ明朝 Pro W3" pitchFamily="96" charset="-128"/>
          <a:cs typeface="ヒラギノ明朝 Pro W3"/>
          <a:sym typeface="Georgia" pitchFamily="18" charset="0"/>
        </a:defRPr>
      </a:lvl3pPr>
      <a:lvl4pPr algn="l" defTabSz="642938" rtl="0" eaLnBrk="0" fontAlgn="base" hangingPunct="0">
        <a:spcBef>
          <a:spcPct val="0"/>
        </a:spcBef>
        <a:spcAft>
          <a:spcPct val="0"/>
        </a:spcAft>
        <a:defRPr sz="2400" b="1">
          <a:solidFill>
            <a:srgbClr val="FFFFFF"/>
          </a:solidFill>
          <a:latin typeface="Arial" charset="0"/>
          <a:ea typeface="ヒラギノ明朝 Pro W3" pitchFamily="96" charset="-128"/>
          <a:cs typeface="ヒラギノ明朝 Pro W3"/>
          <a:sym typeface="Georgia" pitchFamily="18" charset="0"/>
        </a:defRPr>
      </a:lvl4pPr>
      <a:lvl5pPr algn="l" defTabSz="642938" rtl="0" eaLnBrk="0" fontAlgn="base" hangingPunct="0">
        <a:spcBef>
          <a:spcPct val="0"/>
        </a:spcBef>
        <a:spcAft>
          <a:spcPct val="0"/>
        </a:spcAft>
        <a:defRPr sz="2400" b="1">
          <a:solidFill>
            <a:srgbClr val="FFFFFF"/>
          </a:solidFill>
          <a:latin typeface="Arial" charset="0"/>
          <a:ea typeface="ヒラギノ明朝 Pro W3" pitchFamily="96" charset="-128"/>
          <a:cs typeface="ヒラギノ明朝 Pro W3"/>
          <a:sym typeface="Georgia" pitchFamily="18" charset="0"/>
        </a:defRPr>
      </a:lvl5pPr>
      <a:lvl6pPr marL="457200" algn="l" defTabSz="642938" rtl="0" fontAlgn="base">
        <a:spcBef>
          <a:spcPct val="0"/>
        </a:spcBef>
        <a:spcAft>
          <a:spcPct val="0"/>
        </a:spcAft>
        <a:defRPr sz="2400" b="1">
          <a:solidFill>
            <a:srgbClr val="FFFFFF"/>
          </a:solidFill>
          <a:latin typeface="Arial" charset="0"/>
          <a:ea typeface="ヒラギノ明朝 Pro W3" pitchFamily="96" charset="-128"/>
          <a:sym typeface="Georgia" pitchFamily="18" charset="0"/>
        </a:defRPr>
      </a:lvl6pPr>
      <a:lvl7pPr marL="914400" algn="l" defTabSz="642938" rtl="0" fontAlgn="base">
        <a:spcBef>
          <a:spcPct val="0"/>
        </a:spcBef>
        <a:spcAft>
          <a:spcPct val="0"/>
        </a:spcAft>
        <a:defRPr sz="2400" b="1">
          <a:solidFill>
            <a:srgbClr val="FFFFFF"/>
          </a:solidFill>
          <a:latin typeface="Arial" charset="0"/>
          <a:ea typeface="ヒラギノ明朝 Pro W3" pitchFamily="96" charset="-128"/>
          <a:sym typeface="Georgia" pitchFamily="18" charset="0"/>
        </a:defRPr>
      </a:lvl7pPr>
      <a:lvl8pPr marL="1371600" algn="l" defTabSz="642938" rtl="0" fontAlgn="base">
        <a:spcBef>
          <a:spcPct val="0"/>
        </a:spcBef>
        <a:spcAft>
          <a:spcPct val="0"/>
        </a:spcAft>
        <a:defRPr sz="2400" b="1">
          <a:solidFill>
            <a:srgbClr val="FFFFFF"/>
          </a:solidFill>
          <a:latin typeface="Arial" charset="0"/>
          <a:ea typeface="ヒラギノ明朝 Pro W3" pitchFamily="96" charset="-128"/>
          <a:sym typeface="Georgia" pitchFamily="18" charset="0"/>
        </a:defRPr>
      </a:lvl8pPr>
      <a:lvl9pPr marL="1828800" algn="l" defTabSz="642938" rtl="0" fontAlgn="base">
        <a:spcBef>
          <a:spcPct val="0"/>
        </a:spcBef>
        <a:spcAft>
          <a:spcPct val="0"/>
        </a:spcAft>
        <a:defRPr sz="2400" b="1">
          <a:solidFill>
            <a:srgbClr val="FFFFFF"/>
          </a:solidFill>
          <a:latin typeface="Arial" charset="0"/>
          <a:ea typeface="ヒラギノ明朝 Pro W3" pitchFamily="96" charset="-128"/>
          <a:sym typeface="Georgia" pitchFamily="18" charset="0"/>
        </a:defRPr>
      </a:lvl9pPr>
    </p:titleStyle>
    <p:bodyStyle>
      <a:lvl1pPr marL="588963" indent="-401638" algn="l" defTabSz="642938" rtl="0" eaLnBrk="0" fontAlgn="base" hangingPunct="0">
        <a:spcBef>
          <a:spcPct val="20000"/>
        </a:spcBef>
        <a:spcAft>
          <a:spcPct val="0"/>
        </a:spcAft>
        <a:buClr>
          <a:schemeClr val="bg1"/>
        </a:buClr>
        <a:buFont typeface="Times" pitchFamily="18" charset="0"/>
        <a:buChar char="•"/>
        <a:defRPr>
          <a:solidFill>
            <a:schemeClr val="bg1"/>
          </a:solidFill>
          <a:latin typeface="+mn-lt"/>
          <a:ea typeface="+mn-ea"/>
          <a:cs typeface="ヒラギノ角ゴ Pro W3"/>
          <a:sym typeface="Arial" pitchFamily="34" charset="0"/>
        </a:defRPr>
      </a:lvl1pPr>
      <a:lvl2pPr marL="901700" indent="-401638" algn="l" defTabSz="642938" rtl="0" eaLnBrk="0" fontAlgn="base" hangingPunct="0">
        <a:spcBef>
          <a:spcPct val="20000"/>
        </a:spcBef>
        <a:spcAft>
          <a:spcPct val="0"/>
        </a:spcAft>
        <a:buClr>
          <a:schemeClr val="bg1"/>
        </a:buClr>
        <a:buChar char="»"/>
        <a:defRPr>
          <a:solidFill>
            <a:schemeClr val="bg1"/>
          </a:solidFill>
          <a:latin typeface="+mn-lt"/>
          <a:ea typeface="+mn-ea"/>
          <a:cs typeface="ヒラギノ角ゴ Pro W3"/>
          <a:sym typeface="Arial" pitchFamily="34" charset="0"/>
        </a:defRPr>
      </a:lvl2pPr>
      <a:lvl3pPr marL="1214438" indent="-401638" algn="l" defTabSz="642938" rtl="0" eaLnBrk="0" fontAlgn="base" hangingPunct="0">
        <a:spcBef>
          <a:spcPct val="20000"/>
        </a:spcBef>
        <a:spcAft>
          <a:spcPct val="0"/>
        </a:spcAft>
        <a:buClr>
          <a:schemeClr val="bg1"/>
        </a:buClr>
        <a:buChar char="–"/>
        <a:defRPr>
          <a:solidFill>
            <a:schemeClr val="bg1"/>
          </a:solidFill>
          <a:latin typeface="+mn-lt"/>
          <a:ea typeface="+mn-ea"/>
          <a:cs typeface="ヒラギノ角ゴ Pro W3"/>
          <a:sym typeface="Arial" pitchFamily="34" charset="0"/>
        </a:defRPr>
      </a:lvl3pPr>
      <a:lvl4pPr marL="1527175" indent="-401638" algn="l" defTabSz="642938" rtl="0" eaLnBrk="0" fontAlgn="base" hangingPunct="0">
        <a:spcBef>
          <a:spcPct val="20000"/>
        </a:spcBef>
        <a:spcAft>
          <a:spcPct val="0"/>
        </a:spcAft>
        <a:buClr>
          <a:schemeClr val="bg1"/>
        </a:buClr>
        <a:buChar char="›"/>
        <a:defRPr>
          <a:solidFill>
            <a:schemeClr val="bg1"/>
          </a:solidFill>
          <a:latin typeface="+mn-lt"/>
          <a:ea typeface="+mn-ea"/>
          <a:cs typeface="ヒラギノ角ゴ Pro W3"/>
          <a:sym typeface="Arial" pitchFamily="34" charset="0"/>
        </a:defRPr>
      </a:lvl4pPr>
      <a:lvl5pPr marL="1839913" indent="-401638" algn="l" defTabSz="642938" rtl="0" eaLnBrk="0" fontAlgn="base" hangingPunct="0">
        <a:spcBef>
          <a:spcPct val="20000"/>
        </a:spcBef>
        <a:spcAft>
          <a:spcPct val="0"/>
        </a:spcAft>
        <a:buClr>
          <a:schemeClr val="bg1"/>
        </a:buClr>
        <a:buFont typeface="Times" pitchFamily="18" charset="0"/>
        <a:buChar char="•"/>
        <a:defRPr>
          <a:solidFill>
            <a:schemeClr val="bg1"/>
          </a:solidFill>
          <a:latin typeface="+mn-lt"/>
          <a:ea typeface="+mn-ea"/>
          <a:cs typeface="ヒラギノ角ゴ Pro W3"/>
          <a:sym typeface="Arial" pitchFamily="34" charset="0"/>
        </a:defRPr>
      </a:lvl5pPr>
      <a:lvl6pPr marL="2297113" indent="-401638" algn="l" defTabSz="642938" rtl="0" fontAlgn="base">
        <a:spcBef>
          <a:spcPct val="20000"/>
        </a:spcBef>
        <a:spcAft>
          <a:spcPct val="0"/>
        </a:spcAft>
        <a:buClr>
          <a:schemeClr val="bg1"/>
        </a:buClr>
        <a:buFont typeface="Times" pitchFamily="18" charset="0"/>
        <a:buChar char="•"/>
        <a:defRPr>
          <a:solidFill>
            <a:schemeClr val="bg1"/>
          </a:solidFill>
          <a:latin typeface="+mn-lt"/>
          <a:ea typeface="+mn-ea"/>
          <a:sym typeface="Arial" charset="0"/>
        </a:defRPr>
      </a:lvl6pPr>
      <a:lvl7pPr marL="2754313" indent="-401638" algn="l" defTabSz="642938" rtl="0" fontAlgn="base">
        <a:spcBef>
          <a:spcPct val="20000"/>
        </a:spcBef>
        <a:spcAft>
          <a:spcPct val="0"/>
        </a:spcAft>
        <a:buClr>
          <a:schemeClr val="bg1"/>
        </a:buClr>
        <a:buFont typeface="Times" pitchFamily="18" charset="0"/>
        <a:buChar char="•"/>
        <a:defRPr>
          <a:solidFill>
            <a:schemeClr val="bg1"/>
          </a:solidFill>
          <a:latin typeface="+mn-lt"/>
          <a:ea typeface="+mn-ea"/>
          <a:sym typeface="Arial" charset="0"/>
        </a:defRPr>
      </a:lvl7pPr>
      <a:lvl8pPr marL="3211513" indent="-401638" algn="l" defTabSz="642938" rtl="0" fontAlgn="base">
        <a:spcBef>
          <a:spcPct val="20000"/>
        </a:spcBef>
        <a:spcAft>
          <a:spcPct val="0"/>
        </a:spcAft>
        <a:buClr>
          <a:schemeClr val="bg1"/>
        </a:buClr>
        <a:buFont typeface="Times" pitchFamily="18" charset="0"/>
        <a:buChar char="•"/>
        <a:defRPr>
          <a:solidFill>
            <a:schemeClr val="bg1"/>
          </a:solidFill>
          <a:latin typeface="+mn-lt"/>
          <a:ea typeface="+mn-ea"/>
          <a:sym typeface="Arial" charset="0"/>
        </a:defRPr>
      </a:lvl8pPr>
      <a:lvl9pPr marL="3668713" indent="-401638" algn="l" defTabSz="642938" rtl="0" fontAlgn="base">
        <a:spcBef>
          <a:spcPct val="20000"/>
        </a:spcBef>
        <a:spcAft>
          <a:spcPct val="0"/>
        </a:spcAft>
        <a:buClr>
          <a:schemeClr val="bg1"/>
        </a:buClr>
        <a:buFont typeface="Times" pitchFamily="18" charset="0"/>
        <a:buChar char="•"/>
        <a:defRPr>
          <a:solidFill>
            <a:schemeClr val="bg1"/>
          </a:solidFill>
          <a:latin typeface="+mn-lt"/>
          <a:ea typeface="+mn-ea"/>
          <a:sym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10"/>
          <p:cNvSpPr>
            <a:spLocks noGrp="1" noChangeArrowheads="1"/>
          </p:cNvSpPr>
          <p:nvPr>
            <p:ph type="ctrTitle"/>
          </p:nvPr>
        </p:nvSpPr>
        <p:spPr>
          <a:xfrm>
            <a:off x="685800" y="2130425"/>
            <a:ext cx="7772400" cy="1146175"/>
          </a:xfrm>
        </p:spPr>
        <p:txBody>
          <a:bodyPr/>
          <a:lstStyle/>
          <a:p>
            <a:pPr algn="ctr" eaLnBrk="1" hangingPunct="1"/>
            <a:r>
              <a:rPr lang="en-US" dirty="0" smtClean="0"/>
              <a:t>Complementing GNP with Well-Being Metrics:</a:t>
            </a:r>
            <a:br>
              <a:rPr lang="en-US" dirty="0" smtClean="0"/>
            </a:br>
            <a:r>
              <a:rPr lang="en-US" dirty="0" smtClean="0"/>
              <a:t>Implications for Public Policy in the U.S. and Beyond</a:t>
            </a:r>
            <a:br>
              <a:rPr lang="en-US" dirty="0" smtClean="0"/>
            </a:br>
            <a:endParaRPr lang="en-US" sz="1800" dirty="0" smtClean="0"/>
          </a:p>
        </p:txBody>
      </p:sp>
      <p:sp>
        <p:nvSpPr>
          <p:cNvPr id="2051" name="Rectangle 11"/>
          <p:cNvSpPr>
            <a:spLocks noGrp="1" noChangeArrowheads="1"/>
          </p:cNvSpPr>
          <p:nvPr>
            <p:ph type="subTitle" idx="1"/>
          </p:nvPr>
        </p:nvSpPr>
        <p:spPr>
          <a:xfrm>
            <a:off x="1371600" y="3657600"/>
            <a:ext cx="6400800" cy="1828800"/>
          </a:xfrm>
        </p:spPr>
        <p:txBody>
          <a:bodyPr/>
          <a:lstStyle/>
          <a:p>
            <a:pPr marL="588963" indent="-401638" eaLnBrk="1" hangingPunct="1">
              <a:lnSpc>
                <a:spcPct val="90000"/>
              </a:lnSpc>
            </a:pPr>
            <a:endParaRPr lang="en-US" dirty="0" smtClean="0"/>
          </a:p>
          <a:p>
            <a:pPr marL="588963" indent="-401638" eaLnBrk="1" hangingPunct="1">
              <a:lnSpc>
                <a:spcPct val="90000"/>
              </a:lnSpc>
            </a:pPr>
            <a:endParaRPr lang="en-US" dirty="0" smtClean="0"/>
          </a:p>
          <a:p>
            <a:pPr marL="588963" indent="-401638" eaLnBrk="1" hangingPunct="1">
              <a:lnSpc>
                <a:spcPct val="90000"/>
              </a:lnSpc>
            </a:pPr>
            <a:r>
              <a:rPr lang="en-US" dirty="0" smtClean="0"/>
              <a:t>Carol Graham</a:t>
            </a:r>
          </a:p>
          <a:p>
            <a:pPr marL="588963" indent="-401638" eaLnBrk="1" hangingPunct="1">
              <a:lnSpc>
                <a:spcPct val="90000"/>
              </a:lnSpc>
            </a:pPr>
            <a:r>
              <a:rPr lang="en-US" dirty="0" smtClean="0"/>
              <a:t>The Brookings Institution</a:t>
            </a:r>
          </a:p>
          <a:p>
            <a:pPr marL="588963" indent="-401638" eaLnBrk="1" hangingPunct="1">
              <a:lnSpc>
                <a:spcPct val="90000"/>
              </a:lnSpc>
            </a:pPr>
            <a:endParaRPr lang="en-US" dirty="0" smtClean="0"/>
          </a:p>
          <a:p>
            <a:pPr marL="588963" indent="-401638" eaLnBrk="1" hangingPunct="1">
              <a:lnSpc>
                <a:spcPct val="90000"/>
              </a:lnSpc>
            </a:pPr>
            <a:r>
              <a:rPr lang="en-US" dirty="0" smtClean="0"/>
              <a:t>UNLV Lecture</a:t>
            </a:r>
          </a:p>
          <a:p>
            <a:pPr marL="588963" indent="-401638" eaLnBrk="1" hangingPunct="1">
              <a:lnSpc>
                <a:spcPct val="90000"/>
              </a:lnSpc>
            </a:pPr>
            <a:r>
              <a:rPr lang="en-US" dirty="0" smtClean="0"/>
              <a:t>February 21,  2013</a:t>
            </a:r>
          </a:p>
          <a:p>
            <a:pPr marL="588963" indent="-401638" eaLnBrk="1" hangingPunct="1">
              <a:lnSpc>
                <a:spcPct val="90000"/>
              </a:lnSpc>
            </a:pPr>
            <a:endParaRPr lang="en-US" dirty="0" smtClean="0"/>
          </a:p>
          <a:p>
            <a:pPr marL="588963" indent="-401638" eaLnBrk="1" hangingPunct="1">
              <a:lnSpc>
                <a:spcPct val="90000"/>
              </a:lnSpc>
            </a:pPr>
            <a:endParaRPr lang="en-US" sz="1400" dirty="0" smtClean="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smtClean="0"/>
              <a:t>Why the Definition of Happiness Matters</a:t>
            </a:r>
          </a:p>
        </p:txBody>
      </p:sp>
      <p:sp>
        <p:nvSpPr>
          <p:cNvPr id="12291" name="Content Placeholder 2"/>
          <p:cNvSpPr>
            <a:spLocks noGrp="1"/>
          </p:cNvSpPr>
          <p:nvPr>
            <p:ph idx="1"/>
          </p:nvPr>
        </p:nvSpPr>
        <p:spPr/>
        <p:txBody>
          <a:bodyPr/>
          <a:lstStyle/>
          <a:p>
            <a:r>
              <a:rPr lang="en-US" smtClean="0"/>
              <a:t>Relationship between the standard variables and open-ended happiness questions is remarkably consistent across respondents worldwide, including in countries of different development levels.</a:t>
            </a:r>
          </a:p>
          <a:p>
            <a:endParaRPr lang="en-US" smtClean="0"/>
          </a:p>
          <a:p>
            <a:r>
              <a:rPr lang="en-US" smtClean="0"/>
              <a:t>Consistency allows us to test for the effects of other variables, such as living under different levels of inflation and/or kinds of governance and environmental regimes. Do not ask respondents if phenomena such as inflation, pollution, commuting time, and/or the nature of their government (for example) make them unhappy. Compare the variance in happiness scores that is explained by these additional variables, controlling for effects of standard socioeconomic/demographic variables.</a:t>
            </a:r>
          </a:p>
          <a:p>
            <a:endParaRPr lang="en-US" smtClean="0"/>
          </a:p>
          <a:p>
            <a:r>
              <a:rPr lang="en-US" smtClean="0"/>
              <a:t>Works clearly and simply from a research perspective. Yet policy perspective more complicated. Policy driven by factors ranging from ethical norms to aggregate welfare objectives to cultural differences. Those, in turn, influence the definition of happiness across individuals and countries.</a:t>
            </a:r>
          </a:p>
          <a:p>
            <a:pPr>
              <a:buFont typeface="Times" pitchFamily="18" charset="0"/>
              <a:buNone/>
            </a:pPr>
            <a:endParaRPr lang="en-US" smtClean="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dirty="0" smtClean="0"/>
              <a:t>Bentham or Aristotle in the statistics offices?</a:t>
            </a:r>
          </a:p>
        </p:txBody>
      </p:sp>
      <p:sp>
        <p:nvSpPr>
          <p:cNvPr id="13315" name="Content Placeholder 2"/>
          <p:cNvSpPr>
            <a:spLocks noGrp="1"/>
          </p:cNvSpPr>
          <p:nvPr>
            <p:ph idx="1"/>
          </p:nvPr>
        </p:nvSpPr>
        <p:spPr/>
        <p:txBody>
          <a:bodyPr/>
          <a:lstStyle/>
          <a:p>
            <a:endParaRPr lang="en-US" b="1" dirty="0" smtClean="0"/>
          </a:p>
          <a:p>
            <a:r>
              <a:rPr lang="en-US" dirty="0" smtClean="0"/>
              <a:t>Broad agreement among scholars on two related but distinct concepts of well-being; each could have implications for policy which, in turn, could vary depending on the country context</a:t>
            </a:r>
          </a:p>
          <a:p>
            <a:r>
              <a:rPr lang="en-US" b="1" dirty="0" smtClean="0"/>
              <a:t>Jeremy Bentham’s </a:t>
            </a:r>
            <a:r>
              <a:rPr lang="en-US" dirty="0" smtClean="0"/>
              <a:t>concept of welfare was maximizing the contentment and pleasure of the greatest number of individuals as they experienced their lives – that is, people feeling happy on a day-to-day basis – falls under the general rubric of hedonic or </a:t>
            </a:r>
            <a:r>
              <a:rPr lang="en-US" i="1" dirty="0" smtClean="0"/>
              <a:t>experienced well-being</a:t>
            </a:r>
            <a:r>
              <a:rPr lang="en-US" dirty="0" smtClean="0"/>
              <a:t>. </a:t>
            </a:r>
          </a:p>
          <a:p>
            <a:r>
              <a:rPr lang="en-US" b="1" dirty="0" smtClean="0"/>
              <a:t>Aristotle</a:t>
            </a:r>
            <a:r>
              <a:rPr lang="en-US" dirty="0" smtClean="0"/>
              <a:t> thought of happiness as </a:t>
            </a:r>
            <a:r>
              <a:rPr lang="en-US" i="1" dirty="0" err="1" smtClean="0"/>
              <a:t>eudaimonia</a:t>
            </a:r>
            <a:r>
              <a:rPr lang="en-US" dirty="0" smtClean="0"/>
              <a:t>, a Greek word that combined two concepts: “</a:t>
            </a:r>
            <a:r>
              <a:rPr lang="en-US" i="1" dirty="0" err="1" smtClean="0"/>
              <a:t>eu</a:t>
            </a:r>
            <a:r>
              <a:rPr lang="en-US" dirty="0" smtClean="0"/>
              <a:t>” meaning well-being or abundance, and “</a:t>
            </a:r>
            <a:r>
              <a:rPr lang="en-US" i="1" dirty="0" err="1" smtClean="0"/>
              <a:t>daimon</a:t>
            </a:r>
            <a:r>
              <a:rPr lang="en-US" dirty="0" smtClean="0"/>
              <a:t>” meaning the power controlling an individual’s destiny. Falls under the rubric of </a:t>
            </a:r>
            <a:r>
              <a:rPr lang="en-US" i="1" dirty="0" smtClean="0"/>
              <a:t>evaluative well-being </a:t>
            </a:r>
            <a:r>
              <a:rPr lang="en-US" dirty="0" smtClean="0"/>
              <a:t>and implicitly includes the opportunity to lead a purposeful or meaningful life.</a:t>
            </a:r>
          </a:p>
          <a:p>
            <a:r>
              <a:rPr lang="en-US" dirty="0" smtClean="0"/>
              <a:t>Hedonic well-being measures better for assessing QOL and life at the moment; evaluated well-being better for assessing people’s capacities to make choices and to seek fulfilling lives</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dirty="0" smtClean="0"/>
              <a:t>Agency and Well-being</a:t>
            </a:r>
          </a:p>
        </p:txBody>
      </p:sp>
      <p:sp>
        <p:nvSpPr>
          <p:cNvPr id="14339" name="Content Placeholder 2"/>
          <p:cNvSpPr>
            <a:spLocks noGrp="1"/>
          </p:cNvSpPr>
          <p:nvPr>
            <p:ph idx="1"/>
          </p:nvPr>
        </p:nvSpPr>
        <p:spPr/>
        <p:txBody>
          <a:bodyPr/>
          <a:lstStyle/>
          <a:p>
            <a:r>
              <a:rPr lang="en-US" dirty="0" smtClean="0"/>
              <a:t>My research suggests that which dimension matters to a particular person is in part determined by his/her capacity to pursue a meaningful life. </a:t>
            </a:r>
          </a:p>
          <a:p>
            <a:endParaRPr lang="en-US" dirty="0" smtClean="0"/>
          </a:p>
          <a:p>
            <a:r>
              <a:rPr lang="en-US" dirty="0" smtClean="0"/>
              <a:t>Lacking capacity – for instance, due to government restrictions or a lack of wealth or education – people may place more value on simple, day-to-day experiences, such as friendship and religion.</a:t>
            </a:r>
          </a:p>
          <a:p>
            <a:pPr>
              <a:buNone/>
            </a:pPr>
            <a:r>
              <a:rPr lang="en-US" dirty="0" smtClean="0"/>
              <a:t> </a:t>
            </a:r>
          </a:p>
          <a:p>
            <a:r>
              <a:rPr lang="en-US" dirty="0" smtClean="0"/>
              <a:t>Those with more capacity may have less time and interest in day-to-day experiences, particularly if they are very focused on some overarching objective or achievement.  </a:t>
            </a:r>
          </a:p>
          <a:p>
            <a:endParaRPr lang="en-US" dirty="0" smtClean="0"/>
          </a:p>
          <a:p>
            <a:r>
              <a:rPr lang="en-US" dirty="0" smtClean="0"/>
              <a:t>Income and experienced </a:t>
            </a:r>
            <a:r>
              <a:rPr lang="en-US" dirty="0" err="1" smtClean="0"/>
              <a:t>vs</a:t>
            </a:r>
            <a:r>
              <a:rPr lang="en-US" dirty="0" smtClean="0"/>
              <a:t> evaluative well-being in the US (</a:t>
            </a:r>
            <a:r>
              <a:rPr lang="en-US" i="1" dirty="0" err="1" smtClean="0"/>
              <a:t>Kahneman</a:t>
            </a:r>
            <a:r>
              <a:rPr lang="en-US" i="1" dirty="0" smtClean="0"/>
              <a:t> and Deaton); </a:t>
            </a:r>
            <a:r>
              <a:rPr lang="en-US" dirty="0" smtClean="0"/>
              <a:t>income as proxy for agency in life evaluation responses?</a:t>
            </a:r>
          </a:p>
          <a:p>
            <a:endParaRPr lang="en-US" i="1" dirty="0" smtClean="0"/>
          </a:p>
          <a:p>
            <a:r>
              <a:rPr lang="en-US" i="1" dirty="0" smtClean="0"/>
              <a:t> </a:t>
            </a:r>
            <a:r>
              <a:rPr lang="en-US" dirty="0" err="1" smtClean="0"/>
              <a:t>LatAm</a:t>
            </a:r>
            <a:r>
              <a:rPr lang="en-US" dirty="0" smtClean="0"/>
              <a:t>: poor and friends/family; rich and work/health</a:t>
            </a:r>
            <a:r>
              <a:rPr lang="en-US" i="1" dirty="0" smtClean="0"/>
              <a:t> (Graham and Lora</a:t>
            </a:r>
            <a:r>
              <a:rPr lang="en-US" dirty="0" smtClean="0"/>
              <a:t>); work/health = agency, friends/family = safety nets</a:t>
            </a:r>
          </a:p>
          <a:p>
            <a:endParaRPr lang="en-US" dirty="0" smtClean="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Content Placeholder 2"/>
          <p:cNvSpPr>
            <a:spLocks noGrp="1"/>
          </p:cNvSpPr>
          <p:nvPr>
            <p:ph idx="1"/>
          </p:nvPr>
        </p:nvSpPr>
        <p:spPr/>
        <p:txBody>
          <a:bodyPr/>
          <a:lstStyle/>
          <a:p>
            <a:pPr>
              <a:buNone/>
            </a:pPr>
            <a:endParaRPr lang="en-US" dirty="0" smtClean="0"/>
          </a:p>
          <a:p>
            <a:r>
              <a:rPr lang="en-US" dirty="0" smtClean="0"/>
              <a:t>Adaptations are psychological defense mechanisms; </a:t>
            </a:r>
          </a:p>
          <a:p>
            <a:endParaRPr lang="en-US" dirty="0" smtClean="0"/>
          </a:p>
          <a:p>
            <a:pPr marL="588963" lvl="1">
              <a:buFont typeface="Times" pitchFamily="18" charset="0"/>
              <a:buChar char="•"/>
            </a:pPr>
            <a:r>
              <a:rPr lang="en-US" dirty="0" smtClean="0"/>
              <a:t>Those with limited means may emphasize the daily experience dimension of well-being over life evaluation; Afghanistan findings (smiling/happiness versus BPL)</a:t>
            </a:r>
          </a:p>
          <a:p>
            <a:endParaRPr lang="en-US" dirty="0" smtClean="0"/>
          </a:p>
          <a:p>
            <a:r>
              <a:rPr lang="en-US" dirty="0" smtClean="0"/>
              <a:t>Is this adaption – e.g. a way to preserve psychological well-being in the face of adverse conditions and low expectations?</a:t>
            </a:r>
          </a:p>
          <a:p>
            <a:pPr>
              <a:buNone/>
            </a:pPr>
            <a:r>
              <a:rPr lang="en-US" dirty="0" smtClean="0"/>
              <a:t> </a:t>
            </a:r>
          </a:p>
          <a:p>
            <a:r>
              <a:rPr lang="en-US" dirty="0" smtClean="0"/>
              <a:t>This may be good from an individual perspective but may also result in collective tolerance for bad equilibrium, such as high levels of crime and corruption or poor norms of health.</a:t>
            </a:r>
          </a:p>
          <a:p>
            <a:pPr>
              <a:buNone/>
            </a:pPr>
            <a:r>
              <a:rPr lang="en-US" dirty="0" smtClean="0"/>
              <a:t> </a:t>
            </a:r>
          </a:p>
          <a:p>
            <a:r>
              <a:rPr lang="en-US" dirty="0" smtClean="0"/>
              <a:t>My research shows that individuals are better able to adapt to unpleasant certainty – poverty, high levels of crime and corruption – than they are to uncertainty – pain and anxiety, rapid or volatile economic growth, and </a:t>
            </a:r>
            <a:r>
              <a:rPr lang="en-US" i="1" dirty="0" smtClean="0"/>
              <a:t>changes</a:t>
            </a:r>
            <a:r>
              <a:rPr lang="en-US" dirty="0" smtClean="0"/>
              <a:t> in crime/corruption rates;</a:t>
            </a:r>
          </a:p>
          <a:p>
            <a:pPr>
              <a:buFont typeface="Times" pitchFamily="18" charset="0"/>
              <a:buNone/>
            </a:pPr>
            <a:endParaRPr lang="en-US" dirty="0" smtClean="0"/>
          </a:p>
        </p:txBody>
      </p:sp>
      <p:sp>
        <p:nvSpPr>
          <p:cNvPr id="4" name="Title 3"/>
          <p:cNvSpPr>
            <a:spLocks noGrp="1"/>
          </p:cNvSpPr>
          <p:nvPr>
            <p:ph type="title"/>
          </p:nvPr>
        </p:nvSpPr>
        <p:spPr/>
        <p:txBody>
          <a:bodyPr/>
          <a:lstStyle/>
          <a:p>
            <a:r>
              <a:rPr lang="en-US" dirty="0" smtClean="0"/>
              <a:t>The Adaptation Conundrum</a:t>
            </a:r>
            <a:endParaRPr lang="en-US" dirty="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z="2000" smtClean="0"/>
              <a:t>Best Possible Life and the Dow Jones Industrial Average</a:t>
            </a:r>
          </a:p>
        </p:txBody>
      </p:sp>
      <p:pic>
        <p:nvPicPr>
          <p:cNvPr id="13315" name="Picture 4"/>
          <p:cNvPicPr>
            <a:picLocks noChangeAspect="1"/>
          </p:cNvPicPr>
          <p:nvPr/>
        </p:nvPicPr>
        <p:blipFill>
          <a:blip r:embed="rId2" cstate="print"/>
          <a:srcRect/>
          <a:stretch>
            <a:fillRect/>
          </a:stretch>
        </p:blipFill>
        <p:spPr bwMode="auto">
          <a:xfrm>
            <a:off x="914400" y="990600"/>
            <a:ext cx="7315200" cy="5346700"/>
          </a:xfrm>
          <a:prstGeom prst="rect">
            <a:avLst/>
          </a:prstGeom>
          <a:noFill/>
          <a:ln w="25400">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(Happy) Levels versus (Unhappy) Changes in the Development Process</a:t>
            </a:r>
            <a:endParaRPr lang="en-US" dirty="0"/>
          </a:p>
        </p:txBody>
      </p:sp>
      <p:sp>
        <p:nvSpPr>
          <p:cNvPr id="3" name="Content Placeholder 2"/>
          <p:cNvSpPr>
            <a:spLocks noGrp="1"/>
          </p:cNvSpPr>
          <p:nvPr>
            <p:ph idx="1"/>
          </p:nvPr>
        </p:nvSpPr>
        <p:spPr/>
        <p:txBody>
          <a:bodyPr/>
          <a:lstStyle/>
          <a:p>
            <a:r>
              <a:rPr lang="en-US" dirty="0" smtClean="0"/>
              <a:t>We know that people are, on average, happier in countries with higher levels of GDP per capita, BUT…..</a:t>
            </a:r>
          </a:p>
          <a:p>
            <a:endParaRPr lang="en-US" dirty="0" smtClean="0"/>
          </a:p>
          <a:p>
            <a:r>
              <a:rPr lang="en-US" dirty="0" smtClean="0"/>
              <a:t>a) happy peasants and frustrated achievers; unhappy migrants</a:t>
            </a:r>
          </a:p>
          <a:p>
            <a:endParaRPr lang="en-US" dirty="0" smtClean="0"/>
          </a:p>
          <a:p>
            <a:r>
              <a:rPr lang="en-US" dirty="0" smtClean="0"/>
              <a:t>b) paradox of unhappy growth (may be because of effects of rapid growth, because of rising aspirations, or because of lower level effects in t-0 – e.g. the unhappy, fast-growing countries started off at lower levels of income and well-being to begin with)</a:t>
            </a:r>
          </a:p>
          <a:p>
            <a:endParaRPr lang="en-US" dirty="0" smtClean="0"/>
          </a:p>
          <a:p>
            <a:r>
              <a:rPr lang="en-US" dirty="0" smtClean="0"/>
              <a:t>Some uncertainty is often necessary to achieve progress; so does frustration/unhappiness necessarily underlie the development process? Highlights why the nature of growth/policy matters, as well as why societies may resist policy reforms and change even when their situations seem abysmal by the standards of external observers; may help us understand why societies do and do not rebel at seemingly predictable moments. </a:t>
            </a:r>
          </a:p>
          <a:p>
            <a:endParaRPr lang="en-US" dirty="0" smtClean="0"/>
          </a:p>
          <a:p>
            <a:endParaRPr lang="en-US"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mtClean="0"/>
              <a:t>The paradox of unhappy growth</a:t>
            </a:r>
          </a:p>
        </p:txBody>
      </p:sp>
      <p:sp>
        <p:nvSpPr>
          <p:cNvPr id="12291" name="Rectangle 3"/>
          <p:cNvSpPr>
            <a:spLocks noGrp="1" noChangeArrowheads="1"/>
          </p:cNvSpPr>
          <p:nvPr>
            <p:ph type="body" sz="half" idx="3"/>
          </p:nvPr>
        </p:nvSpPr>
        <p:spPr>
          <a:xfrm>
            <a:off x="893763" y="3776663"/>
            <a:ext cx="7358062" cy="2547937"/>
          </a:xfrm>
        </p:spPr>
        <p:txBody>
          <a:bodyPr/>
          <a:lstStyle/>
          <a:p>
            <a:pPr lvl="2" eaLnBrk="1" hangingPunct="1">
              <a:lnSpc>
                <a:spcPct val="80000"/>
              </a:lnSpc>
            </a:pPr>
            <a:endParaRPr lang="en-US" sz="1400" i="1" smtClean="0"/>
          </a:p>
          <a:p>
            <a:pPr lvl="2" eaLnBrk="1" hangingPunct="1">
              <a:lnSpc>
                <a:spcPct val="80000"/>
              </a:lnSpc>
            </a:pPr>
            <a:endParaRPr lang="en-US" sz="1400" i="1" smtClean="0"/>
          </a:p>
          <a:p>
            <a:pPr lvl="2" eaLnBrk="1" hangingPunct="1">
              <a:lnSpc>
                <a:spcPct val="80000"/>
              </a:lnSpc>
            </a:pPr>
            <a:r>
              <a:rPr lang="en-US" sz="1400" i="1" smtClean="0"/>
              <a:t>Source: IADB-RES using Gallup World Poll, 2007</a:t>
            </a:r>
          </a:p>
          <a:p>
            <a:pPr eaLnBrk="1" hangingPunct="1">
              <a:lnSpc>
                <a:spcPct val="80000"/>
              </a:lnSpc>
            </a:pPr>
            <a:endParaRPr lang="en-US" sz="1400" smtClean="0"/>
          </a:p>
          <a:p>
            <a:pPr eaLnBrk="1" hangingPunct="1">
              <a:lnSpc>
                <a:spcPct val="80000"/>
              </a:lnSpc>
            </a:pPr>
            <a:r>
              <a:rPr lang="en-US" sz="1100" smtClean="0"/>
              <a:t>OLS regression; dependent variable is average life satisfaction per country, growth rates are averaged over the past five years. N=122</a:t>
            </a:r>
          </a:p>
          <a:p>
            <a:pPr eaLnBrk="1" hangingPunct="1">
              <a:lnSpc>
                <a:spcPct val="80000"/>
              </a:lnSpc>
            </a:pPr>
            <a:r>
              <a:rPr lang="en-US" sz="1100" smtClean="0"/>
              <a:t>GDP per capita: The coefficients are the marginal effects: how much does the satisfaction of 2 countries differ if one has 2X the income of the other. </a:t>
            </a:r>
          </a:p>
          <a:p>
            <a:pPr eaLnBrk="1" hangingPunct="1">
              <a:lnSpc>
                <a:spcPct val="80000"/>
              </a:lnSpc>
            </a:pPr>
            <a:r>
              <a:rPr lang="en-US" sz="1100" smtClean="0"/>
              <a:t>Economic Growth: How much does an additional % point of growth affect satisfaction </a:t>
            </a:r>
          </a:p>
          <a:p>
            <a:pPr eaLnBrk="1" hangingPunct="1">
              <a:lnSpc>
                <a:spcPct val="80000"/>
              </a:lnSpc>
            </a:pPr>
            <a:r>
              <a:rPr lang="en-US" sz="1100" smtClean="0"/>
              <a:t>The life satisfaction variable is on a 0 to 10 scale; all others are the percentage of respondents that are satisfied.  </a:t>
            </a:r>
          </a:p>
          <a:p>
            <a:pPr eaLnBrk="1" hangingPunct="1">
              <a:lnSpc>
                <a:spcPct val="80000"/>
              </a:lnSpc>
            </a:pPr>
            <a:r>
              <a:rPr lang="en-US" sz="1100" smtClean="0"/>
              <a:t>Graham and Chattopadhyay find similar effects for Latin America, based on individual data rather than country averages</a:t>
            </a:r>
          </a:p>
        </p:txBody>
      </p:sp>
      <p:graphicFrame>
        <p:nvGraphicFramePr>
          <p:cNvPr id="205828" name="Group 4"/>
          <p:cNvGraphicFramePr>
            <a:graphicFrameLocks noGrp="1"/>
          </p:cNvGraphicFramePr>
          <p:nvPr>
            <p:ph sz="quarter" idx="2"/>
          </p:nvPr>
        </p:nvGraphicFramePr>
        <p:xfrm>
          <a:off x="990600" y="1143000"/>
          <a:ext cx="7162800" cy="2632710"/>
        </p:xfrm>
        <a:graphic>
          <a:graphicData uri="http://schemas.openxmlformats.org/drawingml/2006/table">
            <a:tbl>
              <a:tblPr/>
              <a:tblGrid>
                <a:gridCol w="4049713"/>
                <a:gridCol w="1590675"/>
                <a:gridCol w="1522412"/>
              </a:tblGrid>
              <a:tr h="293688">
                <a:tc rowSpan="2">
                  <a:txBody>
                    <a:bodyPr/>
                    <a:lstStyle/>
                    <a:p>
                      <a:pPr marL="187325" marR="0" lvl="0" indent="0" algn="l" defTabSz="642938" rtl="0" eaLnBrk="1" fontAlgn="base" latinLnBrk="0" hangingPunct="1">
                        <a:lnSpc>
                          <a:spcPct val="100000"/>
                        </a:lnSpc>
                        <a:spcBef>
                          <a:spcPct val="20000"/>
                        </a:spcBef>
                        <a:spcAft>
                          <a:spcPct val="0"/>
                        </a:spcAft>
                        <a:buClr>
                          <a:schemeClr val="bg1"/>
                        </a:buClr>
                        <a:buSzTx/>
                        <a:buFont typeface="Times" pitchFamily="18" charset="0"/>
                        <a:buNone/>
                        <a:tabLst/>
                      </a:pPr>
                      <a:r>
                        <a:rPr kumimoji="0" lang="en-US" sz="1400" b="1" i="0" u="none" strike="noStrike" cap="none" normalizeH="0" baseline="0" dirty="0" smtClean="0">
                          <a:ln>
                            <a:noFill/>
                          </a:ln>
                          <a:solidFill>
                            <a:srgbClr val="EA0000"/>
                          </a:solidFill>
                          <a:effectLst/>
                          <a:latin typeface="Arial" charset="0"/>
                          <a:ea typeface="ヒラギノ角ゴ Pro W3" pitchFamily="96" charset="-128"/>
                          <a:sym typeface="Arial" charset="0"/>
                        </a:rPr>
                        <a:t>The relationship between income per capita, economic growth, and satisfaction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gridSpan="2">
                  <a:txBody>
                    <a:bodyPr/>
                    <a:lstStyle/>
                    <a:p>
                      <a:pPr marL="187325" marR="0" lvl="0" indent="0" algn="ctr" defTabSz="642938" rtl="0" eaLnBrk="1" fontAlgn="base" latinLnBrk="0" hangingPunct="1">
                        <a:lnSpc>
                          <a:spcPct val="100000"/>
                        </a:lnSpc>
                        <a:spcBef>
                          <a:spcPct val="20000"/>
                        </a:spcBef>
                        <a:spcAft>
                          <a:spcPct val="0"/>
                        </a:spcAft>
                        <a:buClr>
                          <a:schemeClr val="bg1"/>
                        </a:buClr>
                        <a:buSzTx/>
                        <a:buFont typeface="Times" pitchFamily="18" charset="0"/>
                        <a:buNone/>
                        <a:tabLst/>
                      </a:pPr>
                      <a:r>
                        <a:rPr kumimoji="0" lang="en-US" sz="1400" b="1" i="0" u="none" strike="noStrike" cap="none" normalizeH="0" baseline="0" smtClean="0">
                          <a:ln>
                            <a:noFill/>
                          </a:ln>
                          <a:solidFill>
                            <a:schemeClr val="tx1"/>
                          </a:solidFill>
                          <a:effectLst/>
                          <a:latin typeface="Arial" charset="0"/>
                          <a:ea typeface="ヒラギノ角ゴ Pro W3" pitchFamily="96" charset="-128"/>
                          <a:sym typeface="Arial" charset="0"/>
                        </a:rPr>
                        <a:t>122 countries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lang="en-US"/>
                    </a:p>
                  </a:txBody>
                  <a:tcPr/>
                </a:tc>
              </a:tr>
              <a:tr h="487363">
                <a:tc vMerge="1">
                  <a:txBody>
                    <a:bodyPr/>
                    <a:lstStyle/>
                    <a:p>
                      <a:endParaRPr lang="en-US"/>
                    </a:p>
                  </a:txBody>
                  <a:tcPr/>
                </a:tc>
                <a:tc>
                  <a:txBody>
                    <a:bodyPr/>
                    <a:lstStyle/>
                    <a:p>
                      <a:pPr marL="187325" marR="0" lvl="0" indent="0" algn="l" defTabSz="642938" rtl="0" eaLnBrk="1" fontAlgn="base" latinLnBrk="0" hangingPunct="1">
                        <a:lnSpc>
                          <a:spcPct val="100000"/>
                        </a:lnSpc>
                        <a:spcBef>
                          <a:spcPct val="20000"/>
                        </a:spcBef>
                        <a:spcAft>
                          <a:spcPct val="0"/>
                        </a:spcAft>
                        <a:buClr>
                          <a:schemeClr val="bg1"/>
                        </a:buClr>
                        <a:buSzTx/>
                        <a:buFont typeface="Times" pitchFamily="18" charset="0"/>
                        <a:buNone/>
                        <a:tabLst/>
                      </a:pPr>
                      <a:r>
                        <a:rPr kumimoji="0" lang="en-US" sz="1400" b="1" i="0" u="none" strike="noStrike" cap="none" normalizeH="0" baseline="0" smtClean="0">
                          <a:ln>
                            <a:noFill/>
                          </a:ln>
                          <a:solidFill>
                            <a:schemeClr val="tx1"/>
                          </a:solidFill>
                          <a:effectLst/>
                          <a:latin typeface="Arial" charset="0"/>
                          <a:ea typeface="ヒラギノ角ゴ Pro W3" pitchFamily="96" charset="-128"/>
                          <a:sym typeface="Arial" charset="0"/>
                        </a:rPr>
                        <a:t>GDP per capita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187325" marR="0" lvl="0" indent="0" algn="l" defTabSz="642938" rtl="0" eaLnBrk="1" fontAlgn="base" latinLnBrk="0" hangingPunct="1">
                        <a:lnSpc>
                          <a:spcPct val="100000"/>
                        </a:lnSpc>
                        <a:spcBef>
                          <a:spcPct val="20000"/>
                        </a:spcBef>
                        <a:spcAft>
                          <a:spcPct val="0"/>
                        </a:spcAft>
                        <a:buClr>
                          <a:schemeClr val="bg1"/>
                        </a:buClr>
                        <a:buSzTx/>
                        <a:buFont typeface="Times" pitchFamily="18" charset="0"/>
                        <a:buNone/>
                        <a:tabLst/>
                      </a:pPr>
                      <a:r>
                        <a:rPr kumimoji="0" lang="en-US" sz="1400" b="1" i="0" u="none" strike="noStrike" cap="none" normalizeH="0" baseline="0" smtClean="0">
                          <a:ln>
                            <a:noFill/>
                          </a:ln>
                          <a:solidFill>
                            <a:schemeClr val="tx1"/>
                          </a:solidFill>
                          <a:effectLst/>
                          <a:latin typeface="Arial" charset="0"/>
                          <a:ea typeface="ヒラギノ角ゴ Pro W3" pitchFamily="96" charset="-128"/>
                          <a:sym typeface="Arial" charset="0"/>
                        </a:rPr>
                        <a:t>Economic Growth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361950">
                <a:tc>
                  <a:txBody>
                    <a:bodyPr/>
                    <a:lstStyle/>
                    <a:p>
                      <a:pPr marL="187325" marR="0" lvl="0" indent="0" algn="l" defTabSz="642938" rtl="0" eaLnBrk="1" fontAlgn="base" latinLnBrk="0" hangingPunct="1">
                        <a:lnSpc>
                          <a:spcPct val="100000"/>
                        </a:lnSpc>
                        <a:spcBef>
                          <a:spcPct val="20000"/>
                        </a:spcBef>
                        <a:spcAft>
                          <a:spcPct val="0"/>
                        </a:spcAft>
                        <a:buClr>
                          <a:schemeClr val="bg1"/>
                        </a:buClr>
                        <a:buSzTx/>
                        <a:buFont typeface="Times" pitchFamily="18" charset="0"/>
                        <a:buNone/>
                        <a:tabLst/>
                      </a:pPr>
                      <a:r>
                        <a:rPr kumimoji="0" lang="en-US" sz="1400" b="1" i="0" u="none" strike="noStrike" cap="none" normalizeH="0" baseline="0" smtClean="0">
                          <a:ln>
                            <a:noFill/>
                          </a:ln>
                          <a:solidFill>
                            <a:schemeClr val="tx1"/>
                          </a:solidFill>
                          <a:effectLst/>
                          <a:latin typeface="Arial" charset="0"/>
                          <a:ea typeface="ヒラギノ角ゴ Pro W3" pitchFamily="96" charset="-128"/>
                          <a:sym typeface="Arial" charset="0"/>
                        </a:rPr>
                        <a:t>Life Satisfaction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187325" marR="0" lvl="0" indent="0" algn="l" defTabSz="642938" rtl="0" eaLnBrk="1" fontAlgn="base" latinLnBrk="0" hangingPunct="1">
                        <a:lnSpc>
                          <a:spcPct val="100000"/>
                        </a:lnSpc>
                        <a:spcBef>
                          <a:spcPct val="20000"/>
                        </a:spcBef>
                        <a:spcAft>
                          <a:spcPct val="0"/>
                        </a:spcAft>
                        <a:buClr>
                          <a:schemeClr val="bg1"/>
                        </a:buClr>
                        <a:buSzTx/>
                        <a:buFont typeface="Times" pitchFamily="18" charset="0"/>
                        <a:buNone/>
                        <a:tabLst/>
                      </a:pPr>
                      <a:r>
                        <a:rPr kumimoji="0" lang="en-US" sz="1400" b="1" i="0" u="none" strike="noStrike" cap="none" normalizeH="0" baseline="0" smtClean="0">
                          <a:ln>
                            <a:noFill/>
                          </a:ln>
                          <a:solidFill>
                            <a:schemeClr val="tx1"/>
                          </a:solidFill>
                          <a:effectLst/>
                          <a:latin typeface="Arial" charset="0"/>
                          <a:ea typeface="ヒラギノ角ゴ Pro W3" pitchFamily="96" charset="-128"/>
                          <a:sym typeface="Arial" charset="0"/>
                        </a:rPr>
                        <a:t>0.788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187325" marR="0" lvl="0" indent="0" algn="l" defTabSz="642938" rtl="0" eaLnBrk="1" fontAlgn="base" latinLnBrk="0" hangingPunct="1">
                        <a:lnSpc>
                          <a:spcPct val="100000"/>
                        </a:lnSpc>
                        <a:spcBef>
                          <a:spcPct val="20000"/>
                        </a:spcBef>
                        <a:spcAft>
                          <a:spcPct val="0"/>
                        </a:spcAft>
                        <a:buClr>
                          <a:schemeClr val="bg1"/>
                        </a:buClr>
                        <a:buSzTx/>
                        <a:buFont typeface="Times" pitchFamily="18" charset="0"/>
                        <a:buNone/>
                        <a:tabLst/>
                      </a:pPr>
                      <a:r>
                        <a:rPr kumimoji="0" lang="en-US" sz="1400" b="1" i="0" u="none" strike="noStrike" cap="none" normalizeH="0" baseline="0" smtClean="0">
                          <a:ln>
                            <a:noFill/>
                          </a:ln>
                          <a:solidFill>
                            <a:schemeClr val="tx1"/>
                          </a:solidFill>
                          <a:effectLst/>
                          <a:latin typeface="Arial" charset="0"/>
                          <a:ea typeface="ヒラギノ角ゴ Pro W3" pitchFamily="96" charset="-128"/>
                          <a:sym typeface="Arial" charset="0"/>
                        </a:rPr>
                        <a:t>-0.082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361950">
                <a:tc>
                  <a:txBody>
                    <a:bodyPr/>
                    <a:lstStyle/>
                    <a:p>
                      <a:pPr marL="187325" marR="0" lvl="0" indent="0" algn="l" defTabSz="642938" rtl="0" eaLnBrk="1" fontAlgn="base" latinLnBrk="0" hangingPunct="1">
                        <a:lnSpc>
                          <a:spcPct val="100000"/>
                        </a:lnSpc>
                        <a:spcBef>
                          <a:spcPct val="20000"/>
                        </a:spcBef>
                        <a:spcAft>
                          <a:spcPct val="0"/>
                        </a:spcAft>
                        <a:buClr>
                          <a:schemeClr val="bg1"/>
                        </a:buClr>
                        <a:buSzTx/>
                        <a:buFont typeface="Times" pitchFamily="18" charset="0"/>
                        <a:buNone/>
                        <a:tabLst/>
                      </a:pPr>
                      <a:r>
                        <a:rPr kumimoji="0" lang="en-US" sz="1400" b="1" i="0" u="none" strike="noStrike" cap="none" normalizeH="0" baseline="0" smtClean="0">
                          <a:ln>
                            <a:noFill/>
                          </a:ln>
                          <a:solidFill>
                            <a:schemeClr val="tx1"/>
                          </a:solidFill>
                          <a:effectLst/>
                          <a:latin typeface="Arial" charset="0"/>
                          <a:ea typeface="ヒラギノ角ゴ Pro W3" pitchFamily="96" charset="-128"/>
                          <a:sym typeface="Arial" charset="0"/>
                        </a:rPr>
                        <a:t>Standard of living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187325" marR="0" lvl="0" indent="0" algn="l" defTabSz="642938" rtl="0" eaLnBrk="1" fontAlgn="base" latinLnBrk="0" hangingPunct="1">
                        <a:lnSpc>
                          <a:spcPct val="100000"/>
                        </a:lnSpc>
                        <a:spcBef>
                          <a:spcPct val="20000"/>
                        </a:spcBef>
                        <a:spcAft>
                          <a:spcPct val="0"/>
                        </a:spcAft>
                        <a:buClr>
                          <a:schemeClr val="bg1"/>
                        </a:buClr>
                        <a:buSzTx/>
                        <a:buFont typeface="Times" pitchFamily="18" charset="0"/>
                        <a:buNone/>
                        <a:tabLst/>
                      </a:pPr>
                      <a:r>
                        <a:rPr kumimoji="0" lang="en-US" sz="1400" b="1" i="0" u="none" strike="noStrike" cap="none" normalizeH="0" baseline="0" smtClean="0">
                          <a:ln>
                            <a:noFill/>
                          </a:ln>
                          <a:solidFill>
                            <a:schemeClr val="tx1"/>
                          </a:solidFill>
                          <a:effectLst/>
                          <a:latin typeface="Arial" charset="0"/>
                          <a:ea typeface="ヒラギノ角ゴ Pro W3" pitchFamily="96" charset="-128"/>
                          <a:sym typeface="Arial" charset="0"/>
                        </a:rPr>
                        <a:t>0.108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187325" marR="0" lvl="0" indent="0" algn="l" defTabSz="642938" rtl="0" eaLnBrk="1" fontAlgn="base" latinLnBrk="0" hangingPunct="1">
                        <a:lnSpc>
                          <a:spcPct val="100000"/>
                        </a:lnSpc>
                        <a:spcBef>
                          <a:spcPct val="20000"/>
                        </a:spcBef>
                        <a:spcAft>
                          <a:spcPct val="0"/>
                        </a:spcAft>
                        <a:buClr>
                          <a:schemeClr val="bg1"/>
                        </a:buClr>
                        <a:buSzTx/>
                        <a:buFont typeface="Times" pitchFamily="18" charset="0"/>
                        <a:buNone/>
                        <a:tabLst/>
                      </a:pPr>
                      <a:r>
                        <a:rPr kumimoji="0" lang="en-US" sz="1400" b="1" i="0" u="none" strike="noStrike" cap="none" normalizeH="0" baseline="0" smtClean="0">
                          <a:ln>
                            <a:noFill/>
                          </a:ln>
                          <a:solidFill>
                            <a:schemeClr val="tx1"/>
                          </a:solidFill>
                          <a:effectLst/>
                          <a:latin typeface="Arial" charset="0"/>
                          <a:ea typeface="ヒラギノ角ゴ Pro W3" pitchFamily="96" charset="-128"/>
                          <a:sym typeface="Arial" charset="0"/>
                        </a:rPr>
                        <a:t>-0.018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361950">
                <a:tc>
                  <a:txBody>
                    <a:bodyPr/>
                    <a:lstStyle/>
                    <a:p>
                      <a:pPr marL="187325" marR="0" lvl="0" indent="0" algn="l" defTabSz="642938" rtl="0" eaLnBrk="1" fontAlgn="base" latinLnBrk="0" hangingPunct="1">
                        <a:lnSpc>
                          <a:spcPct val="100000"/>
                        </a:lnSpc>
                        <a:spcBef>
                          <a:spcPct val="20000"/>
                        </a:spcBef>
                        <a:spcAft>
                          <a:spcPct val="0"/>
                        </a:spcAft>
                        <a:buClr>
                          <a:schemeClr val="bg1"/>
                        </a:buClr>
                        <a:buSzTx/>
                        <a:buFont typeface="Times" pitchFamily="18" charset="0"/>
                        <a:buNone/>
                        <a:tabLst/>
                      </a:pPr>
                      <a:r>
                        <a:rPr kumimoji="0" lang="en-US" sz="1400" b="1" i="0" u="none" strike="noStrike" cap="none" normalizeH="0" baseline="0" smtClean="0">
                          <a:ln>
                            <a:noFill/>
                          </a:ln>
                          <a:solidFill>
                            <a:schemeClr val="tx1"/>
                          </a:solidFill>
                          <a:effectLst/>
                          <a:latin typeface="Arial" charset="0"/>
                          <a:ea typeface="ヒラギノ角ゴ Pro W3" pitchFamily="96" charset="-128"/>
                          <a:sym typeface="Arial" charset="0"/>
                        </a:rPr>
                        <a:t>Health satisfaction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187325" marR="0" lvl="0" indent="0" algn="l" defTabSz="642938" rtl="0" eaLnBrk="1" fontAlgn="base" latinLnBrk="0" hangingPunct="1">
                        <a:lnSpc>
                          <a:spcPct val="100000"/>
                        </a:lnSpc>
                        <a:spcBef>
                          <a:spcPct val="20000"/>
                        </a:spcBef>
                        <a:spcAft>
                          <a:spcPct val="0"/>
                        </a:spcAft>
                        <a:buClr>
                          <a:schemeClr val="bg1"/>
                        </a:buClr>
                        <a:buSzTx/>
                        <a:buFont typeface="Times" pitchFamily="18" charset="0"/>
                        <a:buNone/>
                        <a:tabLst/>
                      </a:pPr>
                      <a:r>
                        <a:rPr kumimoji="0" lang="en-US" sz="1400" b="1" i="0" u="none" strike="noStrike" cap="none" normalizeH="0" baseline="0" smtClean="0">
                          <a:ln>
                            <a:noFill/>
                          </a:ln>
                          <a:solidFill>
                            <a:schemeClr val="tx1"/>
                          </a:solidFill>
                          <a:effectLst/>
                          <a:latin typeface="Arial" charset="0"/>
                          <a:ea typeface="ヒラギノ角ゴ Pro W3" pitchFamily="96" charset="-128"/>
                          <a:sym typeface="Arial" charset="0"/>
                        </a:rPr>
                        <a:t>0.017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187325" marR="0" lvl="0" indent="0" algn="l" defTabSz="642938" rtl="0" eaLnBrk="1" fontAlgn="base" latinLnBrk="0" hangingPunct="1">
                        <a:lnSpc>
                          <a:spcPct val="100000"/>
                        </a:lnSpc>
                        <a:spcBef>
                          <a:spcPct val="20000"/>
                        </a:spcBef>
                        <a:spcAft>
                          <a:spcPct val="0"/>
                        </a:spcAft>
                        <a:buClr>
                          <a:schemeClr val="bg1"/>
                        </a:buClr>
                        <a:buSzTx/>
                        <a:buFont typeface="Times" pitchFamily="18" charset="0"/>
                        <a:buNone/>
                        <a:tabLst/>
                      </a:pPr>
                      <a:r>
                        <a:rPr kumimoji="0" lang="en-US" sz="1400" b="1" i="0" u="none" strike="noStrike" cap="none" normalizeH="0" baseline="0" smtClean="0">
                          <a:ln>
                            <a:noFill/>
                          </a:ln>
                          <a:solidFill>
                            <a:schemeClr val="tx1"/>
                          </a:solidFill>
                          <a:effectLst/>
                          <a:latin typeface="Arial" charset="0"/>
                          <a:ea typeface="ヒラギノ角ゴ Pro W3" pitchFamily="96" charset="-128"/>
                          <a:sym typeface="Arial" charset="0"/>
                        </a:rPr>
                        <a:t>-0.017*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361950">
                <a:tc>
                  <a:txBody>
                    <a:bodyPr/>
                    <a:lstStyle/>
                    <a:p>
                      <a:pPr marL="187325" marR="0" lvl="0" indent="0" algn="l" defTabSz="642938" rtl="0" eaLnBrk="1" fontAlgn="base" latinLnBrk="0" hangingPunct="1">
                        <a:lnSpc>
                          <a:spcPct val="100000"/>
                        </a:lnSpc>
                        <a:spcBef>
                          <a:spcPct val="20000"/>
                        </a:spcBef>
                        <a:spcAft>
                          <a:spcPct val="0"/>
                        </a:spcAft>
                        <a:buClr>
                          <a:schemeClr val="bg1"/>
                        </a:buClr>
                        <a:buSzTx/>
                        <a:buFont typeface="Times" pitchFamily="18" charset="0"/>
                        <a:buNone/>
                        <a:tabLst/>
                      </a:pPr>
                      <a:r>
                        <a:rPr kumimoji="0" lang="en-US" sz="1400" b="1" i="0" u="none" strike="noStrike" cap="none" normalizeH="0" baseline="0" smtClean="0">
                          <a:ln>
                            <a:noFill/>
                          </a:ln>
                          <a:solidFill>
                            <a:schemeClr val="tx1"/>
                          </a:solidFill>
                          <a:effectLst/>
                          <a:latin typeface="Arial" charset="0"/>
                          <a:ea typeface="ヒラギノ角ゴ Pro W3" pitchFamily="96" charset="-128"/>
                          <a:sym typeface="Arial" charset="0"/>
                        </a:rPr>
                        <a:t>Job satisfaction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187325" marR="0" lvl="0" indent="0" algn="l" defTabSz="642938" rtl="0" eaLnBrk="1" fontAlgn="base" latinLnBrk="0" hangingPunct="1">
                        <a:lnSpc>
                          <a:spcPct val="100000"/>
                        </a:lnSpc>
                        <a:spcBef>
                          <a:spcPct val="20000"/>
                        </a:spcBef>
                        <a:spcAft>
                          <a:spcPct val="0"/>
                        </a:spcAft>
                        <a:buClr>
                          <a:schemeClr val="bg1"/>
                        </a:buClr>
                        <a:buSzTx/>
                        <a:buFont typeface="Times" pitchFamily="18" charset="0"/>
                        <a:buNone/>
                        <a:tabLst/>
                      </a:pPr>
                      <a:r>
                        <a:rPr kumimoji="0" lang="en-US" sz="1400" b="1" i="0" u="none" strike="noStrike" cap="none" normalizeH="0" baseline="0" smtClean="0">
                          <a:ln>
                            <a:noFill/>
                          </a:ln>
                          <a:solidFill>
                            <a:schemeClr val="tx1"/>
                          </a:solidFill>
                          <a:effectLst/>
                          <a:latin typeface="Arial" charset="0"/>
                          <a:ea typeface="ヒラギノ角ゴ Pro W3" pitchFamily="96" charset="-128"/>
                          <a:sym typeface="Arial" charset="0"/>
                        </a:rPr>
                        <a:t>0.077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187325" marR="0" lvl="0" indent="0" algn="l" defTabSz="642938" rtl="0" eaLnBrk="1" fontAlgn="base" latinLnBrk="0" hangingPunct="1">
                        <a:lnSpc>
                          <a:spcPct val="100000"/>
                        </a:lnSpc>
                        <a:spcBef>
                          <a:spcPct val="20000"/>
                        </a:spcBef>
                        <a:spcAft>
                          <a:spcPct val="0"/>
                        </a:spcAft>
                        <a:buClr>
                          <a:schemeClr val="bg1"/>
                        </a:buClr>
                        <a:buSzTx/>
                        <a:buFont typeface="Times" pitchFamily="18" charset="0"/>
                        <a:buNone/>
                        <a:tabLst/>
                      </a:pPr>
                      <a:r>
                        <a:rPr kumimoji="0" lang="en-US" sz="1400" b="1" i="0" u="none" strike="noStrike" cap="none" normalizeH="0" baseline="0" smtClean="0">
                          <a:ln>
                            <a:noFill/>
                          </a:ln>
                          <a:solidFill>
                            <a:schemeClr val="tx1"/>
                          </a:solidFill>
                          <a:effectLst/>
                          <a:latin typeface="Arial" charset="0"/>
                          <a:ea typeface="ヒラギノ角ゴ Pro W3" pitchFamily="96" charset="-128"/>
                          <a:sym typeface="Arial" charset="0"/>
                        </a:rPr>
                        <a:t>-0.006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361950">
                <a:tc>
                  <a:txBody>
                    <a:bodyPr/>
                    <a:lstStyle/>
                    <a:p>
                      <a:pPr marL="187325" marR="0" lvl="0" indent="0" algn="l" defTabSz="642938" rtl="0" eaLnBrk="1" fontAlgn="base" latinLnBrk="0" hangingPunct="1">
                        <a:lnSpc>
                          <a:spcPct val="100000"/>
                        </a:lnSpc>
                        <a:spcBef>
                          <a:spcPct val="20000"/>
                        </a:spcBef>
                        <a:spcAft>
                          <a:spcPct val="0"/>
                        </a:spcAft>
                        <a:buClr>
                          <a:schemeClr val="bg1"/>
                        </a:buClr>
                        <a:buSzTx/>
                        <a:buFont typeface="Times" pitchFamily="18" charset="0"/>
                        <a:buNone/>
                        <a:tabLst/>
                      </a:pPr>
                      <a:r>
                        <a:rPr kumimoji="0" lang="en-US" sz="1400" b="1" i="0" u="none" strike="noStrike" cap="none" normalizeH="0" baseline="0" dirty="0" smtClean="0">
                          <a:ln>
                            <a:noFill/>
                          </a:ln>
                          <a:solidFill>
                            <a:schemeClr val="tx1"/>
                          </a:solidFill>
                          <a:effectLst/>
                          <a:latin typeface="Arial" charset="0"/>
                          <a:ea typeface="ヒラギノ角ゴ Pro W3" pitchFamily="96" charset="-128"/>
                          <a:sym typeface="Arial" charset="0"/>
                        </a:rPr>
                        <a:t>Housing satisfaction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187325" marR="0" lvl="0" indent="0" algn="l" defTabSz="642938" rtl="0" eaLnBrk="1" fontAlgn="base" latinLnBrk="0" hangingPunct="1">
                        <a:lnSpc>
                          <a:spcPct val="100000"/>
                        </a:lnSpc>
                        <a:spcBef>
                          <a:spcPct val="20000"/>
                        </a:spcBef>
                        <a:spcAft>
                          <a:spcPct val="0"/>
                        </a:spcAft>
                        <a:buClr>
                          <a:schemeClr val="bg1"/>
                        </a:buClr>
                        <a:buSzTx/>
                        <a:buFont typeface="Times" pitchFamily="18" charset="0"/>
                        <a:buNone/>
                        <a:tabLst/>
                      </a:pPr>
                      <a:r>
                        <a:rPr kumimoji="0" lang="en-US" sz="1400" b="1" i="0" u="none" strike="noStrike" cap="none" normalizeH="0" baseline="0" dirty="0" smtClean="0">
                          <a:ln>
                            <a:noFill/>
                          </a:ln>
                          <a:solidFill>
                            <a:schemeClr val="tx1"/>
                          </a:solidFill>
                          <a:effectLst/>
                          <a:latin typeface="Arial" charset="0"/>
                          <a:ea typeface="ヒラギノ角ゴ Pro W3" pitchFamily="96" charset="-128"/>
                          <a:sym typeface="Arial" charset="0"/>
                        </a:rPr>
                        <a:t>0.084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187325" marR="0" lvl="0" indent="0" algn="l" defTabSz="642938" rtl="0" eaLnBrk="1" fontAlgn="base" latinLnBrk="0" hangingPunct="1">
                        <a:lnSpc>
                          <a:spcPct val="100000"/>
                        </a:lnSpc>
                        <a:spcBef>
                          <a:spcPct val="20000"/>
                        </a:spcBef>
                        <a:spcAft>
                          <a:spcPct val="0"/>
                        </a:spcAft>
                        <a:buClr>
                          <a:schemeClr val="bg1"/>
                        </a:buClr>
                        <a:buSzTx/>
                        <a:buFont typeface="Times" pitchFamily="18" charset="0"/>
                        <a:buNone/>
                        <a:tabLst/>
                      </a:pPr>
                      <a:r>
                        <a:rPr kumimoji="0" lang="en-US" sz="1400" b="1" i="0" u="none" strike="noStrike" cap="none" normalizeH="0" baseline="0" smtClean="0">
                          <a:ln>
                            <a:noFill/>
                          </a:ln>
                          <a:solidFill>
                            <a:schemeClr val="tx1"/>
                          </a:solidFill>
                          <a:effectLst/>
                          <a:latin typeface="Arial" charset="0"/>
                          <a:ea typeface="ヒラギノ角ゴ Pro W3" pitchFamily="96" charset="-128"/>
                          <a:sym typeface="Arial" charset="0"/>
                        </a:rPr>
                        <a:t>-0.006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on the causal channels of different dimensions of well-being </a:t>
            </a:r>
            <a:endParaRPr lang="en-US" dirty="0"/>
          </a:p>
        </p:txBody>
      </p:sp>
      <p:sp>
        <p:nvSpPr>
          <p:cNvPr id="3" name="Content Placeholder 2"/>
          <p:cNvSpPr>
            <a:spLocks noGrp="1"/>
          </p:cNvSpPr>
          <p:nvPr>
            <p:ph idx="1"/>
          </p:nvPr>
        </p:nvSpPr>
        <p:spPr/>
        <p:txBody>
          <a:bodyPr/>
          <a:lstStyle/>
          <a:p>
            <a:r>
              <a:rPr lang="en-US" dirty="0" smtClean="0"/>
              <a:t>Ongoing research: </a:t>
            </a:r>
          </a:p>
          <a:p>
            <a:endParaRPr lang="en-US" dirty="0" smtClean="0"/>
          </a:p>
          <a:p>
            <a:r>
              <a:rPr lang="en-US" dirty="0" smtClean="0"/>
              <a:t>A) Different dimensions of well-being and major change (e.g. unhappiness and progress?)</a:t>
            </a:r>
          </a:p>
          <a:p>
            <a:endParaRPr lang="en-US" dirty="0" smtClean="0"/>
          </a:p>
          <a:p>
            <a:r>
              <a:rPr lang="en-US" b="1" i="1" dirty="0" err="1" smtClean="0"/>
              <a:t>i</a:t>
            </a:r>
            <a:r>
              <a:rPr lang="en-US" b="1" i="1" dirty="0" smtClean="0"/>
              <a:t>) unhappiness and intent to migrate; </a:t>
            </a:r>
          </a:p>
          <a:p>
            <a:endParaRPr lang="en-US" b="1" i="1" dirty="0" smtClean="0"/>
          </a:p>
          <a:p>
            <a:r>
              <a:rPr lang="en-US" b="1" i="1" dirty="0" smtClean="0"/>
              <a:t>ii) well-being trends pre- and post- the Arab Spring rebellions</a:t>
            </a:r>
          </a:p>
          <a:p>
            <a:endParaRPr lang="en-US" b="1" i="1" dirty="0" smtClean="0"/>
          </a:p>
          <a:p>
            <a:r>
              <a:rPr lang="en-US" dirty="0" smtClean="0"/>
              <a:t>B) Different dimensions of well-being and longer-term outcomes/behaviors</a:t>
            </a:r>
          </a:p>
          <a:p>
            <a:endParaRPr lang="en-US" b="1" i="1" dirty="0" smtClean="0"/>
          </a:p>
          <a:p>
            <a:r>
              <a:rPr lang="en-US" b="1" i="1" dirty="0" err="1" smtClean="0"/>
              <a:t>i</a:t>
            </a:r>
            <a:r>
              <a:rPr lang="en-US" b="1" i="1" dirty="0" smtClean="0"/>
              <a:t>) job satisfaction/meaningful work/productivity; </a:t>
            </a:r>
          </a:p>
          <a:p>
            <a:endParaRPr lang="en-US" b="1" i="1" dirty="0" smtClean="0"/>
          </a:p>
          <a:p>
            <a:r>
              <a:rPr lang="en-US" b="1" i="1" dirty="0" smtClean="0"/>
              <a:t>ii) different dimensions of well-being and public health outcomes (obesity, discount rates) </a:t>
            </a:r>
            <a:endParaRPr lang="en-US" dirty="0" smtClean="0"/>
          </a:p>
          <a:p>
            <a:endParaRPr lang="en-US" dirty="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dirty="0" smtClean="0"/>
              <a:t>Well-Being Metrics in the Policy Realm</a:t>
            </a:r>
          </a:p>
        </p:txBody>
      </p:sp>
      <p:sp>
        <p:nvSpPr>
          <p:cNvPr id="17411" name="Content Placeholder 2"/>
          <p:cNvSpPr>
            <a:spLocks noGrp="1"/>
          </p:cNvSpPr>
          <p:nvPr>
            <p:ph idx="1"/>
          </p:nvPr>
        </p:nvSpPr>
        <p:spPr/>
        <p:txBody>
          <a:bodyPr/>
          <a:lstStyle/>
          <a:p>
            <a:pPr>
              <a:buNone/>
            </a:pPr>
            <a:r>
              <a:rPr lang="en-US" dirty="0" smtClean="0"/>
              <a:t>	</a:t>
            </a:r>
          </a:p>
          <a:p>
            <a:r>
              <a:rPr lang="en-US" dirty="0" smtClean="0"/>
              <a:t>Much to resolve before agreeing on a single measure of well-being as a benchmark, for example, of development progress; a single measure may never be appropriate. Low risk first step: adding a few robust questions to national/international statistics. </a:t>
            </a:r>
          </a:p>
          <a:p>
            <a:endParaRPr lang="en-US" dirty="0" smtClean="0"/>
          </a:p>
          <a:p>
            <a:r>
              <a:rPr lang="en-US" dirty="0" smtClean="0"/>
              <a:t>Five tried and true questions would fully capture both dimensions of well-being (and could be mapped to more detailed studies, for example, time-use and daily experience studies)</a:t>
            </a:r>
          </a:p>
          <a:p>
            <a:endParaRPr lang="en-US" dirty="0" smtClean="0"/>
          </a:p>
          <a:p>
            <a:r>
              <a:rPr lang="en-US" dirty="0" smtClean="0"/>
              <a:t>These are:</a:t>
            </a:r>
          </a:p>
          <a:p>
            <a:pPr lvl="1"/>
            <a:r>
              <a:rPr lang="en-US" dirty="0" smtClean="0"/>
              <a:t>Life satisfaction in general terms (happiness or life satisfaction)</a:t>
            </a:r>
          </a:p>
          <a:p>
            <a:pPr lvl="1"/>
            <a:r>
              <a:rPr lang="en-US" dirty="0" smtClean="0"/>
              <a:t>Happiness in relative terms (best possible life question)</a:t>
            </a:r>
          </a:p>
          <a:p>
            <a:pPr lvl="1"/>
            <a:r>
              <a:rPr lang="en-US" dirty="0" smtClean="0"/>
              <a:t>Life as experienced on a daily basis, via positive and negative affect questions, such as smiling yesterday, worrying yesterday, and time spent with friends</a:t>
            </a:r>
          </a:p>
          <a:p>
            <a:pPr lvl="1"/>
            <a:r>
              <a:rPr lang="en-US" dirty="0" smtClean="0"/>
              <a:t>Happiness in the Aristotelian or life purpose sense </a:t>
            </a:r>
          </a:p>
          <a:p>
            <a:endParaRPr lang="en-US" dirty="0" smtClean="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This Might Achieve</a:t>
            </a:r>
            <a:endParaRPr lang="en-US" dirty="0"/>
          </a:p>
        </p:txBody>
      </p:sp>
      <p:sp>
        <p:nvSpPr>
          <p:cNvPr id="3" name="Content Placeholder 2"/>
          <p:cNvSpPr>
            <a:spLocks noGrp="1"/>
          </p:cNvSpPr>
          <p:nvPr>
            <p:ph idx="1"/>
          </p:nvPr>
        </p:nvSpPr>
        <p:spPr/>
        <p:txBody>
          <a:bodyPr/>
          <a:lstStyle/>
          <a:p>
            <a:r>
              <a:rPr lang="en-US" dirty="0" smtClean="0"/>
              <a:t>The information from the metrics might trigger some public debate about, for example, whether societies value: </a:t>
            </a:r>
          </a:p>
          <a:p>
            <a:pPr lvl="1"/>
            <a:r>
              <a:rPr lang="en-US" dirty="0" smtClean="0"/>
              <a:t>Opportunity or outcomes more </a:t>
            </a:r>
          </a:p>
          <a:p>
            <a:pPr lvl="1"/>
            <a:r>
              <a:rPr lang="en-US" dirty="0" smtClean="0"/>
              <a:t>Achievements or process (e.g., life evaluation versus day-to-day experiences), or both</a:t>
            </a:r>
          </a:p>
          <a:p>
            <a:pPr lvl="1"/>
            <a:endParaRPr lang="en-US" dirty="0" smtClean="0"/>
          </a:p>
          <a:p>
            <a:r>
              <a:rPr lang="en-US" dirty="0" smtClean="0"/>
              <a:t>The US, for example, has traditionally emphasized the importance of  opportunities over outcomes; its citizens would likely opt for a definition of happiness based on the opportunity to pursue life fulfillment. Other societies might value experienced living more. </a:t>
            </a:r>
          </a:p>
          <a:p>
            <a:endParaRPr lang="en-US" dirty="0" smtClean="0"/>
          </a:p>
          <a:p>
            <a:r>
              <a:rPr lang="en-US" dirty="0" smtClean="0"/>
              <a:t>Promising the opportunity for life fulfillment requires providing citizens with the tools and agency to do so – in the end this is THE challenge of development policy. </a:t>
            </a:r>
          </a:p>
          <a:p>
            <a:endParaRPr lang="en-US" dirty="0" smtClean="0"/>
          </a:p>
          <a:p>
            <a:r>
              <a:rPr lang="en-US" dirty="0" smtClean="0"/>
              <a:t>Worst kind of (and unhappiest) society promises life fulfillment but does not provide the opportunities to achieve it - Arab Spring? Unequally distributed opportunities - U.S.?</a:t>
            </a:r>
          </a:p>
          <a:p>
            <a:endParaRPr lang="en-US"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sz="2000" dirty="0" smtClean="0"/>
              <a:t>A Celebration of a new science?</a:t>
            </a:r>
          </a:p>
        </p:txBody>
      </p:sp>
      <p:sp>
        <p:nvSpPr>
          <p:cNvPr id="3075" name="Content Placeholder 2"/>
          <p:cNvSpPr>
            <a:spLocks noGrp="1"/>
          </p:cNvSpPr>
          <p:nvPr>
            <p:ph idx="1"/>
          </p:nvPr>
        </p:nvSpPr>
        <p:spPr/>
        <p:txBody>
          <a:bodyPr/>
          <a:lstStyle/>
          <a:p>
            <a:endParaRPr lang="en-US" sz="1600" dirty="0" smtClean="0"/>
          </a:p>
          <a:p>
            <a:r>
              <a:rPr lang="en-US" sz="1600" dirty="0" smtClean="0"/>
              <a:t>Until five or so years ago, I was one of a very small number of seemingly crazy economists using happiness surveys, and surely the only one working on developing economies</a:t>
            </a:r>
          </a:p>
          <a:p>
            <a:endParaRPr lang="en-US" sz="1600" dirty="0" smtClean="0"/>
          </a:p>
          <a:p>
            <a:r>
              <a:rPr lang="en-US" sz="1600" dirty="0" smtClean="0"/>
              <a:t>Today -  remarkable interest in the topic; momentum, reflects the work of many academics, and experiments like those of Bhutan (and now the UK) that have taken the science and the metrics seriously ; </a:t>
            </a:r>
          </a:p>
          <a:p>
            <a:pPr>
              <a:buNone/>
            </a:pPr>
            <a:endParaRPr lang="en-US" sz="1600" dirty="0" smtClean="0"/>
          </a:p>
          <a:p>
            <a:r>
              <a:rPr lang="en-US" sz="1600" dirty="0" smtClean="0"/>
              <a:t>Then there is the Jeff Sachs effect…….getting Nobel Prize winners AND the UN to agree! (and the clear risks of the publicity/agenda capture)</a:t>
            </a:r>
          </a:p>
          <a:p>
            <a:endParaRPr lang="en-US" sz="1600" dirty="0" smtClean="0"/>
          </a:p>
          <a:p>
            <a:r>
              <a:rPr lang="en-US" sz="1600" dirty="0" smtClean="0"/>
              <a:t>NAS panel on hedonic versus evaluative measures of well-being for policy. Three themes for today which speak to the question of well-being metrics and policy and are at root of the questions facing our panel:</a:t>
            </a:r>
          </a:p>
          <a:p>
            <a:endParaRPr lang="en-US" sz="1600" dirty="0" smtClean="0"/>
          </a:p>
          <a:p>
            <a:r>
              <a:rPr lang="en-US" sz="1600" dirty="0" smtClean="0"/>
              <a:t>a) Why the particular definition of well-being matters – agency issues</a:t>
            </a:r>
          </a:p>
          <a:p>
            <a:r>
              <a:rPr lang="en-US" sz="1600" dirty="0" smtClean="0"/>
              <a:t>b) Adaptation</a:t>
            </a:r>
          </a:p>
          <a:p>
            <a:r>
              <a:rPr lang="en-US" sz="1600" dirty="0" smtClean="0"/>
              <a:t>c) Changes versus levels in the process of growth and development</a:t>
            </a:r>
          </a:p>
          <a:p>
            <a:pPr>
              <a:buNone/>
            </a:pPr>
            <a:endParaRPr lang="en-US" sz="1600" dirty="0" smtClean="0"/>
          </a:p>
          <a:p>
            <a:pPr>
              <a:buNone/>
            </a:pPr>
            <a:endParaRPr lang="en-US" sz="1600" dirty="0" smtClean="0"/>
          </a:p>
          <a:p>
            <a:pPr eaLnBrk="1" hangingPunct="1">
              <a:buNone/>
            </a:pPr>
            <a:endParaRPr lang="en-US" sz="1600" dirty="0" smtClean="0"/>
          </a:p>
          <a:p>
            <a:pPr eaLnBrk="1" hangingPunct="1"/>
            <a:endParaRPr lang="en-US" sz="1600" dirty="0" smtClean="0"/>
          </a:p>
          <a:p>
            <a:pPr>
              <a:buFont typeface="Times" pitchFamily="18" charset="0"/>
              <a:buNone/>
            </a:pPr>
            <a:endParaRPr lang="en-US" sz="1600" dirty="0" smtClean="0"/>
          </a:p>
          <a:p>
            <a:endParaRPr lang="en-US" dirty="0" smtClean="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dirty="0" smtClean="0"/>
              <a:t>Concluding Thoughts/Questions</a:t>
            </a:r>
          </a:p>
        </p:txBody>
      </p:sp>
      <p:sp>
        <p:nvSpPr>
          <p:cNvPr id="25603" name="Content Placeholder 2"/>
          <p:cNvSpPr>
            <a:spLocks noGrp="1"/>
          </p:cNvSpPr>
          <p:nvPr>
            <p:ph idx="1"/>
          </p:nvPr>
        </p:nvSpPr>
        <p:spPr/>
        <p:txBody>
          <a:bodyPr/>
          <a:lstStyle/>
          <a:p>
            <a:r>
              <a:rPr lang="en-US" dirty="0" smtClean="0"/>
              <a:t>Happiness is, in the end, a much more complicated concept than is income. We can compare income across people with clarity on what it seeks to measure. With happiness, in addition to definitional issues, many questions remain, such as:</a:t>
            </a:r>
          </a:p>
          <a:p>
            <a:r>
              <a:rPr lang="en-US" dirty="0" smtClean="0"/>
              <a:t>a) Cardinality versus </a:t>
            </a:r>
            <a:r>
              <a:rPr lang="en-US" dirty="0" err="1" smtClean="0"/>
              <a:t>ordinality</a:t>
            </a:r>
            <a:r>
              <a:rPr lang="en-US" dirty="0" smtClean="0"/>
              <a:t> – e.g. reducing misery or raising aggregate levels of well-being? Reducing poverty, for example, is only one objective of macro-economic policy, and requires targeted resources; similar choices for well-being policies? </a:t>
            </a:r>
          </a:p>
          <a:p>
            <a:r>
              <a:rPr lang="en-US" dirty="0" smtClean="0"/>
              <a:t>b) Inter-temporal issues: today’s well-being versus the future well-being of children? Policies may not be the same…</a:t>
            </a:r>
          </a:p>
          <a:p>
            <a:r>
              <a:rPr lang="en-US" dirty="0" smtClean="0"/>
              <a:t>Should policy be concerned with how people experience their daily lives? A) perhaps, particularly if daily experience undermines longer term objectives (obesity and discount rates, Krueger job search findings, </a:t>
            </a:r>
            <a:r>
              <a:rPr lang="en-US" dirty="0" err="1" smtClean="0"/>
              <a:t>Akerlof</a:t>
            </a:r>
            <a:r>
              <a:rPr lang="en-US" dirty="0" smtClean="0"/>
              <a:t> gang findings)  B) daily experience, time use surveys particularly good for QOL issues, such as end of life decisions</a:t>
            </a:r>
          </a:p>
          <a:p>
            <a:r>
              <a:rPr lang="en-US" dirty="0" smtClean="0"/>
              <a:t>In my view, though, eudemonic well-being – e.g. people’s capacity to make choices and to lead fulfilling lives – is more directly relevant at least as a policy </a:t>
            </a:r>
            <a:r>
              <a:rPr lang="en-US" i="1" dirty="0" smtClean="0"/>
              <a:t>objective</a:t>
            </a:r>
          </a:p>
          <a:p>
            <a:endParaRPr lang="en-US" dirty="0" smtClean="0"/>
          </a:p>
          <a:p>
            <a:pPr>
              <a:buNone/>
            </a:pPr>
            <a:endParaRPr lang="en-US" dirty="0" smtClean="0"/>
          </a:p>
          <a:p>
            <a:pPr>
              <a:buNone/>
            </a:pPr>
            <a:endParaRPr lang="en-US" dirty="0" smtClean="0"/>
          </a:p>
          <a:p>
            <a:endParaRPr lang="en-US" dirty="0" smtClean="0"/>
          </a:p>
          <a:p>
            <a:endParaRPr lang="en-US" dirty="0" smtClean="0"/>
          </a:p>
          <a:p>
            <a:endParaRPr lang="en-US" dirty="0" smtClean="0"/>
          </a:p>
          <a:p>
            <a:endParaRPr lang="en-US" dirty="0" smtClean="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dirty="0" smtClean="0"/>
              <a:t>A new science: the metrics</a:t>
            </a:r>
          </a:p>
        </p:txBody>
      </p:sp>
      <p:sp>
        <p:nvSpPr>
          <p:cNvPr id="4099" name="Content Placeholder 2"/>
          <p:cNvSpPr>
            <a:spLocks noGrp="1"/>
          </p:cNvSpPr>
          <p:nvPr>
            <p:ph idx="1"/>
          </p:nvPr>
        </p:nvSpPr>
        <p:spPr/>
        <p:txBody>
          <a:bodyPr/>
          <a:lstStyle/>
          <a:p>
            <a:pPr>
              <a:buNone/>
            </a:pPr>
            <a:endParaRPr lang="en-US" dirty="0" smtClean="0"/>
          </a:p>
          <a:p>
            <a:r>
              <a:rPr lang="en-US" dirty="0" smtClean="0"/>
              <a:t>The “science” of measuring well-being has gone from a nascent collaboration between economists and psychologists to an entire new approach in the social sciences</a:t>
            </a:r>
          </a:p>
          <a:p>
            <a:r>
              <a:rPr lang="en-US" dirty="0" smtClean="0"/>
              <a:t>Can answer questions as diverse as the effects of commuting on well-being, why cigarette taxes make smokers happier, why the unemployed are less unhappy when there are more unemployed people around them, and why people adapt to things like crime and corruption and bad governance. </a:t>
            </a:r>
          </a:p>
          <a:p>
            <a:r>
              <a:rPr lang="en-US" dirty="0" smtClean="0"/>
              <a:t>Method is particularly well-suited for questions that revealed preferences do not answer, such as situations where individuals do not have the </a:t>
            </a:r>
            <a:r>
              <a:rPr lang="en-US" i="1" dirty="0" smtClean="0"/>
              <a:t>agency</a:t>
            </a:r>
            <a:r>
              <a:rPr lang="en-US" dirty="0" smtClean="0"/>
              <a:t> to make choices and/or when consumption decisions are not the result of optimal choices. </a:t>
            </a:r>
            <a:r>
              <a:rPr lang="en-US" i="1" dirty="0" smtClean="0"/>
              <a:t>Examples</a:t>
            </a:r>
            <a:r>
              <a:rPr lang="en-US" dirty="0" smtClean="0"/>
              <a:t>: a) the welfare effects of macro- and institutional arrangements that individuals are powerless to change (macro-economic volatility, inequality) b) behaviors that are driven by norms, addiction or self-control problems such as: </a:t>
            </a:r>
            <a:r>
              <a:rPr lang="en-US" dirty="0" err="1" smtClean="0"/>
              <a:t>i</a:t>
            </a:r>
            <a:r>
              <a:rPr lang="en-US" dirty="0" smtClean="0"/>
              <a:t>) lack of choice by the poor due to strong norms or low expectations  ii) obesity, smoking, and other public health challenges </a:t>
            </a:r>
          </a:p>
          <a:p>
            <a:endParaRPr lang="en-US" dirty="0" smtClean="0"/>
          </a:p>
          <a:p>
            <a:pPr>
              <a:buNone/>
            </a:pPr>
            <a:endParaRPr lang="en-US" dirty="0" smtClean="0"/>
          </a:p>
          <a:p>
            <a:pPr eaLnBrk="1" hangingPunct="1"/>
            <a:endParaRPr lang="en-US" dirty="0" smtClean="0"/>
          </a:p>
          <a:p>
            <a:pPr eaLnBrk="1" hangingPunct="1"/>
            <a:endParaRPr lang="en-US" dirty="0" smtClean="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dirty="0" smtClean="0"/>
              <a:t>From Metrics to Policy? </a:t>
            </a:r>
          </a:p>
        </p:txBody>
      </p:sp>
      <p:sp>
        <p:nvSpPr>
          <p:cNvPr id="6147" name="Content Placeholder 2"/>
          <p:cNvSpPr>
            <a:spLocks noGrp="1"/>
          </p:cNvSpPr>
          <p:nvPr>
            <p:ph idx="1"/>
          </p:nvPr>
        </p:nvSpPr>
        <p:spPr>
          <a:xfrm>
            <a:off x="893763" y="1219200"/>
            <a:ext cx="4287837" cy="5105400"/>
          </a:xfrm>
        </p:spPr>
        <p:txBody>
          <a:bodyPr/>
          <a:lstStyle/>
          <a:p>
            <a:r>
              <a:rPr lang="en-US" dirty="0" smtClean="0"/>
              <a:t>As discussions have moved from empirical studies that aim to deepen our understanding of human well-being to whether or not happiness is an appropriate policy objective, there are a number of unresolved questions. </a:t>
            </a:r>
          </a:p>
          <a:p>
            <a:r>
              <a:rPr lang="en-US" dirty="0" smtClean="0"/>
              <a:t>The most important, in my view are: </a:t>
            </a:r>
          </a:p>
          <a:p>
            <a:pPr lvl="1"/>
            <a:r>
              <a:rPr lang="en-US" dirty="0" smtClean="0"/>
              <a:t>What </a:t>
            </a:r>
            <a:r>
              <a:rPr lang="en-US" i="1" dirty="0" smtClean="0"/>
              <a:t>definition</a:t>
            </a:r>
            <a:r>
              <a:rPr lang="en-US" dirty="0" smtClean="0"/>
              <a:t> of happiness is most relevant and appropriate for policy? </a:t>
            </a:r>
          </a:p>
          <a:p>
            <a:pPr lvl="1"/>
            <a:r>
              <a:rPr lang="en-US" dirty="0" smtClean="0"/>
              <a:t>How does that definition vary across societies? </a:t>
            </a:r>
          </a:p>
          <a:p>
            <a:pPr lvl="1"/>
            <a:r>
              <a:rPr lang="en-US" dirty="0" smtClean="0"/>
              <a:t>How do people’s capabilities or agency mediate the dimension of well-being that they think of when they answer surveys</a:t>
            </a:r>
          </a:p>
        </p:txBody>
      </p:sp>
      <p:pic>
        <p:nvPicPr>
          <p:cNvPr id="6148" name="Picture 5"/>
          <p:cNvPicPr>
            <a:picLocks noChangeAspect="1" noChangeArrowheads="1"/>
          </p:cNvPicPr>
          <p:nvPr/>
        </p:nvPicPr>
        <p:blipFill>
          <a:blip r:embed="rId2" cstate="print"/>
          <a:srcRect/>
          <a:stretch>
            <a:fillRect/>
          </a:stretch>
        </p:blipFill>
        <p:spPr bwMode="auto">
          <a:xfrm>
            <a:off x="5334000" y="1295400"/>
            <a:ext cx="2928938" cy="44005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smtClean="0"/>
              <a:t>Terminology</a:t>
            </a:r>
          </a:p>
        </p:txBody>
      </p:sp>
      <p:sp>
        <p:nvSpPr>
          <p:cNvPr id="7171" name="Content Placeholder 2"/>
          <p:cNvSpPr>
            <a:spLocks noGrp="1"/>
          </p:cNvSpPr>
          <p:nvPr>
            <p:ph idx="1"/>
          </p:nvPr>
        </p:nvSpPr>
        <p:spPr/>
        <p:txBody>
          <a:bodyPr/>
          <a:lstStyle/>
          <a:p>
            <a:r>
              <a:rPr lang="en-US" smtClean="0"/>
              <a:t>The terms “happiness,” “well-being”, “subjective well-being”, and “life satisfaction” often used inter-changeably in the economics literature; psychologists take much more care in distinguishing the nuances between them. The differences in the meaning could have vastly different policy implications. </a:t>
            </a:r>
          </a:p>
          <a:p>
            <a:endParaRPr lang="en-US" smtClean="0"/>
          </a:p>
          <a:p>
            <a:r>
              <a:rPr lang="en-US" b="1" smtClean="0"/>
              <a:t>Happiness</a:t>
            </a:r>
            <a:r>
              <a:rPr lang="en-US" smtClean="0"/>
              <a:t>: Most open-ended and least well-defined of the terms, although attracts the most public attention. In the U.S. Declaration of Independence. Attempts to gauge how happy feel about their life in general. From an empirical research perspective, it does not impose a definition of happiness on respondents.</a:t>
            </a:r>
          </a:p>
          <a:p>
            <a:pPr>
              <a:buFont typeface="Times" pitchFamily="18" charset="0"/>
              <a:buNone/>
            </a:pPr>
            <a:endParaRPr lang="en-US" smtClean="0"/>
          </a:p>
          <a:p>
            <a:r>
              <a:rPr lang="en-US" b="1" smtClean="0"/>
              <a:t>Life satisfaction</a:t>
            </a:r>
            <a:r>
              <a:rPr lang="en-US" smtClean="0"/>
              <a:t> – correlates very closely with happiness questions, yet slightly more framed and correlates a bit more closely with income. When asked about satisfaction with their lives, people more likely to evaluate their life circumstances as a whole, in addition to happiness at the moment. </a:t>
            </a:r>
          </a:p>
          <a:p>
            <a:endParaRPr lang="en-US" smtClean="0"/>
          </a:p>
          <a:p>
            <a:endParaRPr lang="en-US" smtClean="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dirty="0" smtClean="0"/>
              <a:t>Terminology (2)</a:t>
            </a:r>
          </a:p>
        </p:txBody>
      </p:sp>
      <p:sp>
        <p:nvSpPr>
          <p:cNvPr id="8195" name="Content Placeholder 2"/>
          <p:cNvSpPr>
            <a:spLocks noGrp="1"/>
          </p:cNvSpPr>
          <p:nvPr>
            <p:ph idx="1"/>
          </p:nvPr>
        </p:nvSpPr>
        <p:spPr/>
        <p:txBody>
          <a:bodyPr/>
          <a:lstStyle/>
          <a:p>
            <a:r>
              <a:rPr lang="en-US" b="1" smtClean="0"/>
              <a:t>Ladder of life question </a:t>
            </a:r>
            <a:r>
              <a:rPr lang="en-US" smtClean="0"/>
              <a:t>– an integral part of the Gallup World Poll – is often used interchangeably with happiness. Yet introduces a relative component. Asks respondents to compare their lives to the best possible life they can imagine. Responses to the ladder of life question correlate even more closely with income than life satisfaction questions; most respondents compare their lives to a national/international reference norm (Afghanistan example).</a:t>
            </a:r>
          </a:p>
          <a:p>
            <a:endParaRPr lang="en-US" smtClean="0"/>
          </a:p>
          <a:p>
            <a:r>
              <a:rPr lang="en-US" b="1" smtClean="0"/>
              <a:t>Subjective well-being</a:t>
            </a:r>
            <a:r>
              <a:rPr lang="en-US" smtClean="0"/>
              <a:t>: encompasses all of the ways in which people report their well-being, from open-ended happiness to satisfaction with different domains, such as work, health, and education, among others. Psychologists conduct separate analysis in each of these domains, comparing the results of each of them with particular variables of interest. </a:t>
            </a:r>
          </a:p>
          <a:p>
            <a:endParaRPr lang="en-US" smtClean="0"/>
          </a:p>
          <a:p>
            <a:r>
              <a:rPr lang="en-US" b="1" smtClean="0"/>
              <a:t>Well-being</a:t>
            </a:r>
            <a:r>
              <a:rPr lang="en-US" smtClean="0"/>
              <a:t>: the most encompassing of all of these terms and implies an evaluation of human welfare that extends beyond the components that income can accurately capture or measure.</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smtClean="0"/>
              <a:t> Happiness and Income per Capita</a:t>
            </a:r>
          </a:p>
        </p:txBody>
      </p:sp>
      <p:pic>
        <p:nvPicPr>
          <p:cNvPr id="9219" name="Picture 2"/>
          <p:cNvPicPr>
            <a:picLocks noChangeAspect="1" noChangeArrowheads="1"/>
          </p:cNvPicPr>
          <p:nvPr/>
        </p:nvPicPr>
        <p:blipFill>
          <a:blip r:embed="rId2" cstate="print"/>
          <a:srcRect/>
          <a:stretch>
            <a:fillRect/>
          </a:stretch>
        </p:blipFill>
        <p:spPr bwMode="auto">
          <a:xfrm>
            <a:off x="1143000" y="863600"/>
            <a:ext cx="7196138" cy="53848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sz="2000" smtClean="0"/>
              <a:t>Happiness in Latin America: Age-pattern conforms!</a:t>
            </a:r>
          </a:p>
        </p:txBody>
      </p:sp>
      <p:pic>
        <p:nvPicPr>
          <p:cNvPr id="10243" name="Picture 3"/>
          <p:cNvPicPr>
            <a:picLocks noChangeAspect="1"/>
          </p:cNvPicPr>
          <p:nvPr/>
        </p:nvPicPr>
        <p:blipFill>
          <a:blip r:embed="rId2" cstate="print"/>
          <a:srcRect/>
          <a:stretch>
            <a:fillRect/>
          </a:stretch>
        </p:blipFill>
        <p:spPr bwMode="auto">
          <a:xfrm>
            <a:off x="1595438" y="1157288"/>
            <a:ext cx="5953125" cy="4546600"/>
          </a:xfrm>
          <a:prstGeom prst="rect">
            <a:avLst/>
          </a:prstGeom>
          <a:noFill/>
          <a:ln w="25400">
            <a:noFill/>
            <a:miter lim="800000"/>
            <a:headEnd/>
            <a:tailEnd/>
          </a:ln>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algn="ctr"/>
            <a:r>
              <a:rPr lang="en-US" smtClean="0">
                <a:solidFill>
                  <a:schemeClr val="accent2"/>
                </a:solidFill>
                <a:latin typeface="Times New Roman" pitchFamily="18" charset="0"/>
              </a:rPr>
              <a:t>Happiness patterns across the world</a:t>
            </a:r>
          </a:p>
        </p:txBody>
      </p:sp>
      <p:sp>
        <p:nvSpPr>
          <p:cNvPr id="11267" name="Rectangle 3"/>
          <p:cNvSpPr>
            <a:spLocks noGrp="1" noChangeArrowheads="1"/>
          </p:cNvSpPr>
          <p:nvPr>
            <p:ph type="body" idx="1"/>
          </p:nvPr>
        </p:nvSpPr>
        <p:spPr/>
        <p:txBody>
          <a:bodyPr/>
          <a:lstStyle/>
          <a:p>
            <a:r>
              <a:rPr lang="en-US" smtClean="0">
                <a:latin typeface="Times New Roman" pitchFamily="18" charset="0"/>
              </a:rPr>
              <a:t>Happiness and age (figure)</a:t>
            </a:r>
          </a:p>
          <a:p>
            <a:r>
              <a:rPr lang="en-US" smtClean="0">
                <a:latin typeface="Times New Roman" pitchFamily="18" charset="0"/>
              </a:rPr>
              <a:t>Income</a:t>
            </a:r>
          </a:p>
          <a:p>
            <a:r>
              <a:rPr lang="en-US" smtClean="0">
                <a:latin typeface="Times New Roman" pitchFamily="18" charset="0"/>
              </a:rPr>
              <a:t>Health</a:t>
            </a:r>
          </a:p>
          <a:p>
            <a:r>
              <a:rPr lang="en-US" smtClean="0">
                <a:latin typeface="Times New Roman" pitchFamily="18" charset="0"/>
              </a:rPr>
              <a:t>Employment</a:t>
            </a:r>
          </a:p>
          <a:p>
            <a:r>
              <a:rPr lang="en-US" smtClean="0">
                <a:latin typeface="Times New Roman" pitchFamily="18" charset="0"/>
              </a:rPr>
              <a:t>Friendships</a:t>
            </a:r>
          </a:p>
          <a:p>
            <a:r>
              <a:rPr lang="en-US" smtClean="0">
                <a:latin typeface="Times New Roman" pitchFamily="18" charset="0"/>
              </a:rPr>
              <a:t>Gender (less clear)</a:t>
            </a:r>
          </a:p>
          <a:p>
            <a:r>
              <a:rPr lang="en-US" smtClean="0">
                <a:latin typeface="Times New Roman" pitchFamily="18" charset="0"/>
              </a:rPr>
              <a:t>Because of these consistent patterns, we can then explore the “happiness” effects of things that vary, such as commuting time, environmental quality, the inflation or unemployment rate, the nature of governance, obesity rates, crime and corruption rates, cigarette smoking, exercise, and more</a:t>
            </a:r>
          </a:p>
          <a:p>
            <a:r>
              <a:rPr lang="en-US" smtClean="0">
                <a:latin typeface="Times New Roman" pitchFamily="18" charset="0"/>
              </a:rPr>
              <a:t>To some extent, the world is our oyster!</a:t>
            </a:r>
          </a:p>
          <a:p>
            <a:pPr>
              <a:buFont typeface="Times" pitchFamily="18" charset="0"/>
              <a:buNone/>
            </a:pPr>
            <a:endParaRPr lang="en-US" smtClean="0">
              <a:latin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ookings">
  <a:themeElements>
    <a:clrScheme name="">
      <a:dk1>
        <a:srgbClr val="000000"/>
      </a:dk1>
      <a:lt1>
        <a:srgbClr val="FFFFFF"/>
      </a:lt1>
      <a:dk2>
        <a:srgbClr val="000000"/>
      </a:dk2>
      <a:lt2>
        <a:srgbClr val="808080"/>
      </a:lt2>
      <a:accent1>
        <a:srgbClr val="BBE0E3"/>
      </a:accent1>
      <a:accent2>
        <a:srgbClr val="FFFF00"/>
      </a:accent2>
      <a:accent3>
        <a:srgbClr val="FFFFFF"/>
      </a:accent3>
      <a:accent4>
        <a:srgbClr val="000000"/>
      </a:accent4>
      <a:accent5>
        <a:srgbClr val="DAEDEF"/>
      </a:accent5>
      <a:accent6>
        <a:srgbClr val="E7E700"/>
      </a:accent6>
      <a:hlink>
        <a:srgbClr val="FFFF00"/>
      </a:hlink>
      <a:folHlink>
        <a:srgbClr val="FFFF00"/>
      </a:folHlink>
    </a:clrScheme>
    <a:fontScheme name="Brookings">
      <a:majorFont>
        <a:latin typeface="Arial"/>
        <a:ea typeface="ヒラギノ明朝 Pro W3"/>
        <a:cs typeface=""/>
      </a:majorFont>
      <a:minorFont>
        <a:latin typeface="Aria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642938" rtl="0" eaLnBrk="1" fontAlgn="base" latinLnBrk="0" hangingPunct="1">
          <a:lnSpc>
            <a:spcPct val="100000"/>
          </a:lnSpc>
          <a:spcBef>
            <a:spcPct val="0"/>
          </a:spcBef>
          <a:spcAft>
            <a:spcPct val="0"/>
          </a:spcAft>
          <a:buClrTx/>
          <a:buSzTx/>
          <a:buFontTx/>
          <a:buNone/>
          <a:tabLst/>
          <a:defRPr kumimoji="0" lang="en-US" sz="3000" b="0" i="0" u="none" strike="noStrike" cap="none" normalizeH="0" baseline="0" smtClean="0">
            <a:ln>
              <a:noFill/>
            </a:ln>
            <a:solidFill>
              <a:srgbClr val="000000"/>
            </a:solidFill>
            <a:effectLst/>
            <a:latin typeface="Gill Sans" pitchFamily="96" charset="0"/>
            <a:ea typeface="ヒラギノ角ゴ Pro W3" pitchFamily="96" charset="-128"/>
            <a:cs typeface="Arial" charset="0"/>
            <a:sym typeface="Gill Sans" pitchFamily="96"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642938" rtl="0" eaLnBrk="1" fontAlgn="base" latinLnBrk="0" hangingPunct="1">
          <a:lnSpc>
            <a:spcPct val="100000"/>
          </a:lnSpc>
          <a:spcBef>
            <a:spcPct val="0"/>
          </a:spcBef>
          <a:spcAft>
            <a:spcPct val="0"/>
          </a:spcAft>
          <a:buClrTx/>
          <a:buSzTx/>
          <a:buFontTx/>
          <a:buNone/>
          <a:tabLst/>
          <a:defRPr kumimoji="0" lang="en-US" sz="3000" b="0" i="0" u="none" strike="noStrike" cap="none" normalizeH="0" baseline="0" smtClean="0">
            <a:ln>
              <a:noFill/>
            </a:ln>
            <a:solidFill>
              <a:srgbClr val="000000"/>
            </a:solidFill>
            <a:effectLst/>
            <a:latin typeface="Gill Sans" pitchFamily="96" charset="0"/>
            <a:ea typeface="ヒラギノ角ゴ Pro W3" pitchFamily="96" charset="-128"/>
            <a:cs typeface="Arial" charset="0"/>
            <a:sym typeface="Gill Sans" pitchFamily="96" charset="0"/>
          </a:defRPr>
        </a:defPPr>
      </a:lstStyle>
    </a:lnDef>
  </a:objectDefaults>
  <a:extraClrSchemeLst>
    <a:extraClrScheme>
      <a:clrScheme name="Brooking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Brookings</Template>
  <TotalTime>1676</TotalTime>
  <Words>2250</Words>
  <Application>Microsoft Office PowerPoint</Application>
  <PresentationFormat>On-screen Show (4:3)</PresentationFormat>
  <Paragraphs>178</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Brookings</vt:lpstr>
      <vt:lpstr>Complementing GNP with Well-Being Metrics: Implications for Public Policy in the U.S. and Beyond </vt:lpstr>
      <vt:lpstr>A Celebration of a new science?</vt:lpstr>
      <vt:lpstr>A new science: the metrics</vt:lpstr>
      <vt:lpstr>From Metrics to Policy? </vt:lpstr>
      <vt:lpstr>Terminology</vt:lpstr>
      <vt:lpstr>Terminology (2)</vt:lpstr>
      <vt:lpstr> Happiness and Income per Capita</vt:lpstr>
      <vt:lpstr>Happiness in Latin America: Age-pattern conforms!</vt:lpstr>
      <vt:lpstr>Happiness patterns across the world</vt:lpstr>
      <vt:lpstr>Why the Definition of Happiness Matters</vt:lpstr>
      <vt:lpstr>Bentham or Aristotle in the statistics offices?</vt:lpstr>
      <vt:lpstr>Agency and Well-being</vt:lpstr>
      <vt:lpstr>The Adaptation Conundrum</vt:lpstr>
      <vt:lpstr>Best Possible Life and the Dow Jones Industrial Average</vt:lpstr>
      <vt:lpstr>(Happy) Levels versus (Unhappy) Changes in the Development Process</vt:lpstr>
      <vt:lpstr>The paradox of unhappy growth</vt:lpstr>
      <vt:lpstr>Research on the causal channels of different dimensions of well-being </vt:lpstr>
      <vt:lpstr>Well-Being Metrics in the Policy Realm</vt:lpstr>
      <vt:lpstr>What This Might Achieve</vt:lpstr>
      <vt:lpstr>Concluding Thoughts/Questions</vt:lpstr>
    </vt:vector>
  </TitlesOfParts>
  <Company>The Brookings Institution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Towards an economy of well-being</dc:title>
  <dc:creator>Carol Graham</dc:creator>
  <cp:lastModifiedBy>Jennifer Pharr</cp:lastModifiedBy>
  <cp:revision>203</cp:revision>
  <dcterms:created xsi:type="dcterms:W3CDTF">2009-01-28T18:27:32Z</dcterms:created>
  <dcterms:modified xsi:type="dcterms:W3CDTF">2013-02-12T17:10:51Z</dcterms:modified>
</cp:coreProperties>
</file>