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p:sldMasterIdLst>
    <p:sldMasterId id="2147483648" r:id="rId1"/>
    <p:sldMasterId id="2147483649" r:id="rId2"/>
  </p:sldMasterIdLst>
  <p:notesMasterIdLst>
    <p:notesMasterId r:id="rId27"/>
  </p:notesMasterIdLst>
  <p:sldIdLst>
    <p:sldId id="259" r:id="rId3"/>
    <p:sldId id="292" r:id="rId4"/>
    <p:sldId id="293" r:id="rId5"/>
    <p:sldId id="291" r:id="rId6"/>
    <p:sldId id="290" r:id="rId7"/>
    <p:sldId id="297" r:id="rId8"/>
    <p:sldId id="295" r:id="rId9"/>
    <p:sldId id="261" r:id="rId10"/>
    <p:sldId id="262" r:id="rId11"/>
    <p:sldId id="264" r:id="rId12"/>
    <p:sldId id="266" r:id="rId13"/>
    <p:sldId id="268" r:id="rId14"/>
    <p:sldId id="270" r:id="rId15"/>
    <p:sldId id="275" r:id="rId16"/>
    <p:sldId id="272" r:id="rId17"/>
    <p:sldId id="274" r:id="rId18"/>
    <p:sldId id="276" r:id="rId19"/>
    <p:sldId id="277" r:id="rId20"/>
    <p:sldId id="278" r:id="rId21"/>
    <p:sldId id="282" r:id="rId22"/>
    <p:sldId id="284" r:id="rId23"/>
    <p:sldId id="285" r:id="rId24"/>
    <p:sldId id="286" r:id="rId25"/>
    <p:sldId id="287" r:id="rId26"/>
  </p:sldIdLst>
  <p:sldSz cx="9144000" cy="6858000" type="letter"/>
  <p:notesSz cx="6997700" cy="9283700"/>
  <p:defaultTextStyle>
    <a:defPPr>
      <a:defRPr lang="en-US"/>
    </a:defPPr>
    <a:lvl1pPr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1pPr>
    <a:lvl2pPr marL="4572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2pPr>
    <a:lvl3pPr marL="9144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3pPr>
    <a:lvl4pPr marL="13716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4pPr>
    <a:lvl5pPr marL="18288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5pPr>
    <a:lvl6pPr marL="22860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6pPr>
    <a:lvl7pPr marL="27432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7pPr>
    <a:lvl8pPr marL="32004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8pPr>
    <a:lvl9pPr marL="36576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969696"/>
    <a:srgbClr val="C0C0C0"/>
    <a:srgbClr val="E3EDF7"/>
    <a:srgbClr val="666666"/>
    <a:srgbClr val="295582"/>
    <a:srgbClr val="08386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914" autoAdjust="0"/>
    <p:restoredTop sz="94660"/>
  </p:normalViewPr>
  <p:slideViewPr>
    <p:cSldViewPr>
      <p:cViewPr varScale="1">
        <p:scale>
          <a:sx n="89" d="100"/>
          <a:sy n="89" d="100"/>
        </p:scale>
        <p:origin x="-162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p:cNvSpPr>
          <p:nvPr>
            <p:ph type="hdr" sz="quarter"/>
          </p:nvPr>
        </p:nvSpPr>
        <p:spPr bwMode="auto">
          <a:xfrm>
            <a:off x="0" y="0"/>
            <a:ext cx="3032125" cy="463550"/>
          </a:xfrm>
          <a:prstGeom prst="rect">
            <a:avLst/>
          </a:prstGeom>
          <a:noFill/>
          <a:ln w="25400">
            <a:noFill/>
            <a:miter lim="800000"/>
            <a:headEnd/>
            <a:tailEnd/>
          </a:ln>
          <a:effectLst/>
        </p:spPr>
        <p:txBody>
          <a:bodyPr vert="horz" wrap="square" lIns="93031" tIns="46516" rIns="93031" bIns="46516" numCol="1" anchor="t" anchorCtr="0" compatLnSpc="1">
            <a:prstTxWarp prst="textNoShape">
              <a:avLst/>
            </a:prstTxWarp>
          </a:bodyPr>
          <a:lstStyle>
            <a:lvl1pPr algn="l" defTabSz="930275">
              <a:defRPr sz="1200"/>
            </a:lvl1pPr>
          </a:lstStyle>
          <a:p>
            <a:endParaRPr lang="en-US"/>
          </a:p>
        </p:txBody>
      </p:sp>
      <p:sp>
        <p:nvSpPr>
          <p:cNvPr id="33795" name="Rectangle 3"/>
          <p:cNvSpPr>
            <a:spLocks noGrp="1"/>
          </p:cNvSpPr>
          <p:nvPr>
            <p:ph type="dt" idx="1"/>
          </p:nvPr>
        </p:nvSpPr>
        <p:spPr bwMode="auto">
          <a:xfrm>
            <a:off x="3965575" y="0"/>
            <a:ext cx="3032125" cy="463550"/>
          </a:xfrm>
          <a:prstGeom prst="rect">
            <a:avLst/>
          </a:prstGeom>
          <a:noFill/>
          <a:ln w="25400">
            <a:noFill/>
            <a:miter lim="800000"/>
            <a:headEnd/>
            <a:tailEnd/>
          </a:ln>
          <a:effectLst/>
        </p:spPr>
        <p:txBody>
          <a:bodyPr vert="horz" wrap="square" lIns="93031" tIns="46516" rIns="93031" bIns="46516" numCol="1" anchor="t" anchorCtr="0" compatLnSpc="1">
            <a:prstTxWarp prst="textNoShape">
              <a:avLst/>
            </a:prstTxWarp>
          </a:bodyPr>
          <a:lstStyle>
            <a:lvl1pPr algn="r" defTabSz="930275">
              <a:defRPr sz="1200"/>
            </a:lvl1pPr>
          </a:lstStyle>
          <a:p>
            <a:endParaRPr lang="en-US"/>
          </a:p>
        </p:txBody>
      </p:sp>
      <p:sp>
        <p:nvSpPr>
          <p:cNvPr id="27652" name="Rectangle 4"/>
          <p:cNvSpPr>
            <a:spLocks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p:spPr>
      </p:sp>
      <p:sp>
        <p:nvSpPr>
          <p:cNvPr id="33797" name="Rectangle 5"/>
          <p:cNvSpPr>
            <a:spLocks noGrp="1"/>
          </p:cNvSpPr>
          <p:nvPr>
            <p:ph type="body" sz="quarter" idx="3"/>
          </p:nvPr>
        </p:nvSpPr>
        <p:spPr bwMode="auto">
          <a:xfrm>
            <a:off x="933450" y="4410075"/>
            <a:ext cx="5130800" cy="4176713"/>
          </a:xfrm>
          <a:prstGeom prst="rect">
            <a:avLst/>
          </a:prstGeom>
          <a:noFill/>
          <a:ln w="25400">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p:cNvSpPr>
          <p:nvPr>
            <p:ph type="ftr" sz="quarter" idx="4"/>
          </p:nvPr>
        </p:nvSpPr>
        <p:spPr bwMode="auto">
          <a:xfrm>
            <a:off x="0" y="8820150"/>
            <a:ext cx="3032125" cy="463550"/>
          </a:xfrm>
          <a:prstGeom prst="rect">
            <a:avLst/>
          </a:prstGeom>
          <a:noFill/>
          <a:ln w="25400">
            <a:noFill/>
            <a:miter lim="800000"/>
            <a:headEnd/>
            <a:tailEnd/>
          </a:ln>
          <a:effectLst/>
        </p:spPr>
        <p:txBody>
          <a:bodyPr vert="horz" wrap="square" lIns="93031" tIns="46516" rIns="93031" bIns="46516" numCol="1" anchor="b" anchorCtr="0" compatLnSpc="1">
            <a:prstTxWarp prst="textNoShape">
              <a:avLst/>
            </a:prstTxWarp>
          </a:bodyPr>
          <a:lstStyle>
            <a:lvl1pPr algn="l" defTabSz="930275">
              <a:defRPr sz="1200"/>
            </a:lvl1pPr>
          </a:lstStyle>
          <a:p>
            <a:endParaRPr lang="en-US"/>
          </a:p>
        </p:txBody>
      </p:sp>
      <p:sp>
        <p:nvSpPr>
          <p:cNvPr id="33799" name="Rectangle 7"/>
          <p:cNvSpPr>
            <a:spLocks noGrp="1"/>
          </p:cNvSpPr>
          <p:nvPr>
            <p:ph type="sldNum" sz="quarter" idx="5"/>
          </p:nvPr>
        </p:nvSpPr>
        <p:spPr bwMode="auto">
          <a:xfrm>
            <a:off x="3965575" y="8820150"/>
            <a:ext cx="3032125" cy="463550"/>
          </a:xfrm>
          <a:prstGeom prst="rect">
            <a:avLst/>
          </a:prstGeom>
          <a:noFill/>
          <a:ln w="25400">
            <a:noFill/>
            <a:miter lim="800000"/>
            <a:headEnd/>
            <a:tailEnd/>
          </a:ln>
          <a:effectLst/>
        </p:spPr>
        <p:txBody>
          <a:bodyPr vert="horz" wrap="square" lIns="93031" tIns="46516" rIns="93031" bIns="46516" numCol="1" anchor="b" anchorCtr="0" compatLnSpc="1">
            <a:prstTxWarp prst="textNoShape">
              <a:avLst/>
            </a:prstTxWarp>
          </a:bodyPr>
          <a:lstStyle>
            <a:lvl1pPr algn="r" defTabSz="930275">
              <a:defRPr sz="1200"/>
            </a:lvl1pPr>
          </a:lstStyle>
          <a:p>
            <a:fld id="{614B3B9A-C1EF-40CC-80D1-A677FF71889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200" kern="1200">
        <a:solidFill>
          <a:schemeClr val="tx1"/>
        </a:solidFill>
        <a:latin typeface="Gill Sans" pitchFamily="96" charset="0"/>
        <a:ea typeface="+mn-ea"/>
        <a:cs typeface="+mn-cs"/>
      </a:defRPr>
    </a:lvl1pPr>
    <a:lvl2pPr marL="457200" algn="l" rtl="0" eaLnBrk="0" fontAlgn="base" hangingPunct="0">
      <a:spcBef>
        <a:spcPct val="0"/>
      </a:spcBef>
      <a:spcAft>
        <a:spcPct val="0"/>
      </a:spcAft>
      <a:defRPr sz="1200" kern="1200">
        <a:solidFill>
          <a:schemeClr val="tx1"/>
        </a:solidFill>
        <a:latin typeface="Gill Sans" pitchFamily="96" charset="0"/>
        <a:ea typeface="+mn-ea"/>
        <a:cs typeface="+mn-cs"/>
      </a:defRPr>
    </a:lvl2pPr>
    <a:lvl3pPr marL="914400" algn="l" rtl="0" eaLnBrk="0" fontAlgn="base" hangingPunct="0">
      <a:spcBef>
        <a:spcPct val="0"/>
      </a:spcBef>
      <a:spcAft>
        <a:spcPct val="0"/>
      </a:spcAft>
      <a:defRPr sz="1200" kern="1200">
        <a:solidFill>
          <a:schemeClr val="tx1"/>
        </a:solidFill>
        <a:latin typeface="Gill Sans" pitchFamily="96" charset="0"/>
        <a:ea typeface="+mn-ea"/>
        <a:cs typeface="+mn-cs"/>
      </a:defRPr>
    </a:lvl3pPr>
    <a:lvl4pPr marL="1371600" algn="l" rtl="0" eaLnBrk="0" fontAlgn="base" hangingPunct="0">
      <a:spcBef>
        <a:spcPct val="0"/>
      </a:spcBef>
      <a:spcAft>
        <a:spcPct val="0"/>
      </a:spcAft>
      <a:defRPr sz="1200" kern="1200">
        <a:solidFill>
          <a:schemeClr val="tx1"/>
        </a:solidFill>
        <a:latin typeface="Gill Sans" pitchFamily="96" charset="0"/>
        <a:ea typeface="+mn-ea"/>
        <a:cs typeface="+mn-cs"/>
      </a:defRPr>
    </a:lvl4pPr>
    <a:lvl5pPr marL="1828800" algn="l" rtl="0" eaLnBrk="0" fontAlgn="base" hangingPunct="0">
      <a:spcBef>
        <a:spcPct val="0"/>
      </a:spcBef>
      <a:spcAft>
        <a:spcPct val="0"/>
      </a:spcAft>
      <a:defRPr sz="1200" kern="1200">
        <a:solidFill>
          <a:schemeClr val="tx1"/>
        </a:solidFill>
        <a:latin typeface="Gill Sans" pitchFamily="9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p:cNvSpPr>
          <p:nvPr>
            <p:ph type="sldNum" sz="quarter" idx="5"/>
          </p:nvPr>
        </p:nvSpPr>
        <p:spPr>
          <a:noFill/>
        </p:spPr>
        <p:txBody>
          <a:bodyPr/>
          <a:lstStyle/>
          <a:p>
            <a:fld id="{8BA5833F-4708-4E6B-8FC3-20430BDFCC1A}" type="slidenum">
              <a:rPr lang="en-US"/>
              <a:pPr/>
              <a:t>0</a:t>
            </a:fld>
            <a:endParaRPr lang="en-US"/>
          </a:p>
        </p:txBody>
      </p:sp>
      <p:sp>
        <p:nvSpPr>
          <p:cNvPr id="28675" name="Rectangle 2"/>
          <p:cNvSpPr>
            <a:spLocks noChangeArrowheads="1" noTextEdit="1"/>
          </p:cNvSpPr>
          <p:nvPr>
            <p:ph type="sldImg"/>
          </p:nvPr>
        </p:nvSpPr>
        <p:spPr>
          <a:ln/>
        </p:spPr>
      </p:sp>
      <p:sp>
        <p:nvSpPr>
          <p:cNvPr id="28676" name="Rectangle 3"/>
          <p:cNvSpPr>
            <a:spLocks noGrp="1"/>
          </p:cNvSpPr>
          <p:nvPr>
            <p:ph type="body" idx="1"/>
          </p:nvPr>
        </p:nvSpPr>
        <p:spPr>
          <a:noFill/>
          <a:ln w="9525"/>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5AEC3382-9C1A-472B-9BC0-C24431B893C7}" type="slidenum">
              <a:rPr lang="en-US"/>
              <a:pPr/>
              <a:t>3</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w="9525"/>
        </p:spPr>
        <p:txBody>
          <a:bodyPr/>
          <a:lstStyle/>
          <a:p>
            <a:pPr eaLnBrk="1" hangingPunct="1"/>
            <a:endParaRPr lang="en-US" smtClean="0">
              <a:latin typeface="Times"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w="9525"/>
        </p:spPr>
        <p:txBody>
          <a:bodyPr/>
          <a:lstStyle/>
          <a:p>
            <a:pPr eaLnBrk="1" hangingPunct="1"/>
            <a:endParaRPr lang="en-US" smtClean="0">
              <a:latin typeface="Times" pitchFamily="18" charset="0"/>
            </a:endParaRPr>
          </a:p>
        </p:txBody>
      </p:sp>
      <p:sp>
        <p:nvSpPr>
          <p:cNvPr id="30724" name="Slide Number Placeholder 3"/>
          <p:cNvSpPr>
            <a:spLocks noGrp="1"/>
          </p:cNvSpPr>
          <p:nvPr>
            <p:ph type="sldNum" sz="quarter" idx="5"/>
          </p:nvPr>
        </p:nvSpPr>
        <p:spPr>
          <a:noFill/>
        </p:spPr>
        <p:txBody>
          <a:bodyPr/>
          <a:lstStyle/>
          <a:p>
            <a:fld id="{22AF3D5B-F502-4AA1-A14D-4D870FF5D2D9}" type="slidenum">
              <a:rPr lang="en-US"/>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A6BBF8D7-1440-4815-85A5-C86B57496BF3}" type="slidenum">
              <a:rPr lang="en-US"/>
              <a:pPr/>
              <a:t>5</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w="9525"/>
        </p:spPr>
        <p:txBody>
          <a:bodyPr/>
          <a:lstStyle/>
          <a:p>
            <a:pPr eaLnBrk="1" hangingPunct="1"/>
            <a:endParaRPr lang="en-US" smtClean="0">
              <a:latin typeface="Times"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p:cNvSpPr>
          <p:nvPr>
            <p:ph type="sldNum" sz="quarter" idx="5"/>
          </p:nvPr>
        </p:nvSpPr>
        <p:spPr>
          <a:noFill/>
        </p:spPr>
        <p:txBody>
          <a:bodyPr/>
          <a:lstStyle/>
          <a:p>
            <a:fld id="{49EA5DDD-BED6-49FE-90FC-AE7D2B132421}" type="slidenum">
              <a:rPr lang="en-US"/>
              <a:pPr/>
              <a:t>6</a:t>
            </a:fld>
            <a:endParaRPr lang="en-US"/>
          </a:p>
        </p:txBody>
      </p:sp>
      <p:sp>
        <p:nvSpPr>
          <p:cNvPr id="32771" name="Rectangle 2"/>
          <p:cNvSpPr>
            <a:spLocks noChangeArrowheads="1" noTextEdit="1"/>
          </p:cNvSpPr>
          <p:nvPr>
            <p:ph type="sldImg"/>
          </p:nvPr>
        </p:nvSpPr>
        <p:spPr>
          <a:ln/>
        </p:spPr>
      </p:sp>
      <p:sp>
        <p:nvSpPr>
          <p:cNvPr id="32772" name="Rectangle 3"/>
          <p:cNvSpPr>
            <a:spLocks noGrp="1"/>
          </p:cNvSpPr>
          <p:nvPr>
            <p:ph type="body" idx="1"/>
          </p:nvPr>
        </p:nvSpPr>
        <p:spPr>
          <a:noFill/>
          <a:ln w="9525"/>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3500" y="1652588"/>
            <a:ext cx="1838325" cy="3848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93763" y="1652588"/>
            <a:ext cx="5367337" cy="3848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93763" y="1946275"/>
            <a:ext cx="3602037" cy="401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46275"/>
            <a:ext cx="3603625" cy="401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3500" y="857250"/>
            <a:ext cx="1838325" cy="5108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93763" y="857250"/>
            <a:ext cx="5367337" cy="5108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93763" y="4037013"/>
            <a:ext cx="3602037" cy="1463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4037013"/>
            <a:ext cx="3603625" cy="1463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sym typeface="Arial" charset="0"/>
              </a:rPr>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83868"/>
            </a:gs>
            <a:gs pos="100000">
              <a:srgbClr val="295582"/>
            </a:gs>
          </a:gsLst>
          <a:lin ang="5400000" scaled="1"/>
        </a:gradFill>
        <a:effectLst/>
      </p:bgPr>
    </p:bg>
    <p:spTree>
      <p:nvGrpSpPr>
        <p:cNvPr id="1" name=""/>
        <p:cNvGrpSpPr/>
        <p:nvPr/>
      </p:nvGrpSpPr>
      <p:grpSpPr>
        <a:xfrm>
          <a:off x="0" y="0"/>
          <a:ext cx="0" cy="0"/>
          <a:chOff x="0" y="0"/>
          <a:chExt cx="0" cy="0"/>
        </a:xfrm>
      </p:grpSpPr>
      <p:sp>
        <p:nvSpPr>
          <p:cNvPr id="1026" name="Rectangle 1"/>
          <p:cNvSpPr>
            <a:spLocks noChangeArrowheads="1"/>
          </p:cNvSpPr>
          <p:nvPr>
            <p:ph type="title"/>
          </p:nvPr>
        </p:nvSpPr>
        <p:spPr bwMode="auto">
          <a:xfrm>
            <a:off x="893763" y="1652588"/>
            <a:ext cx="7358062" cy="2320925"/>
          </a:xfrm>
          <a:prstGeom prst="rect">
            <a:avLst/>
          </a:prstGeom>
          <a:noFill/>
          <a:ln w="12700">
            <a:noFill/>
            <a:miter lim="800000"/>
            <a:headEnd/>
            <a:tailEnd/>
          </a:ln>
        </p:spPr>
        <p:txBody>
          <a:bodyPr vert="horz" wrap="square" lIns="35695" tIns="35695" rIns="35695" bIns="35695" numCol="1" anchor="b" anchorCtr="0" compatLnSpc="1">
            <a:prstTxWarp prst="textNoShape">
              <a:avLst/>
            </a:prstTxWarp>
          </a:bodyPr>
          <a:lstStyle/>
          <a:p>
            <a:pPr lvl="0"/>
            <a:r>
              <a:rPr lang="en-US" smtClean="0">
                <a:sym typeface="Georgia" pitchFamily="18" charset="0"/>
              </a:rPr>
              <a:t>Click to edit Master title style</a:t>
            </a:r>
          </a:p>
        </p:txBody>
      </p:sp>
      <p:sp>
        <p:nvSpPr>
          <p:cNvPr id="1027" name="Rectangle 2"/>
          <p:cNvSpPr>
            <a:spLocks noChangeArrowheads="1"/>
          </p:cNvSpPr>
          <p:nvPr>
            <p:ph type="body" idx="1"/>
          </p:nvPr>
        </p:nvSpPr>
        <p:spPr bwMode="auto">
          <a:xfrm>
            <a:off x="893763" y="4037013"/>
            <a:ext cx="7358062" cy="1463675"/>
          </a:xfrm>
          <a:prstGeom prst="rect">
            <a:avLst/>
          </a:prstGeom>
          <a:noFill/>
          <a:ln w="12700">
            <a:noFill/>
            <a:miter lim="800000"/>
            <a:headEnd/>
            <a:tailEnd/>
          </a:ln>
        </p:spPr>
        <p:txBody>
          <a:bodyPr vert="horz" wrap="square" lIns="35695" tIns="35695" rIns="35695" bIns="35695" numCol="1" anchor="t" anchorCtr="0" compatLnSpc="1">
            <a:prstTxWarp prst="textNoShape">
              <a:avLst/>
            </a:prstTxWarp>
          </a:bodyPr>
          <a:lstStyle/>
          <a:p>
            <a:pPr lvl="0"/>
            <a:r>
              <a:rPr lang="en-US" smtClean="0">
                <a:sym typeface="Arial" charset="0"/>
              </a:rPr>
              <a:t>Click to edit Master text styles</a:t>
            </a:r>
          </a:p>
          <a:p>
            <a:pPr lvl="1"/>
            <a:r>
              <a:rPr lang="en-US" smtClean="0">
                <a:sym typeface="Arial" charset="0"/>
              </a:rPr>
              <a:t>Second level</a:t>
            </a:r>
          </a:p>
          <a:p>
            <a:pPr lvl="2"/>
            <a:r>
              <a:rPr lang="en-US" smtClean="0">
                <a:sym typeface="Arial" charset="0"/>
              </a:rPr>
              <a:t>Third level</a:t>
            </a:r>
          </a:p>
          <a:p>
            <a:pPr lvl="3"/>
            <a:r>
              <a:rPr lang="en-US" smtClean="0">
                <a:sym typeface="Arial" charset="0"/>
              </a:rPr>
              <a:t>Fourth level</a:t>
            </a:r>
          </a:p>
          <a:p>
            <a:pPr lvl="4"/>
            <a:r>
              <a:rPr lang="en-US" smtClean="0">
                <a:sym typeface="Arial" charset="0"/>
              </a:rPr>
              <a:t>Fifth level</a:t>
            </a:r>
          </a:p>
        </p:txBody>
      </p:sp>
      <p:sp>
        <p:nvSpPr>
          <p:cNvPr id="2" name="Line 3"/>
          <p:cNvSpPr>
            <a:spLocks noChangeShapeType="1"/>
          </p:cNvSpPr>
          <p:nvPr/>
        </p:nvSpPr>
        <p:spPr bwMode="auto">
          <a:xfrm>
            <a:off x="874713" y="3929063"/>
            <a:ext cx="7394575" cy="0"/>
          </a:xfrm>
          <a:prstGeom prst="line">
            <a:avLst/>
          </a:prstGeom>
          <a:noFill/>
          <a:ln w="9525">
            <a:solidFill>
              <a:srgbClr val="FFFFFF">
                <a:alpha val="50000"/>
              </a:srgbClr>
            </a:solidFill>
            <a:round/>
            <a:headEnd/>
            <a:tailEnd/>
          </a:ln>
        </p:spPr>
        <p:txBody>
          <a:bodyPr/>
          <a:lstStyle/>
          <a:p>
            <a:pPr>
              <a:defRPr/>
            </a:pPr>
            <a:endParaRPr lang="en-US"/>
          </a:p>
        </p:txBody>
      </p:sp>
      <p:pic>
        <p:nvPicPr>
          <p:cNvPr id="1029" name="Picture 10" descr="BROOKINGS_qii"/>
          <p:cNvPicPr>
            <a:picLocks noChangeAspect="1" noChangeArrowheads="1"/>
          </p:cNvPicPr>
          <p:nvPr/>
        </p:nvPicPr>
        <p:blipFill>
          <a:blip r:embed="rId13" cstate="print"/>
          <a:srcRect/>
          <a:stretch>
            <a:fillRect/>
          </a:stretch>
        </p:blipFill>
        <p:spPr bwMode="auto">
          <a:xfrm>
            <a:off x="928688" y="857250"/>
            <a:ext cx="3830637" cy="37941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txStyles>
    <p:titleStyle>
      <a:lvl1pPr algn="l" defTabSz="642938" rtl="0" eaLnBrk="0" fontAlgn="base" hangingPunct="0">
        <a:spcBef>
          <a:spcPct val="0"/>
        </a:spcBef>
        <a:spcAft>
          <a:spcPct val="0"/>
        </a:spcAft>
        <a:defRPr sz="4500">
          <a:solidFill>
            <a:srgbClr val="FFFFFF"/>
          </a:solidFill>
          <a:latin typeface="+mj-lt"/>
          <a:ea typeface="+mj-ea"/>
          <a:cs typeface="+mj-cs"/>
          <a:sym typeface="Georgia" pitchFamily="18" charset="0"/>
        </a:defRPr>
      </a:lvl1pPr>
      <a:lvl2pPr algn="l" defTabSz="642938" rtl="0" eaLnBrk="0" fontAlgn="base" hangingPunct="0">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2pPr>
      <a:lvl3pPr algn="l" defTabSz="642938" rtl="0" eaLnBrk="0" fontAlgn="base" hangingPunct="0">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3pPr>
      <a:lvl4pPr algn="l" defTabSz="642938" rtl="0" eaLnBrk="0" fontAlgn="base" hangingPunct="0">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4pPr>
      <a:lvl5pPr algn="l" defTabSz="642938" rtl="0" eaLnBrk="0" fontAlgn="base" hangingPunct="0">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5pPr>
      <a:lvl6pPr marL="457200"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6pPr>
      <a:lvl7pPr marL="914400"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7pPr>
      <a:lvl8pPr marL="1371600"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8pPr>
      <a:lvl9pPr marL="1828800"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9pPr>
    </p:titleStyle>
    <p:bodyStyle>
      <a:lvl1pPr algn="l" defTabSz="642938" rtl="0" eaLnBrk="0" fontAlgn="base" hangingPunct="0">
        <a:lnSpc>
          <a:spcPct val="120000"/>
        </a:lnSpc>
        <a:spcBef>
          <a:spcPct val="0"/>
        </a:spcBef>
        <a:spcAft>
          <a:spcPct val="0"/>
        </a:spcAft>
        <a:defRPr sz="1300">
          <a:solidFill>
            <a:srgbClr val="FFFFFF"/>
          </a:solidFill>
          <a:latin typeface="+mn-lt"/>
          <a:ea typeface="+mn-ea"/>
          <a:cs typeface="+mn-cs"/>
          <a:sym typeface="Arial" charset="0"/>
        </a:defRPr>
      </a:lvl1pPr>
      <a:lvl2pPr algn="l" defTabSz="642938" rtl="0" eaLnBrk="0" fontAlgn="base" hangingPunct="0">
        <a:lnSpc>
          <a:spcPct val="120000"/>
        </a:lnSpc>
        <a:spcBef>
          <a:spcPct val="0"/>
        </a:spcBef>
        <a:spcAft>
          <a:spcPct val="0"/>
        </a:spcAft>
        <a:defRPr sz="1300">
          <a:solidFill>
            <a:srgbClr val="FFFFFF"/>
          </a:solidFill>
          <a:latin typeface="+mn-lt"/>
          <a:ea typeface="+mn-ea"/>
          <a:sym typeface="Arial" charset="0"/>
        </a:defRPr>
      </a:lvl2pPr>
      <a:lvl3pPr algn="l" defTabSz="642938" rtl="0" eaLnBrk="0" fontAlgn="base" hangingPunct="0">
        <a:lnSpc>
          <a:spcPct val="120000"/>
        </a:lnSpc>
        <a:spcBef>
          <a:spcPct val="0"/>
        </a:spcBef>
        <a:spcAft>
          <a:spcPct val="0"/>
        </a:spcAft>
        <a:defRPr sz="1300">
          <a:solidFill>
            <a:srgbClr val="FFFFFF"/>
          </a:solidFill>
          <a:latin typeface="+mn-lt"/>
          <a:ea typeface="+mn-ea"/>
          <a:sym typeface="Arial" charset="0"/>
        </a:defRPr>
      </a:lvl3pPr>
      <a:lvl4pPr algn="l" defTabSz="642938" rtl="0" eaLnBrk="0" fontAlgn="base" hangingPunct="0">
        <a:lnSpc>
          <a:spcPct val="120000"/>
        </a:lnSpc>
        <a:spcBef>
          <a:spcPct val="0"/>
        </a:spcBef>
        <a:spcAft>
          <a:spcPct val="0"/>
        </a:spcAft>
        <a:defRPr sz="1300">
          <a:solidFill>
            <a:srgbClr val="FFFFFF"/>
          </a:solidFill>
          <a:latin typeface="+mn-lt"/>
          <a:ea typeface="+mn-ea"/>
          <a:sym typeface="Arial" charset="0"/>
        </a:defRPr>
      </a:lvl4pPr>
      <a:lvl5pPr algn="l" defTabSz="642938" rtl="0" eaLnBrk="0" fontAlgn="base" hangingPunct="0">
        <a:lnSpc>
          <a:spcPct val="120000"/>
        </a:lnSpc>
        <a:spcBef>
          <a:spcPct val="0"/>
        </a:spcBef>
        <a:spcAft>
          <a:spcPct val="0"/>
        </a:spcAft>
        <a:defRPr sz="1300">
          <a:solidFill>
            <a:srgbClr val="FFFFFF"/>
          </a:solidFill>
          <a:latin typeface="+mn-lt"/>
          <a:ea typeface="+mn-ea"/>
          <a:sym typeface="Arial" charset="0"/>
        </a:defRPr>
      </a:lvl5pPr>
      <a:lvl6pPr marL="457200"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6pPr>
      <a:lvl7pPr marL="914400"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7pPr>
      <a:lvl8pPr marL="1371600"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8pPr>
      <a:lvl9pPr marL="1828800"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E3EDF7"/>
            </a:gs>
          </a:gsLst>
          <a:lin ang="0" scaled="1"/>
        </a:gradFill>
        <a:effectLst/>
      </p:bgPr>
    </p:bg>
    <p:spTree>
      <p:nvGrpSpPr>
        <p:cNvPr id="1" name=""/>
        <p:cNvGrpSpPr/>
        <p:nvPr/>
      </p:nvGrpSpPr>
      <p:grpSpPr>
        <a:xfrm>
          <a:off x="0" y="0"/>
          <a:ext cx="0" cy="0"/>
          <a:chOff x="0" y="0"/>
          <a:chExt cx="0" cy="0"/>
        </a:xfrm>
      </p:grpSpPr>
      <p:sp>
        <p:nvSpPr>
          <p:cNvPr id="2050" name="Rectangle 1"/>
          <p:cNvSpPr>
            <a:spLocks noChangeArrowheads="1"/>
          </p:cNvSpPr>
          <p:nvPr>
            <p:ph type="title"/>
          </p:nvPr>
        </p:nvSpPr>
        <p:spPr bwMode="auto">
          <a:xfrm>
            <a:off x="893763" y="857250"/>
            <a:ext cx="7358062" cy="1036638"/>
          </a:xfrm>
          <a:prstGeom prst="rect">
            <a:avLst/>
          </a:prstGeom>
          <a:noFill/>
          <a:ln w="12700">
            <a:noFill/>
            <a:miter lim="800000"/>
            <a:headEnd/>
            <a:tailEnd/>
          </a:ln>
        </p:spPr>
        <p:txBody>
          <a:bodyPr vert="horz" wrap="square" lIns="35695" tIns="35695" rIns="35695" bIns="35695" numCol="1" anchor="ctr" anchorCtr="0" compatLnSpc="1">
            <a:prstTxWarp prst="textNoShape">
              <a:avLst/>
            </a:prstTxWarp>
          </a:bodyPr>
          <a:lstStyle/>
          <a:p>
            <a:pPr lvl="0"/>
            <a:r>
              <a:rPr lang="en-US" smtClean="0"/>
              <a:t>Click to edit Master title style</a:t>
            </a:r>
          </a:p>
        </p:txBody>
      </p:sp>
      <p:sp>
        <p:nvSpPr>
          <p:cNvPr id="2051" name="Rectangle 2"/>
          <p:cNvSpPr>
            <a:spLocks noChangeArrowheads="1"/>
          </p:cNvSpPr>
          <p:nvPr>
            <p:ph type="body" idx="1"/>
          </p:nvPr>
        </p:nvSpPr>
        <p:spPr bwMode="auto">
          <a:xfrm>
            <a:off x="893763" y="1946275"/>
            <a:ext cx="7358062" cy="4019550"/>
          </a:xfrm>
          <a:prstGeom prst="rect">
            <a:avLst/>
          </a:prstGeom>
          <a:noFill/>
          <a:ln w="12700">
            <a:noFill/>
            <a:miter lim="800000"/>
            <a:headEnd/>
            <a:tailEnd/>
          </a:ln>
        </p:spPr>
        <p:txBody>
          <a:bodyPr vert="horz" wrap="square" lIns="35695" tIns="35695" rIns="35695" bIns="3569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2" name="Rectangle 4" descr="Light upward diagonal"/>
          <p:cNvSpPr>
            <a:spLocks/>
          </p:cNvSpPr>
          <p:nvPr/>
        </p:nvSpPr>
        <p:spPr bwMode="auto">
          <a:xfrm>
            <a:off x="911225" y="374650"/>
            <a:ext cx="8232775" cy="428625"/>
          </a:xfrm>
          <a:prstGeom prst="rect">
            <a:avLst/>
          </a:prstGeom>
          <a:pattFill prst="ltUpDiag">
            <a:fgClr>
              <a:srgbClr val="083868"/>
            </a:fgClr>
            <a:bgClr>
              <a:srgbClr val="295582"/>
            </a:bgClr>
          </a:pattFill>
          <a:ln w="25400">
            <a:noFill/>
            <a:miter lim="800000"/>
            <a:headEnd/>
            <a:tailEnd/>
          </a:ln>
          <a:effectLst/>
        </p:spPr>
        <p:txBody>
          <a:bodyPr wrap="none" anchor="ctr"/>
          <a:lstStyle/>
          <a:p>
            <a:endParaRPr lang="en-US"/>
          </a:p>
        </p:txBody>
      </p:sp>
      <p:sp>
        <p:nvSpPr>
          <p:cNvPr id="2057" name="Text Box 9"/>
          <p:cNvSpPr txBox="1">
            <a:spLocks/>
          </p:cNvSpPr>
          <p:nvPr/>
        </p:nvSpPr>
        <p:spPr bwMode="auto">
          <a:xfrm>
            <a:off x="7929563" y="493713"/>
            <a:ext cx="374650" cy="214312"/>
          </a:xfrm>
          <a:prstGeom prst="rect">
            <a:avLst/>
          </a:prstGeom>
          <a:noFill/>
          <a:ln w="25400">
            <a:noFill/>
            <a:miter lim="800000"/>
            <a:headEnd/>
            <a:tailEnd/>
          </a:ln>
          <a:effectLst/>
        </p:spPr>
        <p:txBody>
          <a:bodyPr lIns="64255" tIns="32126" rIns="64255" bIns="32126">
            <a:spAutoFit/>
          </a:bodyPr>
          <a:lstStyle/>
          <a:p>
            <a:pPr algn="r" defTabSz="642938">
              <a:spcBef>
                <a:spcPct val="50000"/>
              </a:spcBef>
            </a:pPr>
            <a:fld id="{533BC255-FCDC-47C2-9812-F57CAD2B4BEC}" type="slidenum">
              <a:rPr lang="en-US" sz="1000">
                <a:solidFill>
                  <a:schemeClr val="bg1"/>
                </a:solidFill>
                <a:latin typeface="Arial" charset="0"/>
              </a:rPr>
              <a:pPr algn="r" defTabSz="642938">
                <a:spcBef>
                  <a:spcPct val="50000"/>
                </a:spcBef>
              </a:pPr>
              <a:t>‹#›</a:t>
            </a:fld>
            <a:endParaRPr lang="en-US" sz="1000">
              <a:solidFill>
                <a:schemeClr val="bg1"/>
              </a:solidFill>
              <a:latin typeface="Arial" charset="0"/>
            </a:endParaRPr>
          </a:p>
        </p:txBody>
      </p:sp>
      <p:pic>
        <p:nvPicPr>
          <p:cNvPr id="2054" name="Picture 10" descr="BROOKINGS_REV"/>
          <p:cNvPicPr>
            <a:picLocks noChangeAspect="1" noChangeArrowheads="1"/>
          </p:cNvPicPr>
          <p:nvPr/>
        </p:nvPicPr>
        <p:blipFill>
          <a:blip r:embed="rId13" cstate="print"/>
          <a:srcRect/>
          <a:stretch>
            <a:fillRect/>
          </a:stretch>
        </p:blipFill>
        <p:spPr bwMode="auto">
          <a:xfrm>
            <a:off x="1089025" y="522288"/>
            <a:ext cx="1389063" cy="1746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nLst>
      <p:par>
        <p:cTn id="1" dur="indefinite" restart="never" nodeType="tmRoot"/>
      </p:par>
    </p:tnLst>
  </p:timing>
  <p:txStyles>
    <p:titleStyle>
      <a:lvl1pPr algn="l" defTabSz="642938" rtl="0" eaLnBrk="0" fontAlgn="base" hangingPunct="0">
        <a:spcBef>
          <a:spcPct val="0"/>
        </a:spcBef>
        <a:spcAft>
          <a:spcPct val="0"/>
        </a:spcAft>
        <a:defRPr sz="4200">
          <a:solidFill>
            <a:srgbClr val="295582"/>
          </a:solidFill>
          <a:latin typeface="+mj-lt"/>
          <a:ea typeface="+mj-ea"/>
          <a:cs typeface="+mj-cs"/>
        </a:defRPr>
      </a:lvl1pPr>
      <a:lvl2pPr algn="l" defTabSz="642938" rtl="0" eaLnBrk="0" fontAlgn="base" hangingPunct="0">
        <a:spcBef>
          <a:spcPct val="0"/>
        </a:spcBef>
        <a:spcAft>
          <a:spcPct val="0"/>
        </a:spcAft>
        <a:defRPr sz="4200">
          <a:solidFill>
            <a:srgbClr val="295582"/>
          </a:solidFill>
          <a:latin typeface="Georgia" pitchFamily="18" charset="0"/>
          <a:ea typeface="ヒラギノ明朝 Pro W3" pitchFamily="96" charset="-128"/>
        </a:defRPr>
      </a:lvl2pPr>
      <a:lvl3pPr algn="l" defTabSz="642938" rtl="0" eaLnBrk="0" fontAlgn="base" hangingPunct="0">
        <a:spcBef>
          <a:spcPct val="0"/>
        </a:spcBef>
        <a:spcAft>
          <a:spcPct val="0"/>
        </a:spcAft>
        <a:defRPr sz="4200">
          <a:solidFill>
            <a:srgbClr val="295582"/>
          </a:solidFill>
          <a:latin typeface="Georgia" pitchFamily="18" charset="0"/>
          <a:ea typeface="ヒラギノ明朝 Pro W3" pitchFamily="96" charset="-128"/>
        </a:defRPr>
      </a:lvl3pPr>
      <a:lvl4pPr algn="l" defTabSz="642938" rtl="0" eaLnBrk="0" fontAlgn="base" hangingPunct="0">
        <a:spcBef>
          <a:spcPct val="0"/>
        </a:spcBef>
        <a:spcAft>
          <a:spcPct val="0"/>
        </a:spcAft>
        <a:defRPr sz="4200">
          <a:solidFill>
            <a:srgbClr val="295582"/>
          </a:solidFill>
          <a:latin typeface="Georgia" pitchFamily="18" charset="0"/>
          <a:ea typeface="ヒラギノ明朝 Pro W3" pitchFamily="96" charset="-128"/>
        </a:defRPr>
      </a:lvl4pPr>
      <a:lvl5pPr algn="l" defTabSz="642938" rtl="0" eaLnBrk="0" fontAlgn="base" hangingPunct="0">
        <a:spcBef>
          <a:spcPct val="0"/>
        </a:spcBef>
        <a:spcAft>
          <a:spcPct val="0"/>
        </a:spcAft>
        <a:defRPr sz="4200">
          <a:solidFill>
            <a:srgbClr val="295582"/>
          </a:solidFill>
          <a:latin typeface="Georgia" pitchFamily="18" charset="0"/>
          <a:ea typeface="ヒラギノ明朝 Pro W3" pitchFamily="96" charset="-128"/>
        </a:defRPr>
      </a:lvl5pPr>
      <a:lvl6pPr marL="457200" algn="l" defTabSz="642938" rtl="0" fontAlgn="base">
        <a:spcBef>
          <a:spcPct val="0"/>
        </a:spcBef>
        <a:spcAft>
          <a:spcPct val="0"/>
        </a:spcAft>
        <a:defRPr sz="4200">
          <a:solidFill>
            <a:srgbClr val="295582"/>
          </a:solidFill>
          <a:latin typeface="Georgia" pitchFamily="18" charset="0"/>
          <a:ea typeface="ヒラギノ明朝 Pro W3" pitchFamily="96" charset="-128"/>
        </a:defRPr>
      </a:lvl6pPr>
      <a:lvl7pPr marL="914400" algn="l" defTabSz="642938" rtl="0" fontAlgn="base">
        <a:spcBef>
          <a:spcPct val="0"/>
        </a:spcBef>
        <a:spcAft>
          <a:spcPct val="0"/>
        </a:spcAft>
        <a:defRPr sz="4200">
          <a:solidFill>
            <a:srgbClr val="295582"/>
          </a:solidFill>
          <a:latin typeface="Georgia" pitchFamily="18" charset="0"/>
          <a:ea typeface="ヒラギノ明朝 Pro W3" pitchFamily="96" charset="-128"/>
        </a:defRPr>
      </a:lvl7pPr>
      <a:lvl8pPr marL="1371600" algn="l" defTabSz="642938" rtl="0" fontAlgn="base">
        <a:spcBef>
          <a:spcPct val="0"/>
        </a:spcBef>
        <a:spcAft>
          <a:spcPct val="0"/>
        </a:spcAft>
        <a:defRPr sz="4200">
          <a:solidFill>
            <a:srgbClr val="295582"/>
          </a:solidFill>
          <a:latin typeface="Georgia" pitchFamily="18" charset="0"/>
          <a:ea typeface="ヒラギノ明朝 Pro W3" pitchFamily="96" charset="-128"/>
        </a:defRPr>
      </a:lvl8pPr>
      <a:lvl9pPr marL="1828800" algn="l" defTabSz="642938" rtl="0" fontAlgn="base">
        <a:spcBef>
          <a:spcPct val="0"/>
        </a:spcBef>
        <a:spcAft>
          <a:spcPct val="0"/>
        </a:spcAft>
        <a:defRPr sz="4200">
          <a:solidFill>
            <a:srgbClr val="295582"/>
          </a:solidFill>
          <a:latin typeface="Georgia" pitchFamily="18" charset="0"/>
          <a:ea typeface="ヒラギノ明朝 Pro W3" pitchFamily="96" charset="-128"/>
        </a:defRPr>
      </a:lvl9pPr>
    </p:titleStyle>
    <p:bodyStyle>
      <a:lvl1pPr marL="588963" indent="-401638" algn="l" defTabSz="642938" rtl="0" eaLnBrk="0" fontAlgn="base" hangingPunct="0">
        <a:spcBef>
          <a:spcPts val="1688"/>
        </a:spcBef>
        <a:spcAft>
          <a:spcPct val="0"/>
        </a:spcAft>
        <a:buClr>
          <a:srgbClr val="295582"/>
        </a:buClr>
        <a:buFont typeface="Times" pitchFamily="18" charset="0"/>
        <a:buChar char="•"/>
        <a:defRPr sz="3000">
          <a:solidFill>
            <a:srgbClr val="666666"/>
          </a:solidFill>
          <a:latin typeface="+mn-lt"/>
          <a:ea typeface="+mn-ea"/>
          <a:cs typeface="+mn-cs"/>
        </a:defRPr>
      </a:lvl1pPr>
      <a:lvl2pPr marL="901700" indent="-401638" algn="l" defTabSz="642938" rtl="0" eaLnBrk="0" fontAlgn="base" hangingPunct="0">
        <a:spcBef>
          <a:spcPts val="1688"/>
        </a:spcBef>
        <a:spcAft>
          <a:spcPct val="0"/>
        </a:spcAft>
        <a:buClr>
          <a:srgbClr val="295582"/>
        </a:buClr>
        <a:buChar char="»"/>
        <a:defRPr sz="3000">
          <a:solidFill>
            <a:srgbClr val="666666"/>
          </a:solidFill>
          <a:latin typeface="+mn-lt"/>
          <a:ea typeface="+mn-ea"/>
        </a:defRPr>
      </a:lvl2pPr>
      <a:lvl3pPr marL="1214438" indent="-401638" algn="l" defTabSz="642938" rtl="0" eaLnBrk="0" fontAlgn="base" hangingPunct="0">
        <a:spcBef>
          <a:spcPts val="1688"/>
        </a:spcBef>
        <a:spcAft>
          <a:spcPct val="0"/>
        </a:spcAft>
        <a:buClr>
          <a:srgbClr val="295582"/>
        </a:buClr>
        <a:buChar char="–"/>
        <a:defRPr sz="3000">
          <a:solidFill>
            <a:srgbClr val="666666"/>
          </a:solidFill>
          <a:latin typeface="+mn-lt"/>
          <a:ea typeface="+mn-ea"/>
        </a:defRPr>
      </a:lvl3pPr>
      <a:lvl4pPr marL="1527175" indent="-401638" algn="l" defTabSz="642938" rtl="0" eaLnBrk="0" fontAlgn="base" hangingPunct="0">
        <a:spcBef>
          <a:spcPts val="1688"/>
        </a:spcBef>
        <a:spcAft>
          <a:spcPct val="0"/>
        </a:spcAft>
        <a:buClr>
          <a:srgbClr val="295582"/>
        </a:buClr>
        <a:buChar char="›"/>
        <a:defRPr sz="3000">
          <a:solidFill>
            <a:srgbClr val="666666"/>
          </a:solidFill>
          <a:latin typeface="+mn-lt"/>
          <a:ea typeface="+mn-ea"/>
        </a:defRPr>
      </a:lvl4pPr>
      <a:lvl5pPr marL="1839913" indent="-401638" algn="l" defTabSz="642938" rtl="0" eaLnBrk="0" fontAlgn="base" hangingPunct="0">
        <a:spcBef>
          <a:spcPts val="1688"/>
        </a:spcBef>
        <a:spcAft>
          <a:spcPct val="0"/>
        </a:spcAft>
        <a:buClr>
          <a:srgbClr val="295582"/>
        </a:buClr>
        <a:buFont typeface="Times" pitchFamily="18" charset="0"/>
        <a:buChar char="•"/>
        <a:defRPr sz="3000">
          <a:solidFill>
            <a:srgbClr val="666666"/>
          </a:solidFill>
          <a:latin typeface="+mn-lt"/>
          <a:ea typeface="+mn-ea"/>
        </a:defRPr>
      </a:lvl5pPr>
      <a:lvl6pPr marL="22971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6pPr>
      <a:lvl7pPr marL="27543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7pPr>
      <a:lvl8pPr marL="32115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8pPr>
      <a:lvl9pPr marL="36687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ph type="title"/>
          </p:nvPr>
        </p:nvSpPr>
        <p:spPr/>
        <p:txBody>
          <a:bodyPr/>
          <a:lstStyle/>
          <a:p>
            <a:pPr eaLnBrk="1" hangingPunct="1"/>
            <a:r>
              <a:rPr lang="en-US" smtClean="0">
                <a:solidFill>
                  <a:schemeClr val="tx1"/>
                </a:solidFill>
              </a:rPr>
              <a:t>Climate Change and Trade: The EU Aviation Directive</a:t>
            </a:r>
            <a:endParaRPr lang="en-US" smtClean="0"/>
          </a:p>
        </p:txBody>
      </p:sp>
      <p:sp>
        <p:nvSpPr>
          <p:cNvPr id="3075" name="Rectangle 3"/>
          <p:cNvSpPr>
            <a:spLocks noChangeArrowheads="1"/>
          </p:cNvSpPr>
          <p:nvPr>
            <p:ph type="body" idx="1"/>
          </p:nvPr>
        </p:nvSpPr>
        <p:spPr/>
        <p:txBody>
          <a:bodyPr/>
          <a:lstStyle/>
          <a:p>
            <a:pPr eaLnBrk="1" hangingPunct="1"/>
            <a:r>
              <a:rPr lang="en-US" smtClean="0"/>
              <a:t>Dr. Joshua Meltzer</a:t>
            </a:r>
          </a:p>
          <a:p>
            <a:pPr eaLnBrk="1" hangingPunct="1"/>
            <a:r>
              <a:rPr lang="en-US" smtClean="0"/>
              <a:t>Fellow, Brookings Institution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990600"/>
            <a:ext cx="8229600" cy="609600"/>
          </a:xfrm>
        </p:spPr>
        <p:txBody>
          <a:bodyPr/>
          <a:lstStyle/>
          <a:p>
            <a:pPr algn="ctr" eaLnBrk="1" hangingPunct="1"/>
            <a:r>
              <a:rPr lang="en-US" sz="3200" smtClean="0"/>
              <a:t>The EU Aviation Directive</a:t>
            </a:r>
          </a:p>
        </p:txBody>
      </p:sp>
      <p:sp>
        <p:nvSpPr>
          <p:cNvPr id="12291" name="Content Placeholder 2"/>
          <p:cNvSpPr>
            <a:spLocks noGrp="1"/>
          </p:cNvSpPr>
          <p:nvPr>
            <p:ph idx="1"/>
          </p:nvPr>
        </p:nvSpPr>
        <p:spPr>
          <a:xfrm>
            <a:off x="762000" y="1828800"/>
            <a:ext cx="7924800" cy="4648200"/>
          </a:xfrm>
        </p:spPr>
        <p:txBody>
          <a:bodyPr/>
          <a:lstStyle/>
          <a:p>
            <a:pPr eaLnBrk="1" hangingPunct="1">
              <a:lnSpc>
                <a:spcPct val="70000"/>
              </a:lnSpc>
              <a:buFont typeface="Wingdings 2" pitchFamily="18" charset="2"/>
              <a:buNone/>
            </a:pPr>
            <a:r>
              <a:rPr lang="en-US" sz="2000" u="sng" smtClean="0"/>
              <a:t>Allocation of Free Allowances</a:t>
            </a:r>
          </a:p>
          <a:p>
            <a:pPr eaLnBrk="1" hangingPunct="1">
              <a:lnSpc>
                <a:spcPct val="70000"/>
              </a:lnSpc>
            </a:pPr>
            <a:r>
              <a:rPr lang="en-US" sz="2000" smtClean="0"/>
              <a:t>In 2012: 85 percent of allowances allocated for free / 15 percent offered for sale.</a:t>
            </a:r>
          </a:p>
          <a:p>
            <a:pPr eaLnBrk="1" hangingPunct="1">
              <a:lnSpc>
                <a:spcPct val="70000"/>
              </a:lnSpc>
            </a:pPr>
            <a:r>
              <a:rPr lang="en-US" sz="2000" smtClean="0"/>
              <a:t>2013-2020: 82 percent free/ 15 percent sale / 3 percent for new airlines &amp; new flights to Europe</a:t>
            </a:r>
          </a:p>
          <a:p>
            <a:pPr eaLnBrk="1" hangingPunct="1">
              <a:lnSpc>
                <a:spcPct val="70000"/>
              </a:lnSpc>
            </a:pPr>
            <a:r>
              <a:rPr lang="en-US" sz="2000" smtClean="0"/>
              <a:t>Enough free allowances that airlines may make windfall profits</a:t>
            </a:r>
          </a:p>
          <a:p>
            <a:pPr eaLnBrk="1" hangingPunct="1">
              <a:lnSpc>
                <a:spcPct val="70000"/>
              </a:lnSpc>
              <a:buFont typeface="Wingdings 2" pitchFamily="18" charset="2"/>
              <a:buNone/>
            </a:pPr>
            <a:r>
              <a:rPr lang="en-US" sz="2000" u="sng" smtClean="0"/>
              <a:t>Ways to comply with Directive</a:t>
            </a:r>
          </a:p>
          <a:p>
            <a:pPr eaLnBrk="1" hangingPunct="1">
              <a:lnSpc>
                <a:spcPct val="60000"/>
              </a:lnSpc>
            </a:pPr>
            <a:r>
              <a:rPr lang="en-US" sz="2000" smtClean="0"/>
              <a:t>Airlines can reduce their CO2 emissions in line with the declining cap</a:t>
            </a:r>
          </a:p>
          <a:p>
            <a:pPr eaLnBrk="1" hangingPunct="1">
              <a:lnSpc>
                <a:spcPct val="60000"/>
              </a:lnSpc>
            </a:pPr>
            <a:r>
              <a:rPr lang="en-US" sz="2000" smtClean="0"/>
              <a:t>Purchase allowances     </a:t>
            </a:r>
          </a:p>
          <a:p>
            <a:pPr eaLnBrk="1" hangingPunct="1">
              <a:lnSpc>
                <a:spcPct val="70000"/>
              </a:lnSpc>
            </a:pPr>
            <a:r>
              <a:rPr lang="en-US" sz="2000" smtClean="0"/>
              <a:t>Use certified emission reduction units (CERs) and emission reduction units (ERUs) to satisfy up to 15 percent of the number of allowances in a given year.   </a:t>
            </a:r>
          </a:p>
          <a:p>
            <a:pPr eaLnBrk="1" hangingPunct="1">
              <a:lnSpc>
                <a:spcPct val="70000"/>
              </a:lnSpc>
              <a:buFont typeface="Wingdings 2" pitchFamily="18" charset="2"/>
              <a:buNone/>
            </a:pPr>
            <a:endParaRPr lang="en-US" sz="2600" smtClean="0"/>
          </a:p>
          <a:p>
            <a:pPr eaLnBrk="1" hangingPunct="1">
              <a:lnSpc>
                <a:spcPct val="70000"/>
              </a:lnSpc>
            </a:pPr>
            <a:endParaRPr lang="en-US" sz="20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990600"/>
            <a:ext cx="8229600" cy="304800"/>
          </a:xfrm>
        </p:spPr>
        <p:txBody>
          <a:bodyPr/>
          <a:lstStyle/>
          <a:p>
            <a:pPr algn="ctr" eaLnBrk="1" hangingPunct="1"/>
            <a:r>
              <a:rPr lang="en-US" sz="3200" smtClean="0"/>
              <a:t>The EU Aviation Directive</a:t>
            </a:r>
          </a:p>
        </p:txBody>
      </p:sp>
      <p:sp>
        <p:nvSpPr>
          <p:cNvPr id="13315" name="Content Placeholder 2"/>
          <p:cNvSpPr>
            <a:spLocks noGrp="1"/>
          </p:cNvSpPr>
          <p:nvPr>
            <p:ph idx="1"/>
          </p:nvPr>
        </p:nvSpPr>
        <p:spPr>
          <a:xfrm>
            <a:off x="838200" y="1600200"/>
            <a:ext cx="7848600" cy="4724400"/>
          </a:xfrm>
        </p:spPr>
        <p:txBody>
          <a:bodyPr/>
          <a:lstStyle/>
          <a:p>
            <a:pPr marL="495300" indent="-495300" eaLnBrk="1" hangingPunct="1">
              <a:lnSpc>
                <a:spcPct val="80000"/>
              </a:lnSpc>
              <a:buFont typeface="Wingdings 2" pitchFamily="18" charset="2"/>
              <a:buNone/>
            </a:pPr>
            <a:r>
              <a:rPr lang="en-US" sz="2100" u="sng" smtClean="0"/>
              <a:t>Penalties</a:t>
            </a:r>
            <a:r>
              <a:rPr lang="en-US" sz="2100" smtClean="0"/>
              <a:t> </a:t>
            </a:r>
          </a:p>
          <a:p>
            <a:pPr marL="495300" indent="-495300" eaLnBrk="1" hangingPunct="1">
              <a:lnSpc>
                <a:spcPct val="80000"/>
              </a:lnSpc>
            </a:pPr>
            <a:r>
              <a:rPr lang="en-US" sz="2100" smtClean="0"/>
              <a:t>€100 per ton of CO</a:t>
            </a:r>
            <a:r>
              <a:rPr lang="en-US" sz="2100" baseline="-25000" smtClean="0"/>
              <a:t>2</a:t>
            </a:r>
            <a:r>
              <a:rPr lang="en-US" sz="2100" smtClean="0"/>
              <a:t> in addition to the cost of purchasing permits to cover their CO</a:t>
            </a:r>
            <a:r>
              <a:rPr lang="en-US" sz="2100" baseline="-25000" smtClean="0"/>
              <a:t>2</a:t>
            </a:r>
            <a:r>
              <a:rPr lang="en-US" sz="2100" smtClean="0"/>
              <a:t> emissions. </a:t>
            </a:r>
          </a:p>
          <a:p>
            <a:pPr marL="495300" indent="-495300" eaLnBrk="1" hangingPunct="1">
              <a:lnSpc>
                <a:spcPct val="80000"/>
              </a:lnSpc>
              <a:buFont typeface="Wingdings 2" pitchFamily="18" charset="2"/>
              <a:buNone/>
            </a:pPr>
            <a:r>
              <a:rPr lang="en-US" sz="2100" u="sng" smtClean="0"/>
              <a:t>Use of Revenues</a:t>
            </a:r>
          </a:p>
          <a:p>
            <a:pPr marL="495300" indent="-495300" eaLnBrk="1" hangingPunct="1">
              <a:lnSpc>
                <a:spcPct val="80000"/>
              </a:lnSpc>
            </a:pPr>
            <a:r>
              <a:rPr lang="en-US" sz="2100" smtClean="0"/>
              <a:t>EU member states should use these funds for climate change purposes</a:t>
            </a:r>
          </a:p>
          <a:p>
            <a:pPr marL="850900" lvl="1" indent="-457200" eaLnBrk="1" hangingPunct="1">
              <a:lnSpc>
                <a:spcPct val="80000"/>
              </a:lnSpc>
            </a:pPr>
            <a:r>
              <a:rPr lang="en-US" sz="2100" smtClean="0"/>
              <a:t>But the Directive does not require members to use these funds for any particular purpose.</a:t>
            </a:r>
            <a:r>
              <a:rPr lang="en-US" sz="2100" baseline="30000" smtClean="0"/>
              <a:t> </a:t>
            </a:r>
            <a:r>
              <a:rPr lang="en-US" sz="2100" smtClean="0"/>
              <a:t>  </a:t>
            </a:r>
          </a:p>
          <a:p>
            <a:pPr marL="495300" indent="-495300" eaLnBrk="1" hangingPunct="1">
              <a:lnSpc>
                <a:spcPct val="80000"/>
              </a:lnSpc>
            </a:pPr>
            <a:r>
              <a:rPr lang="en-US" sz="2100" smtClean="0"/>
              <a:t>Aviation Directive, Article 3d paragraph 4 – 	</a:t>
            </a:r>
          </a:p>
          <a:p>
            <a:pPr marL="850900" lvl="1" indent="-457200" eaLnBrk="1" hangingPunct="1">
              <a:lnSpc>
                <a:spcPct val="80000"/>
              </a:lnSpc>
              <a:buFont typeface="Wingdings 2" pitchFamily="18" charset="2"/>
              <a:buNone/>
            </a:pPr>
            <a:r>
              <a:rPr lang="en-US" sz="2100" smtClean="0"/>
              <a:t>	“It shall be for Member States to determine the use to be made of revenues generated from the auctioning of allowances.”</a:t>
            </a:r>
          </a:p>
          <a:p>
            <a:pPr marL="495300" indent="-495300" eaLnBrk="1" hangingPunct="1">
              <a:lnSpc>
                <a:spcPct val="80000"/>
              </a:lnSpc>
            </a:pPr>
            <a:endParaRPr lang="en-US" sz="21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914400"/>
            <a:ext cx="8229600" cy="762000"/>
          </a:xfrm>
        </p:spPr>
        <p:txBody>
          <a:bodyPr>
            <a:normAutofit fontScale="90000"/>
          </a:bodyPr>
          <a:lstStyle/>
          <a:p>
            <a:pPr algn="ctr" eaLnBrk="1" hangingPunct="1">
              <a:defRPr/>
            </a:pPr>
            <a:r>
              <a:rPr lang="en-US" sz="3300" dirty="0" smtClean="0"/>
              <a:t>When other countries regulate </a:t>
            </a:r>
            <a:br>
              <a:rPr lang="en-US" sz="3300" dirty="0" smtClean="0"/>
            </a:br>
            <a:r>
              <a:rPr lang="en-US" sz="3300" dirty="0" smtClean="0"/>
              <a:t>CO2 emissions from aviation </a:t>
            </a:r>
          </a:p>
        </p:txBody>
      </p:sp>
      <p:sp>
        <p:nvSpPr>
          <p:cNvPr id="14339" name="Content Placeholder 2"/>
          <p:cNvSpPr>
            <a:spLocks noGrp="1"/>
          </p:cNvSpPr>
          <p:nvPr>
            <p:ph idx="1"/>
          </p:nvPr>
        </p:nvSpPr>
        <p:spPr>
          <a:xfrm>
            <a:off x="457200" y="1981200"/>
            <a:ext cx="8229600" cy="4343400"/>
          </a:xfrm>
        </p:spPr>
        <p:txBody>
          <a:bodyPr/>
          <a:lstStyle/>
          <a:p>
            <a:pPr eaLnBrk="1" hangingPunct="1">
              <a:lnSpc>
                <a:spcPct val="70000"/>
              </a:lnSpc>
            </a:pPr>
            <a:r>
              <a:rPr lang="en-US" sz="2200" smtClean="0"/>
              <a:t>Directive - where other countries “adopt measures for reducing the climate change impact of flights departing from that country”, the EC is to consult with that third country and consider options to provide for the “optimal interaction between the scheme and that county’s measures.”</a:t>
            </a:r>
          </a:p>
          <a:p>
            <a:pPr eaLnBrk="1" hangingPunct="1">
              <a:lnSpc>
                <a:spcPct val="70000"/>
              </a:lnSpc>
            </a:pPr>
            <a:r>
              <a:rPr lang="en-US" sz="2200" smtClean="0"/>
              <a:t>Directive’s preamble –</a:t>
            </a:r>
          </a:p>
          <a:p>
            <a:pPr lvl="1" eaLnBrk="1" hangingPunct="1">
              <a:lnSpc>
                <a:spcPct val="70000"/>
              </a:lnSpc>
            </a:pPr>
            <a:r>
              <a:rPr lang="en-US" sz="1900" smtClean="0"/>
              <a:t>Measures that have an environmental effect at least equivalent to the Aviation Directive. </a:t>
            </a:r>
          </a:p>
          <a:p>
            <a:pPr eaLnBrk="1" hangingPunct="1">
              <a:lnSpc>
                <a:spcPct val="70000"/>
              </a:lnSpc>
            </a:pPr>
            <a:r>
              <a:rPr lang="en-US" sz="2200" smtClean="0"/>
              <a:t>Possible approaches:</a:t>
            </a:r>
          </a:p>
          <a:p>
            <a:pPr lvl="1" eaLnBrk="1" hangingPunct="1">
              <a:lnSpc>
                <a:spcPct val="70000"/>
              </a:lnSpc>
            </a:pPr>
            <a:r>
              <a:rPr lang="en-US" sz="1900" smtClean="0"/>
              <a:t>countries could reduce aviation emissions through means other than pricing carbon, such as by improving air traffic control systems that reduced fuel burn by reducing the time planes spend in holding patterns above airports.  </a:t>
            </a:r>
          </a:p>
          <a:p>
            <a:pPr lvl="1" eaLnBrk="1" hangingPunct="1">
              <a:lnSpc>
                <a:spcPct val="70000"/>
              </a:lnSpc>
            </a:pPr>
            <a:r>
              <a:rPr lang="en-US" sz="1900" smtClean="0"/>
              <a:t>Might not require the same level of effort captured in the Directive  </a:t>
            </a:r>
          </a:p>
          <a:p>
            <a:pPr eaLnBrk="1" hangingPunct="1">
              <a:lnSpc>
                <a:spcPct val="70000"/>
              </a:lnSpc>
            </a:pPr>
            <a:endParaRPr lang="en-US" sz="20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914400"/>
            <a:ext cx="8229600" cy="533400"/>
          </a:xfrm>
        </p:spPr>
        <p:txBody>
          <a:bodyPr/>
          <a:lstStyle/>
          <a:p>
            <a:pPr algn="ctr" eaLnBrk="1" hangingPunct="1"/>
            <a:r>
              <a:rPr lang="en-US" sz="3200" smtClean="0"/>
              <a:t>Diplomatic Reactions</a:t>
            </a:r>
          </a:p>
        </p:txBody>
      </p:sp>
      <p:sp>
        <p:nvSpPr>
          <p:cNvPr id="12291" name="Content Placeholder 2"/>
          <p:cNvSpPr>
            <a:spLocks noGrp="1"/>
          </p:cNvSpPr>
          <p:nvPr>
            <p:ph idx="1"/>
          </p:nvPr>
        </p:nvSpPr>
        <p:spPr>
          <a:xfrm>
            <a:off x="685800" y="1676400"/>
            <a:ext cx="8001000" cy="4648200"/>
          </a:xfrm>
        </p:spPr>
        <p:txBody>
          <a:bodyPr>
            <a:normAutofit fontScale="92500" lnSpcReduction="10000"/>
          </a:bodyPr>
          <a:lstStyle/>
          <a:p>
            <a:pPr eaLnBrk="1" hangingPunct="1">
              <a:defRPr/>
            </a:pPr>
            <a:r>
              <a:rPr lang="en-US" sz="2000" dirty="0" smtClean="0"/>
              <a:t>US Secretary of State Clinton and Secretary of Transportation LaHood “strongly object on legal and policy grounds” to the application of the Aviation Directive to US airlines and urged the EU to halt, suspend or delay application of the Directive.  </a:t>
            </a:r>
          </a:p>
          <a:p>
            <a:pPr eaLnBrk="1" hangingPunct="1">
              <a:defRPr/>
            </a:pPr>
            <a:r>
              <a:rPr lang="en-US" sz="2000" dirty="0" smtClean="0"/>
              <a:t>US House of Representatives - passed legislation making it illegal for US airlines to comply with the Directive. </a:t>
            </a:r>
          </a:p>
          <a:p>
            <a:pPr eaLnBrk="1" hangingPunct="1">
              <a:defRPr/>
            </a:pPr>
            <a:r>
              <a:rPr lang="en-US" sz="2000" dirty="0" smtClean="0"/>
              <a:t>China - the Directive violates the UNFCCC principle of common but differentiated responsibility and breaches the Chicago Convention. </a:t>
            </a:r>
          </a:p>
          <a:p>
            <a:pPr eaLnBrk="1" hangingPunct="1">
              <a:defRPr/>
            </a:pPr>
            <a:r>
              <a:rPr lang="en-US" sz="2000" dirty="0" smtClean="0"/>
              <a:t>2011 Eighth BASIC Ministerial Meeting on Climate Change expressed ’strong concern’ with the Aviation Directive.</a:t>
            </a:r>
          </a:p>
          <a:p>
            <a:pPr eaLnBrk="1" hangingPunct="1">
              <a:defRPr/>
            </a:pPr>
            <a:r>
              <a:rPr lang="en-US" sz="2000" dirty="0" smtClean="0"/>
              <a:t>ICAO Declaration opposing application of the Directive to non-EU airlines. </a:t>
            </a:r>
          </a:p>
          <a:p>
            <a:pPr eaLnBrk="1" hangingPunct="1">
              <a:defRPr/>
            </a:pPr>
            <a:r>
              <a:rPr lang="en-US" sz="2000" u="sng" dirty="0" smtClean="0"/>
              <a:t>Key Issue</a:t>
            </a:r>
            <a:r>
              <a:rPr lang="en-US" sz="2000" dirty="0" smtClean="0"/>
              <a:t> – Application of Directive to non-EU Airlines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893763" y="857250"/>
            <a:ext cx="7358062" cy="971550"/>
          </a:xfrm>
        </p:spPr>
        <p:txBody>
          <a:bodyPr/>
          <a:lstStyle/>
          <a:p>
            <a:pPr algn="ctr"/>
            <a:r>
              <a:rPr lang="en-US" sz="2400" smtClean="0"/>
              <a:t>The Decision of the Court of Justice of the </a:t>
            </a:r>
            <a:br>
              <a:rPr lang="en-US" sz="2400" smtClean="0"/>
            </a:br>
            <a:r>
              <a:rPr lang="en-US" sz="2400" smtClean="0"/>
              <a:t>European Union  </a:t>
            </a:r>
          </a:p>
        </p:txBody>
      </p:sp>
      <p:sp>
        <p:nvSpPr>
          <p:cNvPr id="16387" name="Content Placeholder 2"/>
          <p:cNvSpPr>
            <a:spLocks noGrp="1"/>
          </p:cNvSpPr>
          <p:nvPr>
            <p:ph idx="1"/>
          </p:nvPr>
        </p:nvSpPr>
        <p:spPr>
          <a:xfrm>
            <a:off x="893763" y="1946275"/>
            <a:ext cx="7358062" cy="4759325"/>
          </a:xfrm>
        </p:spPr>
        <p:txBody>
          <a:bodyPr/>
          <a:lstStyle/>
          <a:p>
            <a:pPr eaLnBrk="1" hangingPunct="1">
              <a:lnSpc>
                <a:spcPct val="80000"/>
              </a:lnSpc>
            </a:pPr>
            <a:r>
              <a:rPr lang="en-US" sz="1900" smtClean="0"/>
              <a:t>The airline industry challenged the legality of the Aviation Directive before the UK High Court</a:t>
            </a:r>
            <a:r>
              <a:rPr lang="en-US" sz="1800" smtClean="0"/>
              <a:t>.  </a:t>
            </a:r>
          </a:p>
          <a:p>
            <a:pPr eaLnBrk="1" hangingPunct="1">
              <a:lnSpc>
                <a:spcPct val="80000"/>
              </a:lnSpc>
            </a:pPr>
            <a:r>
              <a:rPr lang="en-US" sz="1700" smtClean="0"/>
              <a:t>Preliminary ruling from ECJ on consistency of the Aviation Directive with CIL, the Chicago Convention, the Kyoto Protocol, and the 2007 US-EU Open Skies Agreement.</a:t>
            </a:r>
            <a:r>
              <a:rPr lang="en-US" sz="1700" baseline="30000" smtClean="0"/>
              <a:t> </a:t>
            </a:r>
            <a:r>
              <a:rPr lang="en-US" sz="1700" smtClean="0"/>
              <a:t> </a:t>
            </a:r>
          </a:p>
          <a:p>
            <a:pPr eaLnBrk="1" hangingPunct="1">
              <a:lnSpc>
                <a:spcPct val="80000"/>
              </a:lnSpc>
            </a:pPr>
            <a:r>
              <a:rPr lang="en-US" sz="1900" smtClean="0"/>
              <a:t>On December 21, 2011, the ECJ ruled as follows: </a:t>
            </a:r>
          </a:p>
          <a:p>
            <a:pPr lvl="1">
              <a:lnSpc>
                <a:spcPct val="80000"/>
              </a:lnSpc>
            </a:pPr>
            <a:r>
              <a:rPr lang="en-US" sz="1600" smtClean="0"/>
              <a:t>The EU is not a party to, and therefore not bound by, the Chicago Convention.  </a:t>
            </a:r>
          </a:p>
          <a:p>
            <a:pPr lvl="1">
              <a:lnSpc>
                <a:spcPct val="80000"/>
              </a:lnSpc>
            </a:pPr>
            <a:r>
              <a:rPr lang="en-US" sz="1600" smtClean="0"/>
              <a:t>The Kyoto Protocol does not provide a legal basis for challenging EU action. </a:t>
            </a:r>
          </a:p>
          <a:p>
            <a:pPr lvl="1">
              <a:lnSpc>
                <a:spcPct val="80000"/>
              </a:lnSpc>
            </a:pPr>
            <a:r>
              <a:rPr lang="en-US" sz="1600" smtClean="0"/>
              <a:t>The Aviation Directive does not breach the US-EU Open Skies Agreement obligation to exempt fuel from taxes and other fees.  </a:t>
            </a:r>
          </a:p>
          <a:p>
            <a:pPr lvl="1">
              <a:lnSpc>
                <a:spcPct val="80000"/>
              </a:lnSpc>
            </a:pPr>
            <a:r>
              <a:rPr lang="en-US" sz="1600" smtClean="0"/>
              <a:t>The Aviation Directive does not breach CIL principles of state sovereignty as it only applies to aircraft that chose to operate in EU airspace.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914400"/>
            <a:ext cx="8229600" cy="609600"/>
          </a:xfrm>
        </p:spPr>
        <p:txBody>
          <a:bodyPr/>
          <a:lstStyle/>
          <a:p>
            <a:pPr algn="ctr" eaLnBrk="1" hangingPunct="1"/>
            <a:r>
              <a:rPr lang="en-US" sz="2800" smtClean="0"/>
              <a:t>Competitiveness and Carbon Leakage Issues</a:t>
            </a:r>
          </a:p>
        </p:txBody>
      </p:sp>
      <p:sp>
        <p:nvSpPr>
          <p:cNvPr id="17411" name="Content Placeholder 2"/>
          <p:cNvSpPr>
            <a:spLocks noGrp="1"/>
          </p:cNvSpPr>
          <p:nvPr>
            <p:ph idx="1"/>
          </p:nvPr>
        </p:nvSpPr>
        <p:spPr>
          <a:xfrm>
            <a:off x="838200" y="1752600"/>
            <a:ext cx="7848600" cy="4800600"/>
          </a:xfrm>
        </p:spPr>
        <p:txBody>
          <a:bodyPr/>
          <a:lstStyle/>
          <a:p>
            <a:pPr eaLnBrk="1" hangingPunct="1">
              <a:lnSpc>
                <a:spcPct val="80000"/>
              </a:lnSpc>
            </a:pPr>
            <a:r>
              <a:rPr lang="en-US" sz="2400" smtClean="0"/>
              <a:t>Pricing carbon in advance of other countries raises competitiveness and carbon leakage concerns. </a:t>
            </a:r>
          </a:p>
          <a:p>
            <a:pPr eaLnBrk="1" hangingPunct="1">
              <a:lnSpc>
                <a:spcPct val="80000"/>
              </a:lnSpc>
            </a:pPr>
            <a:r>
              <a:rPr lang="en-US" sz="2400" smtClean="0"/>
              <a:t>Costs passed through to ticket prices could lead to consumers flying non-EU airlines, leading to no net reduction in CO</a:t>
            </a:r>
            <a:r>
              <a:rPr lang="en-US" sz="2400" baseline="-25000" smtClean="0"/>
              <a:t>2</a:t>
            </a:r>
            <a:r>
              <a:rPr lang="en-US" sz="2400" smtClean="0"/>
              <a:t> emissions.  </a:t>
            </a:r>
          </a:p>
          <a:p>
            <a:pPr eaLnBrk="1" hangingPunct="1">
              <a:lnSpc>
                <a:spcPct val="80000"/>
              </a:lnSpc>
            </a:pPr>
            <a:r>
              <a:rPr lang="en-US" sz="2400" smtClean="0"/>
              <a:t>Incentive for airlines departing from inside the EU for another EU destination to transfer passengers outside of the EU and to then fly from that point to the destination within the EU.</a:t>
            </a:r>
            <a:r>
              <a:rPr lang="en-US" sz="2400" baseline="30000" smtClean="0"/>
              <a:t> </a:t>
            </a:r>
            <a:r>
              <a:rPr lang="en-US" sz="2400" smtClean="0"/>
              <a:t> </a:t>
            </a:r>
          </a:p>
          <a:p>
            <a:pPr lvl="1" eaLnBrk="1" hangingPunct="1">
              <a:lnSpc>
                <a:spcPct val="80000"/>
              </a:lnSpc>
            </a:pPr>
            <a:r>
              <a:rPr lang="en-US" sz="2400" smtClean="0"/>
              <a:t>Longer routes – increased CO</a:t>
            </a:r>
            <a:r>
              <a:rPr lang="en-US" sz="2400" baseline="-25000" smtClean="0"/>
              <a:t>2</a:t>
            </a:r>
            <a:r>
              <a:rPr lang="en-US" sz="2400" smtClean="0"/>
              <a:t> emissions </a:t>
            </a:r>
          </a:p>
          <a:p>
            <a:pPr eaLnBrk="1" hangingPunct="1">
              <a:lnSpc>
                <a:spcPct val="80000"/>
              </a:lnSpc>
            </a:pPr>
            <a:r>
              <a:rPr lang="en-US" sz="2400" smtClean="0"/>
              <a:t>Incentive to change EU hubs to avoid holding allowances for flights that transit the EU. </a:t>
            </a:r>
          </a:p>
          <a:p>
            <a:pPr eaLnBrk="1" hangingPunct="1">
              <a:lnSpc>
                <a:spcPct val="80000"/>
              </a:lnSpc>
            </a:pPr>
            <a:endParaRPr lang="en-US" sz="22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990600"/>
            <a:ext cx="8229600" cy="609600"/>
          </a:xfrm>
        </p:spPr>
        <p:txBody>
          <a:bodyPr/>
          <a:lstStyle/>
          <a:p>
            <a:pPr algn="ctr" eaLnBrk="1" hangingPunct="1"/>
            <a:r>
              <a:rPr lang="en-US" sz="3200" smtClean="0"/>
              <a:t>Costs of the Directive for Airlines</a:t>
            </a:r>
          </a:p>
        </p:txBody>
      </p:sp>
      <p:sp>
        <p:nvSpPr>
          <p:cNvPr id="18435" name="Content Placeholder 2"/>
          <p:cNvSpPr>
            <a:spLocks noGrp="1"/>
          </p:cNvSpPr>
          <p:nvPr>
            <p:ph idx="1"/>
          </p:nvPr>
        </p:nvSpPr>
        <p:spPr>
          <a:xfrm>
            <a:off x="762000" y="1752600"/>
            <a:ext cx="7924800" cy="4572000"/>
          </a:xfrm>
        </p:spPr>
        <p:txBody>
          <a:bodyPr/>
          <a:lstStyle/>
          <a:p>
            <a:pPr eaLnBrk="1" hangingPunct="1">
              <a:buFont typeface="Wingdings 2" pitchFamily="18" charset="2"/>
              <a:buNone/>
            </a:pPr>
            <a:r>
              <a:rPr lang="en-US" sz="1400" u="sng" smtClean="0"/>
              <a:t>Costs</a:t>
            </a:r>
          </a:p>
          <a:p>
            <a:pPr eaLnBrk="1" hangingPunct="1">
              <a:spcBef>
                <a:spcPts val="600"/>
              </a:spcBef>
            </a:pPr>
            <a:r>
              <a:rPr lang="en-US" sz="1400" smtClean="0"/>
              <a:t>Competitiveness and carbon leakage will depend on costs</a:t>
            </a:r>
          </a:p>
          <a:p>
            <a:pPr eaLnBrk="1" hangingPunct="1">
              <a:spcBef>
                <a:spcPts val="600"/>
              </a:spcBef>
            </a:pPr>
            <a:r>
              <a:rPr lang="en-US" sz="1400" smtClean="0"/>
              <a:t>In 2012 costs are around US$2.86 billion / 2015 costs increase to US$4.3 billion (Merrill Lynch)</a:t>
            </a:r>
            <a:r>
              <a:rPr lang="en-US" sz="1400" baseline="30000" smtClean="0"/>
              <a:t> </a:t>
            </a:r>
            <a:endParaRPr lang="en-US" sz="1400" smtClean="0"/>
          </a:p>
          <a:p>
            <a:pPr eaLnBrk="1" hangingPunct="1">
              <a:spcBef>
                <a:spcPts val="600"/>
              </a:spcBef>
            </a:pPr>
            <a:r>
              <a:rPr lang="en-US" sz="1400" smtClean="0"/>
              <a:t>2012 = US$2.15 per passenger for low cost airlines / US$5 per passenger for mainline carriers</a:t>
            </a:r>
          </a:p>
          <a:p>
            <a:pPr eaLnBrk="1" hangingPunct="1">
              <a:spcBef>
                <a:spcPts val="600"/>
              </a:spcBef>
            </a:pPr>
            <a:r>
              <a:rPr lang="en-US" sz="1400" smtClean="0"/>
              <a:t>2015 = US$2.6 per passenger for low cost airlines / US$6 per passenger for mainline carriers.</a:t>
            </a:r>
            <a:r>
              <a:rPr lang="en-US" sz="1400" baseline="30000" smtClean="0"/>
              <a:t> </a:t>
            </a:r>
            <a:endParaRPr lang="en-US" sz="1400" smtClean="0"/>
          </a:p>
          <a:p>
            <a:pPr eaLnBrk="1" hangingPunct="1">
              <a:buFont typeface="Wingdings 2" pitchFamily="18" charset="2"/>
              <a:buNone/>
            </a:pPr>
            <a:r>
              <a:rPr lang="en-US" sz="1400" u="sng" smtClean="0"/>
              <a:t>How airlines can reduce their CO2 emissions:</a:t>
            </a:r>
            <a:endParaRPr lang="en-US" sz="1400" smtClean="0"/>
          </a:p>
          <a:p>
            <a:pPr eaLnBrk="1" hangingPunct="1">
              <a:spcBef>
                <a:spcPts val="600"/>
              </a:spcBef>
            </a:pPr>
            <a:r>
              <a:rPr lang="en-US" sz="1400" smtClean="0"/>
              <a:t>Use more fuel efficient aircraft – fuel already comprises </a:t>
            </a:r>
            <a:r>
              <a:rPr lang="en-US" sz="1400" smtClean="0">
                <a:sym typeface="Symbol" pitchFamily="18" charset="2"/>
              </a:rPr>
              <a:t></a:t>
            </a:r>
            <a:r>
              <a:rPr lang="en-US" sz="1400" smtClean="0"/>
              <a:t> 25 % of airlines operating expenses  </a:t>
            </a:r>
          </a:p>
          <a:p>
            <a:pPr eaLnBrk="1" hangingPunct="1">
              <a:spcBef>
                <a:spcPts val="600"/>
              </a:spcBef>
            </a:pPr>
            <a:r>
              <a:rPr lang="en-US" sz="1400" smtClean="0"/>
              <a:t>Increase passenger load – already happening </a:t>
            </a:r>
            <a:endParaRPr lang="en-US" sz="1400" u="sng" smtClean="0"/>
          </a:p>
          <a:p>
            <a:pPr eaLnBrk="1" hangingPunct="1">
              <a:buFont typeface="Wingdings 2" pitchFamily="18" charset="2"/>
              <a:buNone/>
            </a:pPr>
            <a:r>
              <a:rPr lang="en-US" sz="1400" u="sng" smtClean="0"/>
              <a:t>Other options  </a:t>
            </a:r>
            <a:endParaRPr lang="en-US" sz="1400" smtClean="0"/>
          </a:p>
          <a:p>
            <a:pPr eaLnBrk="1" hangingPunct="1">
              <a:spcBef>
                <a:spcPts val="600"/>
              </a:spcBef>
            </a:pPr>
            <a:r>
              <a:rPr lang="en-US" sz="1400" smtClean="0"/>
              <a:t>Switch to biofuels - under development. </a:t>
            </a:r>
          </a:p>
          <a:p>
            <a:pPr eaLnBrk="1" hangingPunct="1">
              <a:spcBef>
                <a:spcPts val="600"/>
              </a:spcBef>
            </a:pPr>
            <a:r>
              <a:rPr lang="en-US" sz="1400" smtClean="0"/>
              <a:t>Upgrade airport traffic control from radars to satellites  </a:t>
            </a:r>
          </a:p>
          <a:p>
            <a:pPr eaLnBrk="1" hangingPunct="1"/>
            <a:endParaRPr lang="en-US" u="sng" smtClean="0"/>
          </a:p>
          <a:p>
            <a:pPr eaLnBrk="1" hangingPunct="1">
              <a:buFont typeface="Wingdings 2" pitchFamily="18" charset="2"/>
              <a:buNone/>
            </a:pPr>
            <a:r>
              <a:rPr lang="en-US" u="sng" smtClean="0"/>
              <a:t> </a:t>
            </a:r>
            <a:endParaRPr lang="en-US" smtClean="0"/>
          </a:p>
          <a:p>
            <a:pPr eaLnBrk="1" hangingPunct="1"/>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ctr"/>
            <a:r>
              <a:rPr lang="en-US" sz="3600" smtClean="0"/>
              <a:t>The WTO Rules</a:t>
            </a:r>
          </a:p>
        </p:txBody>
      </p:sp>
      <p:sp>
        <p:nvSpPr>
          <p:cNvPr id="19459" name="Content Placeholder 2"/>
          <p:cNvSpPr>
            <a:spLocks noGrp="1"/>
          </p:cNvSpPr>
          <p:nvPr>
            <p:ph idx="1"/>
          </p:nvPr>
        </p:nvSpPr>
        <p:spPr/>
        <p:txBody>
          <a:bodyPr/>
          <a:lstStyle/>
          <a:p>
            <a:pPr>
              <a:lnSpc>
                <a:spcPct val="90000"/>
              </a:lnSpc>
            </a:pPr>
            <a:r>
              <a:rPr lang="en-US" sz="2600" smtClean="0"/>
              <a:t>Airline industry provides a service</a:t>
            </a:r>
          </a:p>
          <a:p>
            <a:pPr>
              <a:lnSpc>
                <a:spcPct val="90000"/>
              </a:lnSpc>
            </a:pPr>
            <a:r>
              <a:rPr lang="en-US" sz="2600" smtClean="0"/>
              <a:t>Airlines enable economic activity such as tourism </a:t>
            </a:r>
          </a:p>
          <a:p>
            <a:pPr>
              <a:lnSpc>
                <a:spcPct val="90000"/>
              </a:lnSpc>
            </a:pPr>
            <a:r>
              <a:rPr lang="en-US" sz="2600" smtClean="0"/>
              <a:t>Airlines transport goods</a:t>
            </a:r>
          </a:p>
          <a:p>
            <a:pPr lvl="1">
              <a:lnSpc>
                <a:spcPct val="90000"/>
              </a:lnSpc>
            </a:pPr>
            <a:r>
              <a:rPr lang="en-US" sz="2600" smtClean="0"/>
              <a:t>Carry 0.5 percent of global cargo in volume but 35 percent of global cargo by value </a:t>
            </a:r>
            <a:r>
              <a:rPr lang="en-US" sz="2600" b="1" smtClean="0"/>
              <a:t> </a:t>
            </a:r>
          </a:p>
          <a:p>
            <a:pPr lvl="1">
              <a:lnSpc>
                <a:spcPct val="90000"/>
              </a:lnSpc>
              <a:buFontTx/>
              <a:buNone/>
            </a:pPr>
            <a:endParaRPr lang="en-US" sz="2600" smtClean="0"/>
          </a:p>
          <a:p>
            <a:pPr>
              <a:lnSpc>
                <a:spcPct val="90000"/>
              </a:lnSpc>
            </a:pPr>
            <a:endParaRPr lang="en-US" sz="2600" smtClean="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lgn="ctr"/>
            <a:r>
              <a:rPr lang="en-US" sz="3200" smtClean="0"/>
              <a:t>Non Discrimination</a:t>
            </a:r>
          </a:p>
        </p:txBody>
      </p:sp>
      <p:sp>
        <p:nvSpPr>
          <p:cNvPr id="20483" name="Content Placeholder 2"/>
          <p:cNvSpPr>
            <a:spLocks noGrp="1"/>
          </p:cNvSpPr>
          <p:nvPr>
            <p:ph idx="1"/>
          </p:nvPr>
        </p:nvSpPr>
        <p:spPr>
          <a:xfrm>
            <a:off x="893763" y="1946275"/>
            <a:ext cx="7358062" cy="4454525"/>
          </a:xfrm>
        </p:spPr>
        <p:txBody>
          <a:bodyPr/>
          <a:lstStyle/>
          <a:p>
            <a:pPr>
              <a:lnSpc>
                <a:spcPct val="80000"/>
              </a:lnSpc>
            </a:pPr>
            <a:r>
              <a:rPr lang="en-US" sz="1700" smtClean="0"/>
              <a:t> WTO rules prevent the following forms of discrimination</a:t>
            </a:r>
          </a:p>
          <a:p>
            <a:pPr lvl="1">
              <a:lnSpc>
                <a:spcPct val="80000"/>
              </a:lnSpc>
            </a:pPr>
            <a:r>
              <a:rPr lang="en-US" sz="1700" smtClean="0"/>
              <a:t>Treating domestic goods and services more favorably than like imported goods and services – National Treatment </a:t>
            </a:r>
          </a:p>
          <a:p>
            <a:pPr lvl="1">
              <a:lnSpc>
                <a:spcPct val="80000"/>
              </a:lnSpc>
            </a:pPr>
            <a:r>
              <a:rPr lang="en-US" sz="1700" smtClean="0"/>
              <a:t>Treating goods and services from one country more favorably than like imported goods and services from another country – Most Favored Nation</a:t>
            </a:r>
          </a:p>
          <a:p>
            <a:pPr>
              <a:lnSpc>
                <a:spcPct val="80000"/>
              </a:lnSpc>
            </a:pPr>
            <a:r>
              <a:rPr lang="en-US" sz="1700" smtClean="0"/>
              <a:t>The EU Aviation Directive applies equally to all airlines</a:t>
            </a:r>
          </a:p>
          <a:p>
            <a:pPr lvl="1">
              <a:lnSpc>
                <a:spcPct val="80000"/>
              </a:lnSpc>
            </a:pPr>
            <a:r>
              <a:rPr lang="en-US" sz="1700" smtClean="0"/>
              <a:t>So no formal discrimination</a:t>
            </a:r>
          </a:p>
          <a:p>
            <a:pPr>
              <a:lnSpc>
                <a:spcPct val="80000"/>
              </a:lnSpc>
            </a:pPr>
            <a:r>
              <a:rPr lang="en-US" sz="1700" smtClean="0"/>
              <a:t>But could be de facto discrimination – the effect of the EU Aviation Directive.</a:t>
            </a:r>
          </a:p>
          <a:p>
            <a:pPr>
              <a:lnSpc>
                <a:spcPct val="80000"/>
              </a:lnSpc>
              <a:buFont typeface="Times" pitchFamily="18" charset="0"/>
              <a:buNone/>
            </a:pPr>
            <a:endParaRPr lang="en-US" sz="1700" smtClean="0"/>
          </a:p>
          <a:p>
            <a:pPr>
              <a:lnSpc>
                <a:spcPct val="80000"/>
              </a:lnSpc>
              <a:buFont typeface="Times" pitchFamily="18" charset="0"/>
              <a:buNone/>
            </a:pPr>
            <a:endParaRPr lang="en-US" sz="1700" smtClean="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lgn="ctr"/>
            <a:r>
              <a:rPr lang="en-US" sz="3200" smtClean="0"/>
              <a:t>More on Discrimination</a:t>
            </a:r>
          </a:p>
        </p:txBody>
      </p:sp>
      <p:sp>
        <p:nvSpPr>
          <p:cNvPr id="21507" name="Content Placeholder 2"/>
          <p:cNvSpPr>
            <a:spLocks noGrp="1"/>
          </p:cNvSpPr>
          <p:nvPr>
            <p:ph idx="1"/>
          </p:nvPr>
        </p:nvSpPr>
        <p:spPr/>
        <p:txBody>
          <a:bodyPr/>
          <a:lstStyle/>
          <a:p>
            <a:pPr>
              <a:lnSpc>
                <a:spcPct val="80000"/>
              </a:lnSpc>
            </a:pPr>
            <a:r>
              <a:rPr lang="en-US" sz="2200" smtClean="0"/>
              <a:t>Goods and services from countries located further away will face higher costs </a:t>
            </a:r>
          </a:p>
          <a:p>
            <a:pPr lvl="1">
              <a:lnSpc>
                <a:spcPct val="80000"/>
              </a:lnSpc>
            </a:pPr>
            <a:r>
              <a:rPr lang="en-US" sz="2200" smtClean="0"/>
              <a:t>The cost of the Directive increases according to distance flown</a:t>
            </a:r>
          </a:p>
          <a:p>
            <a:pPr lvl="1">
              <a:lnSpc>
                <a:spcPct val="80000"/>
              </a:lnSpc>
            </a:pPr>
            <a:r>
              <a:rPr lang="en-US" sz="2200" smtClean="0"/>
              <a:t>Possible MFN violation</a:t>
            </a:r>
          </a:p>
          <a:p>
            <a:pPr>
              <a:lnSpc>
                <a:spcPct val="80000"/>
              </a:lnSpc>
            </a:pPr>
            <a:r>
              <a:rPr lang="en-US" sz="2200" smtClean="0"/>
              <a:t>Goods and services flown within the EU will face lower costs than goods and services from countries located further away from the EU</a:t>
            </a:r>
          </a:p>
          <a:p>
            <a:pPr lvl="1">
              <a:lnSpc>
                <a:spcPct val="80000"/>
              </a:lnSpc>
            </a:pPr>
            <a:r>
              <a:rPr lang="en-US" sz="2200" smtClean="0"/>
              <a:t>Possible National Treatment violation</a:t>
            </a:r>
          </a:p>
          <a:p>
            <a:pPr>
              <a:lnSpc>
                <a:spcPct val="80000"/>
              </a:lnSpc>
            </a:pPr>
            <a:endParaRPr lang="en-US" sz="1900" smtClean="0"/>
          </a:p>
          <a:p>
            <a:pPr lvl="2">
              <a:lnSpc>
                <a:spcPct val="80000"/>
              </a:lnSpc>
            </a:pPr>
            <a:endParaRPr lang="en-US" sz="1900" smtClean="0"/>
          </a:p>
          <a:p>
            <a:pPr>
              <a:lnSpc>
                <a:spcPct val="80000"/>
              </a:lnSpc>
            </a:pPr>
            <a:endParaRPr lang="en-US" sz="1900" smtClean="0"/>
          </a:p>
          <a:p>
            <a:pPr>
              <a:lnSpc>
                <a:spcPct val="80000"/>
              </a:lnSpc>
            </a:pPr>
            <a:endParaRPr lang="en-US" sz="1900" smtClean="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ctr"/>
            <a:r>
              <a:rPr lang="en-US" sz="3200" smtClean="0"/>
              <a:t>The UN Climate Change Negotiations</a:t>
            </a:r>
          </a:p>
        </p:txBody>
      </p:sp>
      <p:sp>
        <p:nvSpPr>
          <p:cNvPr id="3" name="Content Placeholder 2"/>
          <p:cNvSpPr>
            <a:spLocks noGrp="1"/>
          </p:cNvSpPr>
          <p:nvPr>
            <p:ph idx="1"/>
          </p:nvPr>
        </p:nvSpPr>
        <p:spPr>
          <a:xfrm>
            <a:off x="893763" y="1752600"/>
            <a:ext cx="7358062" cy="4724400"/>
          </a:xfrm>
        </p:spPr>
        <p:txBody>
          <a:bodyPr>
            <a:normAutofit/>
          </a:bodyPr>
          <a:lstStyle/>
          <a:p>
            <a:pPr>
              <a:lnSpc>
                <a:spcPct val="80000"/>
              </a:lnSpc>
            </a:pPr>
            <a:r>
              <a:rPr lang="en-US" sz="2800" smtClean="0"/>
              <a:t>The UNFCCC</a:t>
            </a:r>
          </a:p>
          <a:p>
            <a:pPr>
              <a:lnSpc>
                <a:spcPct val="80000"/>
              </a:lnSpc>
            </a:pPr>
            <a:r>
              <a:rPr lang="en-US" sz="2800" smtClean="0"/>
              <a:t>The Parties to the Kyoto Protocol</a:t>
            </a:r>
          </a:p>
          <a:p>
            <a:pPr lvl="1">
              <a:lnSpc>
                <a:spcPct val="80000"/>
              </a:lnSpc>
            </a:pPr>
            <a:r>
              <a:rPr lang="en-US" sz="2800" smtClean="0"/>
              <a:t>Does not include the U.S.</a:t>
            </a:r>
          </a:p>
          <a:p>
            <a:pPr>
              <a:lnSpc>
                <a:spcPct val="80000"/>
              </a:lnSpc>
            </a:pPr>
            <a:r>
              <a:rPr lang="en-US" sz="2800" smtClean="0"/>
              <a:t>Conference of the Parties (COPS) </a:t>
            </a:r>
          </a:p>
          <a:p>
            <a:pPr lvl="1">
              <a:lnSpc>
                <a:spcPct val="80000"/>
              </a:lnSpc>
            </a:pPr>
            <a:r>
              <a:rPr lang="en-US" sz="2800" smtClean="0"/>
              <a:t>Copenhagen ‘09, Cancun ‘10, Johannesburg ‘11, Doha ’12</a:t>
            </a:r>
          </a:p>
          <a:p>
            <a:pPr lvl="1">
              <a:lnSpc>
                <a:spcPct val="80000"/>
              </a:lnSpc>
            </a:pPr>
            <a:r>
              <a:rPr lang="en-US" sz="2800" smtClean="0"/>
              <a:t>Top-down  - Bottom-up</a:t>
            </a:r>
          </a:p>
          <a:p>
            <a:pPr>
              <a:lnSpc>
                <a:spcPct val="80000"/>
              </a:lnSpc>
            </a:pPr>
            <a:r>
              <a:rPr lang="en-US" sz="2800" smtClean="0"/>
              <a:t>Second commitment period</a:t>
            </a:r>
          </a:p>
          <a:p>
            <a:pPr lvl="1">
              <a:lnSpc>
                <a:spcPct val="80000"/>
              </a:lnSpc>
            </a:pPr>
            <a:r>
              <a:rPr lang="en-US" sz="2800" smtClean="0"/>
              <a:t>EU, Australia mainly</a:t>
            </a:r>
          </a:p>
          <a:p>
            <a:pPr>
              <a:lnSpc>
                <a:spcPct val="80000"/>
              </a:lnSpc>
            </a:pPr>
            <a:endParaRPr lang="en-US" sz="2800" smtClean="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ctr"/>
            <a:r>
              <a:rPr lang="en-US" sz="3600" smtClean="0"/>
              <a:t>WTO Exceptions </a:t>
            </a:r>
          </a:p>
        </p:txBody>
      </p:sp>
      <p:sp>
        <p:nvSpPr>
          <p:cNvPr id="3" name="Content Placeholder 2"/>
          <p:cNvSpPr>
            <a:spLocks noGrp="1"/>
          </p:cNvSpPr>
          <p:nvPr>
            <p:ph idx="1"/>
          </p:nvPr>
        </p:nvSpPr>
        <p:spPr>
          <a:xfrm>
            <a:off x="893763" y="2057400"/>
            <a:ext cx="7358062" cy="4114800"/>
          </a:xfrm>
        </p:spPr>
        <p:txBody>
          <a:bodyPr>
            <a:normAutofit/>
          </a:bodyPr>
          <a:lstStyle/>
          <a:p>
            <a:pPr>
              <a:lnSpc>
                <a:spcPct val="80000"/>
              </a:lnSpc>
            </a:pPr>
            <a:r>
              <a:rPr lang="en-US" sz="2300" smtClean="0"/>
              <a:t>Measures </a:t>
            </a:r>
            <a:r>
              <a:rPr lang="en-US" sz="2300" u="sng" smtClean="0"/>
              <a:t>relating to the conservation of exhaustible natural resources  </a:t>
            </a:r>
          </a:p>
          <a:p>
            <a:pPr>
              <a:lnSpc>
                <a:spcPct val="80000"/>
              </a:lnSpc>
            </a:pPr>
            <a:r>
              <a:rPr lang="en-US" sz="2300" smtClean="0"/>
              <a:t>ENR – read in light of contemporary concerns of the community of nations (Shrimp Turtle)</a:t>
            </a:r>
          </a:p>
          <a:p>
            <a:pPr lvl="1">
              <a:lnSpc>
                <a:spcPct val="80000"/>
              </a:lnSpc>
            </a:pPr>
            <a:r>
              <a:rPr lang="en-US" sz="2300" smtClean="0"/>
              <a:t>Gasoline – clean air is an ENR</a:t>
            </a:r>
          </a:p>
          <a:p>
            <a:pPr lvl="1">
              <a:lnSpc>
                <a:spcPct val="80000"/>
              </a:lnSpc>
            </a:pPr>
            <a:r>
              <a:rPr lang="en-US" sz="2300" smtClean="0"/>
              <a:t>UNFCCC – goal of nations to address climate change</a:t>
            </a:r>
          </a:p>
          <a:p>
            <a:pPr>
              <a:lnSpc>
                <a:spcPct val="80000"/>
              </a:lnSpc>
            </a:pPr>
            <a:r>
              <a:rPr lang="en-US" sz="2300" smtClean="0"/>
              <a:t>Measures </a:t>
            </a:r>
            <a:r>
              <a:rPr lang="en-US" sz="2300" u="sng" smtClean="0"/>
              <a:t>necessary for the protection of human animal or plant life or health</a:t>
            </a:r>
          </a:p>
          <a:p>
            <a:pPr lvl="1">
              <a:lnSpc>
                <a:spcPct val="80000"/>
              </a:lnSpc>
            </a:pPr>
            <a:r>
              <a:rPr lang="en-US" sz="2300" smtClean="0"/>
              <a:t>IPCC report on impacts of climate change</a:t>
            </a:r>
          </a:p>
          <a:p>
            <a:pPr>
              <a:lnSpc>
                <a:spcPct val="80000"/>
              </a:lnSpc>
            </a:pPr>
            <a:endParaRPr lang="en-US" sz="2300" smtClean="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lgn="ctr"/>
            <a:r>
              <a:rPr lang="en-US" sz="3600" smtClean="0"/>
              <a:t>GATT and GATS Chapeau</a:t>
            </a:r>
          </a:p>
        </p:txBody>
      </p:sp>
      <p:sp>
        <p:nvSpPr>
          <p:cNvPr id="23555" name="Content Placeholder 2"/>
          <p:cNvSpPr>
            <a:spLocks noGrp="1"/>
          </p:cNvSpPr>
          <p:nvPr>
            <p:ph idx="1"/>
          </p:nvPr>
        </p:nvSpPr>
        <p:spPr/>
        <p:txBody>
          <a:bodyPr/>
          <a:lstStyle/>
          <a:p>
            <a:pPr>
              <a:lnSpc>
                <a:spcPct val="80000"/>
              </a:lnSpc>
            </a:pPr>
            <a:r>
              <a:rPr lang="en-US" sz="2100" smtClean="0"/>
              <a:t>Is there arbitrary or unjustifiable discrimination or a disguised restriction on international trade</a:t>
            </a:r>
          </a:p>
          <a:p>
            <a:pPr>
              <a:lnSpc>
                <a:spcPct val="80000"/>
              </a:lnSpc>
            </a:pPr>
            <a:r>
              <a:rPr lang="en-US" sz="2100" smtClean="0"/>
              <a:t>Key questions:</a:t>
            </a:r>
          </a:p>
          <a:p>
            <a:pPr lvl="1">
              <a:lnSpc>
                <a:spcPct val="80000"/>
              </a:lnSpc>
            </a:pPr>
            <a:r>
              <a:rPr lang="en-US" sz="2100" smtClean="0"/>
              <a:t>Is the price signal from the Aviation Directive consistent with the policy justification of reducing CO2 emissions?  </a:t>
            </a:r>
          </a:p>
          <a:p>
            <a:pPr lvl="1">
              <a:lnSpc>
                <a:spcPct val="80000"/>
              </a:lnSpc>
            </a:pPr>
            <a:r>
              <a:rPr lang="en-US" sz="2100" smtClean="0"/>
              <a:t>Does the Directive lead flights to transit, resulting in longer flights and increased CO</a:t>
            </a:r>
            <a:r>
              <a:rPr lang="en-US" sz="2100" baseline="-25000" smtClean="0"/>
              <a:t>2</a:t>
            </a:r>
            <a:r>
              <a:rPr lang="en-US" sz="2100" smtClean="0"/>
              <a:t> emissions?</a:t>
            </a:r>
          </a:p>
          <a:p>
            <a:pPr lvl="1">
              <a:lnSpc>
                <a:spcPct val="80000"/>
              </a:lnSpc>
            </a:pPr>
            <a:r>
              <a:rPr lang="en-US" sz="2100" smtClean="0"/>
              <a:t>How will the EU condition application of the Directive – take into circumstances in other countries?</a:t>
            </a:r>
          </a:p>
          <a:p>
            <a:pPr>
              <a:lnSpc>
                <a:spcPct val="80000"/>
              </a:lnSpc>
            </a:pPr>
            <a:endParaRPr lang="en-US" sz="2100" smtClean="0"/>
          </a:p>
          <a:p>
            <a:pPr>
              <a:lnSpc>
                <a:spcPct val="80000"/>
              </a:lnSpc>
            </a:pPr>
            <a:endParaRPr lang="en-US" sz="2100" smtClean="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algn="ctr"/>
            <a:r>
              <a:rPr lang="en-US" sz="3200" smtClean="0"/>
              <a:t>Implications for the UN Climate Change Negotiations</a:t>
            </a:r>
          </a:p>
        </p:txBody>
      </p:sp>
      <p:sp>
        <p:nvSpPr>
          <p:cNvPr id="24579" name="Content Placeholder 2"/>
          <p:cNvSpPr>
            <a:spLocks noGrp="1"/>
          </p:cNvSpPr>
          <p:nvPr>
            <p:ph idx="1"/>
          </p:nvPr>
        </p:nvSpPr>
        <p:spPr/>
        <p:txBody>
          <a:bodyPr/>
          <a:lstStyle/>
          <a:p>
            <a:pPr>
              <a:lnSpc>
                <a:spcPct val="80000"/>
              </a:lnSpc>
            </a:pPr>
            <a:r>
              <a:rPr lang="en-US" sz="2000" smtClean="0"/>
              <a:t>Shift from multilateralism to unilateralism</a:t>
            </a:r>
          </a:p>
          <a:p>
            <a:pPr lvl="1">
              <a:lnSpc>
                <a:spcPct val="80000"/>
              </a:lnSpc>
            </a:pPr>
            <a:r>
              <a:rPr lang="en-US" sz="2000" smtClean="0"/>
              <a:t>From ICAO to EU Action</a:t>
            </a:r>
          </a:p>
          <a:p>
            <a:pPr>
              <a:lnSpc>
                <a:spcPct val="80000"/>
              </a:lnSpc>
            </a:pPr>
            <a:r>
              <a:rPr lang="en-US" sz="1900" smtClean="0"/>
              <a:t>Addressing climate change requires global action</a:t>
            </a:r>
          </a:p>
          <a:p>
            <a:pPr lvl="1">
              <a:lnSpc>
                <a:spcPct val="80000"/>
              </a:lnSpc>
            </a:pPr>
            <a:r>
              <a:rPr lang="en-US" sz="1900" smtClean="0"/>
              <a:t>No obligation to purse a multilateral outcome </a:t>
            </a:r>
          </a:p>
          <a:p>
            <a:pPr>
              <a:lnSpc>
                <a:spcPct val="80000"/>
              </a:lnSpc>
            </a:pPr>
            <a:r>
              <a:rPr lang="en-US" sz="1900" smtClean="0"/>
              <a:t>Shrimp Turtle – no obligation to negotiate. </a:t>
            </a:r>
          </a:p>
          <a:p>
            <a:pPr lvl="1">
              <a:lnSpc>
                <a:spcPct val="80000"/>
              </a:lnSpc>
            </a:pPr>
            <a:r>
              <a:rPr lang="en-US" sz="1900" smtClean="0"/>
              <a:t>Pursing a negotiated solution with some countries and not others could be arbitrary and unjustifiable discrimination</a:t>
            </a:r>
          </a:p>
          <a:p>
            <a:pPr lvl="1">
              <a:lnSpc>
                <a:spcPct val="80000"/>
              </a:lnSpc>
            </a:pPr>
            <a:r>
              <a:rPr lang="en-US" sz="1900" smtClean="0"/>
              <a:t>Would give a veto power to countries opposed to action </a:t>
            </a:r>
          </a:p>
          <a:p>
            <a:pPr>
              <a:lnSpc>
                <a:spcPct val="80000"/>
              </a:lnSpc>
            </a:pPr>
            <a:r>
              <a:rPr lang="en-US" sz="1900" smtClean="0"/>
              <a:t>The inability to achieve a multilateral outcome so far can justify unilateral action. </a:t>
            </a:r>
          </a:p>
          <a:p>
            <a:pPr>
              <a:lnSpc>
                <a:spcPct val="80000"/>
              </a:lnSpc>
              <a:buFont typeface="Times" pitchFamily="18" charset="0"/>
              <a:buNone/>
            </a:pPr>
            <a:endParaRPr lang="en-US" sz="1900" smtClean="0"/>
          </a:p>
          <a:p>
            <a:pPr>
              <a:lnSpc>
                <a:spcPct val="80000"/>
              </a:lnSpc>
            </a:pPr>
            <a:endParaRPr lang="en-US" sz="1900" smtClean="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algn="ctr"/>
            <a:r>
              <a:rPr lang="en-US" sz="3200" smtClean="0"/>
              <a:t>Common But Differentiated Responsibility</a:t>
            </a:r>
          </a:p>
        </p:txBody>
      </p:sp>
      <p:sp>
        <p:nvSpPr>
          <p:cNvPr id="25603" name="Content Placeholder 2"/>
          <p:cNvSpPr>
            <a:spLocks noGrp="1"/>
          </p:cNvSpPr>
          <p:nvPr>
            <p:ph idx="1"/>
          </p:nvPr>
        </p:nvSpPr>
        <p:spPr/>
        <p:txBody>
          <a:bodyPr/>
          <a:lstStyle/>
          <a:p>
            <a:pPr>
              <a:lnSpc>
                <a:spcPct val="80000"/>
              </a:lnSpc>
            </a:pPr>
            <a:r>
              <a:rPr lang="en-US" sz="2000" smtClean="0"/>
              <a:t>Significant concern amongst developing countries about the implications for CBDR </a:t>
            </a:r>
          </a:p>
          <a:p>
            <a:pPr>
              <a:lnSpc>
                <a:spcPct val="80000"/>
              </a:lnSpc>
            </a:pPr>
            <a:r>
              <a:rPr lang="en-US" sz="2000" smtClean="0"/>
              <a:t>No common understanding of what CBDR means</a:t>
            </a:r>
          </a:p>
          <a:p>
            <a:pPr>
              <a:lnSpc>
                <a:spcPct val="80000"/>
              </a:lnSpc>
            </a:pPr>
            <a:r>
              <a:rPr lang="en-US" sz="2000" smtClean="0"/>
              <a:t>Starting point  -  all countries are not equal - developed countries should do more to address climate change than developing countries. </a:t>
            </a:r>
          </a:p>
          <a:p>
            <a:pPr lvl="1">
              <a:lnSpc>
                <a:spcPct val="80000"/>
              </a:lnSpc>
            </a:pPr>
            <a:r>
              <a:rPr lang="en-US" sz="2000" smtClean="0">
                <a:latin typeface="Calibri" pitchFamily="34" charset="0"/>
                <a:ea typeface="Calibri" pitchFamily="34" charset="0"/>
                <a:cs typeface="Times New Roman" pitchFamily="18" charset="0"/>
              </a:rPr>
              <a:t>US and EU - developed countries should have heightened responsibilities, developing countries should also participate in addressing climate change</a:t>
            </a:r>
          </a:p>
          <a:p>
            <a:pPr lvl="1">
              <a:lnSpc>
                <a:spcPct val="80000"/>
              </a:lnSpc>
            </a:pPr>
            <a:r>
              <a:rPr lang="en-US" sz="2000" smtClean="0">
                <a:latin typeface="Calibri" pitchFamily="34" charset="0"/>
                <a:ea typeface="Calibri" pitchFamily="34" charset="0"/>
                <a:cs typeface="Times New Roman" pitchFamily="18" charset="0"/>
              </a:rPr>
              <a:t>China  -  developing countries should not be obliged to participate in non- differentiated emission reduction methods like the EU ETS.</a:t>
            </a:r>
            <a:endParaRPr lang="en-US" sz="2000" smtClean="0"/>
          </a:p>
          <a:p>
            <a:pPr>
              <a:lnSpc>
                <a:spcPct val="80000"/>
              </a:lnSpc>
            </a:pPr>
            <a:endParaRPr lang="en-US" sz="1900" smtClean="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algn="ctr"/>
            <a:r>
              <a:rPr lang="en-US" sz="3600" smtClean="0"/>
              <a:t>Aviation Directive and CBDR</a:t>
            </a:r>
          </a:p>
        </p:txBody>
      </p:sp>
      <p:sp>
        <p:nvSpPr>
          <p:cNvPr id="26627" name="Content Placeholder 2"/>
          <p:cNvSpPr>
            <a:spLocks noGrp="1"/>
          </p:cNvSpPr>
          <p:nvPr>
            <p:ph idx="1"/>
          </p:nvPr>
        </p:nvSpPr>
        <p:spPr>
          <a:xfrm>
            <a:off x="893763" y="1828800"/>
            <a:ext cx="7358062" cy="4495800"/>
          </a:xfrm>
        </p:spPr>
        <p:txBody>
          <a:bodyPr/>
          <a:lstStyle/>
          <a:p>
            <a:pPr>
              <a:lnSpc>
                <a:spcPct val="80000"/>
              </a:lnSpc>
            </a:pPr>
            <a:r>
              <a:rPr lang="en-US" sz="1800" smtClean="0"/>
              <a:t>EU argues that CBDR does not apply because the Directive applies to businesses (airlines)</a:t>
            </a:r>
          </a:p>
          <a:p>
            <a:pPr lvl="1">
              <a:lnSpc>
                <a:spcPct val="80000"/>
              </a:lnSpc>
            </a:pPr>
            <a:r>
              <a:rPr lang="en-US" sz="1800" smtClean="0"/>
              <a:t>CBDR governs obligations between states</a:t>
            </a:r>
          </a:p>
          <a:p>
            <a:pPr>
              <a:lnSpc>
                <a:spcPct val="80000"/>
              </a:lnSpc>
            </a:pPr>
            <a:r>
              <a:rPr lang="en-US" sz="1800" smtClean="0"/>
              <a:t>Also not clear whether CBDR applies to climate change measures countries take unilaterally </a:t>
            </a:r>
          </a:p>
          <a:p>
            <a:pPr>
              <a:lnSpc>
                <a:spcPct val="80000"/>
              </a:lnSpc>
            </a:pPr>
            <a:r>
              <a:rPr lang="en-US" sz="1800" smtClean="0"/>
              <a:t>The Directive does apply to states – exempts airlines coming from states that are regulating CO2 emissions</a:t>
            </a:r>
          </a:p>
          <a:p>
            <a:pPr>
              <a:lnSpc>
                <a:spcPct val="80000"/>
              </a:lnSpc>
            </a:pPr>
            <a:r>
              <a:rPr lang="en-US" sz="1800" smtClean="0"/>
              <a:t>And, even where the Directive regulates airlines, it is adopted by the EU, an entity that is also covered by CBDR principle.</a:t>
            </a:r>
          </a:p>
          <a:p>
            <a:pPr>
              <a:lnSpc>
                <a:spcPct val="80000"/>
              </a:lnSpc>
            </a:pPr>
            <a:r>
              <a:rPr lang="en-US" sz="1800" smtClean="0"/>
              <a:t>Requiring the same level of effort by all countries to be exempt from the Directive would not be consistent with CBDR</a:t>
            </a:r>
          </a:p>
          <a:p>
            <a:pPr>
              <a:lnSpc>
                <a:spcPct val="80000"/>
              </a:lnSpc>
            </a:pPr>
            <a:r>
              <a:rPr lang="en-US" sz="1800" smtClean="0"/>
              <a:t>What next?  </a:t>
            </a:r>
            <a:endParaRPr lang="en-US" sz="1700" smtClean="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295400" y="857250"/>
            <a:ext cx="6956425" cy="1036638"/>
          </a:xfrm>
        </p:spPr>
        <p:txBody>
          <a:bodyPr/>
          <a:lstStyle/>
          <a:p>
            <a:pPr algn="r"/>
            <a:r>
              <a:rPr lang="en-US" sz="3600" smtClean="0"/>
              <a:t>The Major Economies Forum</a:t>
            </a:r>
            <a:r>
              <a:rPr lang="en-US" smtClean="0"/>
              <a:t>	</a:t>
            </a:r>
          </a:p>
        </p:txBody>
      </p:sp>
      <p:sp>
        <p:nvSpPr>
          <p:cNvPr id="5123" name="Content Placeholder 2"/>
          <p:cNvSpPr>
            <a:spLocks noGrp="1"/>
          </p:cNvSpPr>
          <p:nvPr>
            <p:ph idx="1"/>
          </p:nvPr>
        </p:nvSpPr>
        <p:spPr>
          <a:xfrm>
            <a:off x="893763" y="1981200"/>
            <a:ext cx="7358062" cy="4343400"/>
          </a:xfrm>
        </p:spPr>
        <p:txBody>
          <a:bodyPr/>
          <a:lstStyle/>
          <a:p>
            <a:r>
              <a:rPr lang="en-US" sz="2800" smtClean="0"/>
              <a:t>Forum for worlds largest economies and emitters of greenhouse gas emissions</a:t>
            </a:r>
          </a:p>
          <a:p>
            <a:pPr lvl="1"/>
            <a:r>
              <a:rPr lang="en-US" sz="2800" smtClean="0"/>
              <a:t>Bush II - Obama</a:t>
            </a:r>
          </a:p>
          <a:p>
            <a:r>
              <a:rPr lang="en-US" sz="2800" smtClean="0"/>
              <a:t>US, China, EU, Canada, Japan, Germany, France, South Korea, India, Brazil, Russia….</a:t>
            </a:r>
          </a:p>
          <a:p>
            <a:pPr lvl="1"/>
            <a:r>
              <a:rPr lang="en-US" sz="2800" smtClean="0"/>
              <a:t>China now the world’s largest GHG emitter</a:t>
            </a:r>
          </a:p>
          <a:p>
            <a:pPr>
              <a:buFont typeface="Times" pitchFamily="18" charset="0"/>
              <a:buNone/>
            </a:pPr>
            <a:endParaRPr lang="en-US" smtClean="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26"/>
          <p:cNvSpPr>
            <a:spLocks noGrp="1" noChangeArrowheads="1"/>
          </p:cNvSpPr>
          <p:nvPr>
            <p:ph type="title"/>
          </p:nvPr>
        </p:nvSpPr>
        <p:spPr>
          <a:xfrm>
            <a:off x="893763" y="857250"/>
            <a:ext cx="7358062" cy="819150"/>
          </a:xfrm>
        </p:spPr>
        <p:txBody>
          <a:bodyPr/>
          <a:lstStyle/>
          <a:p>
            <a:pPr algn="ctr" eaLnBrk="1" hangingPunct="1"/>
            <a:r>
              <a:rPr lang="en-US" sz="3600" smtClean="0"/>
              <a:t>The World Trade Organization</a:t>
            </a:r>
          </a:p>
        </p:txBody>
      </p:sp>
      <p:sp>
        <p:nvSpPr>
          <p:cNvPr id="10243" name="Rectangle 1027"/>
          <p:cNvSpPr>
            <a:spLocks noGrp="1" noChangeArrowheads="1"/>
          </p:cNvSpPr>
          <p:nvPr>
            <p:ph idx="1"/>
          </p:nvPr>
        </p:nvSpPr>
        <p:spPr>
          <a:xfrm>
            <a:off x="609600" y="1676400"/>
            <a:ext cx="8077200" cy="4421188"/>
          </a:xfrm>
        </p:spPr>
        <p:txBody>
          <a:bodyPr>
            <a:normAutofit fontScale="92500" lnSpcReduction="10000"/>
          </a:bodyPr>
          <a:lstStyle/>
          <a:p>
            <a:pPr eaLnBrk="1" hangingPunct="1">
              <a:spcAft>
                <a:spcPct val="20000"/>
              </a:spcAft>
              <a:defRPr/>
            </a:pPr>
            <a:r>
              <a:rPr lang="en-US" dirty="0" smtClean="0"/>
              <a:t>Common framework for trade relations </a:t>
            </a:r>
          </a:p>
          <a:p>
            <a:pPr eaLnBrk="1" hangingPunct="1">
              <a:spcAft>
                <a:spcPct val="20000"/>
              </a:spcAft>
              <a:defRPr/>
            </a:pPr>
            <a:r>
              <a:rPr lang="en-US" dirty="0" smtClean="0"/>
              <a:t>Administers WTO Agreement - </a:t>
            </a:r>
            <a:r>
              <a:rPr lang="en-US" b="1" dirty="0" smtClean="0"/>
              <a:t>Rules</a:t>
            </a:r>
            <a:r>
              <a:rPr lang="en-US" dirty="0" smtClean="0"/>
              <a:t> to provide predictability for trade</a:t>
            </a:r>
          </a:p>
          <a:p>
            <a:pPr eaLnBrk="1" hangingPunct="1">
              <a:spcAft>
                <a:spcPct val="20000"/>
              </a:spcAft>
              <a:defRPr/>
            </a:pPr>
            <a:r>
              <a:rPr lang="en-US" dirty="0" smtClean="0"/>
              <a:t>Forum for negotiations </a:t>
            </a:r>
          </a:p>
          <a:p>
            <a:pPr lvl="1" eaLnBrk="1" hangingPunct="1">
              <a:spcAft>
                <a:spcPct val="20000"/>
              </a:spcAft>
              <a:defRPr/>
            </a:pPr>
            <a:r>
              <a:rPr lang="en-US" dirty="0" smtClean="0"/>
              <a:t>Doha Round</a:t>
            </a:r>
          </a:p>
          <a:p>
            <a:pPr eaLnBrk="1" hangingPunct="1">
              <a:spcAft>
                <a:spcPct val="20000"/>
              </a:spcAft>
              <a:defRPr/>
            </a:pPr>
            <a:r>
              <a:rPr lang="en-US" dirty="0" smtClean="0"/>
              <a:t>Dispute settlement &amp; enforcement</a:t>
            </a:r>
          </a:p>
          <a:p>
            <a:pPr lvl="1" eaLnBrk="1" hangingPunct="1">
              <a:spcAft>
                <a:spcPct val="20000"/>
              </a:spcAft>
              <a:defRPr/>
            </a:pPr>
            <a:r>
              <a:rPr lang="en-US" dirty="0" smtClean="0"/>
              <a:t>Panel and Appellate Body</a:t>
            </a:r>
          </a:p>
        </p:txBody>
      </p:sp>
      <p:sp>
        <p:nvSpPr>
          <p:cNvPr id="6148" name="Slide Number Placeholder 5"/>
          <p:cNvSpPr>
            <a:spLocks noGrp="1"/>
          </p:cNvSpPr>
          <p:nvPr>
            <p:ph type="sldNum" sz="quarter" idx="4294967295"/>
          </p:nvPr>
        </p:nvSpPr>
        <p:spPr bwMode="auto">
          <a:xfrm>
            <a:off x="6553200" y="6356350"/>
            <a:ext cx="2133600" cy="365125"/>
          </a:xfrm>
          <a:prstGeom prst="rect">
            <a:avLst/>
          </a:prstGeom>
          <a:noFill/>
          <a:ln>
            <a:miter lim="800000"/>
            <a:headEnd/>
            <a:tailEnd/>
          </a:ln>
        </p:spPr>
        <p:txBody>
          <a:bodyPr/>
          <a:lstStyle/>
          <a:p>
            <a:fld id="{9AC5A8E2-F206-4303-A08C-E6F23AB3D58C}" type="slidenum">
              <a:rPr lang="en-US" altLang="en-US"/>
              <a:pPr/>
              <a:t>3</a:t>
            </a:fld>
            <a:endParaRPr lang="en-US" altLang="en-US"/>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eaLnBrk="1" hangingPunct="1"/>
            <a:r>
              <a:rPr lang="en-US" sz="3600" smtClean="0"/>
              <a:t>What it’s for, why it matters</a:t>
            </a:r>
          </a:p>
        </p:txBody>
      </p:sp>
      <p:sp>
        <p:nvSpPr>
          <p:cNvPr id="3" name="Content Placeholder 2"/>
          <p:cNvSpPr>
            <a:spLocks noGrp="1"/>
          </p:cNvSpPr>
          <p:nvPr>
            <p:ph idx="1"/>
          </p:nvPr>
        </p:nvSpPr>
        <p:spPr/>
        <p:txBody>
          <a:bodyPr>
            <a:normAutofit/>
          </a:bodyPr>
          <a:lstStyle/>
          <a:p>
            <a:pPr marL="0" indent="0" eaLnBrk="1" hangingPunct="1">
              <a:lnSpc>
                <a:spcPct val="80000"/>
              </a:lnSpc>
              <a:spcAft>
                <a:spcPct val="20000"/>
              </a:spcAft>
              <a:buFont typeface="Arial" charset="0"/>
              <a:buNone/>
            </a:pPr>
            <a:r>
              <a:rPr lang="en-US" sz="2300" b="1" smtClean="0"/>
              <a:t>WTO Preamble:  </a:t>
            </a:r>
            <a:r>
              <a:rPr lang="en-US" sz="2000" smtClean="0"/>
              <a:t>Increase standards of living, attain full employment, growth in income and demand, expansion of production &amp; trade in goods and services  - </a:t>
            </a:r>
            <a:r>
              <a:rPr lang="en-US" sz="2000" i="1" smtClean="0"/>
              <a:t>while protecting the environment and taking developing country needs into account  </a:t>
            </a:r>
          </a:p>
          <a:p>
            <a:pPr marL="0" indent="0" eaLnBrk="1" hangingPunct="1">
              <a:lnSpc>
                <a:spcPct val="80000"/>
              </a:lnSpc>
              <a:spcAft>
                <a:spcPct val="20000"/>
              </a:spcAft>
              <a:buFont typeface="Times" pitchFamily="18" charset="0"/>
              <a:buNone/>
            </a:pPr>
            <a:r>
              <a:rPr lang="en-US" sz="2300" b="1" smtClean="0"/>
              <a:t>Principles</a:t>
            </a:r>
            <a:r>
              <a:rPr lang="en-US" sz="2300" smtClean="0"/>
              <a:t>:  </a:t>
            </a:r>
            <a:r>
              <a:rPr lang="en-US" sz="2300" b="1" smtClean="0"/>
              <a:t>Non-discrimination</a:t>
            </a:r>
            <a:r>
              <a:rPr lang="en-US" sz="2300" smtClean="0"/>
              <a:t>, </a:t>
            </a:r>
            <a:r>
              <a:rPr lang="en-US" sz="2300" b="1" smtClean="0"/>
              <a:t>reduction of trade barriers</a:t>
            </a:r>
            <a:r>
              <a:rPr lang="en-US" sz="2300" smtClean="0"/>
              <a:t>, </a:t>
            </a:r>
            <a:r>
              <a:rPr lang="en-US" sz="2300" b="1" smtClean="0"/>
              <a:t>predictability, fair competition, development</a:t>
            </a:r>
            <a:endParaRPr lang="en-US" sz="2300" smtClean="0"/>
          </a:p>
          <a:p>
            <a:pPr marL="0" indent="0" eaLnBrk="1" hangingPunct="1">
              <a:lnSpc>
                <a:spcPct val="80000"/>
              </a:lnSpc>
              <a:spcAft>
                <a:spcPct val="20000"/>
              </a:spcAft>
              <a:buFont typeface="Times" pitchFamily="18" charset="0"/>
              <a:buNone/>
            </a:pPr>
            <a:r>
              <a:rPr lang="en-US" sz="2300" smtClean="0"/>
              <a:t>Broader and more intrusive than GATT ever was – with </a:t>
            </a:r>
            <a:r>
              <a:rPr lang="en-US" sz="2300" b="1" smtClean="0"/>
              <a:t>much stronger enforcement</a:t>
            </a:r>
          </a:p>
          <a:p>
            <a:pPr marL="0" indent="0" eaLnBrk="1" hangingPunct="1">
              <a:lnSpc>
                <a:spcPct val="80000"/>
              </a:lnSpc>
              <a:spcAft>
                <a:spcPct val="20000"/>
              </a:spcAft>
              <a:buFont typeface="Arial" charset="0"/>
              <a:buNone/>
            </a:pPr>
            <a:r>
              <a:rPr lang="en-US" sz="2300" b="1" smtClean="0"/>
              <a:t>Stable, predictable trading relations in a system based on the rule of law</a:t>
            </a:r>
          </a:p>
          <a:p>
            <a:pPr marL="0" indent="0" eaLnBrk="1" hangingPunct="1">
              <a:lnSpc>
                <a:spcPct val="80000"/>
              </a:lnSpc>
            </a:pPr>
            <a:endParaRPr lang="en-US" sz="23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93763" y="857250"/>
            <a:ext cx="7793037" cy="1036638"/>
          </a:xfrm>
        </p:spPr>
        <p:txBody>
          <a:bodyPr/>
          <a:lstStyle/>
          <a:p>
            <a:pPr algn="ctr" eaLnBrk="1" hangingPunct="1"/>
            <a:r>
              <a:rPr lang="en-US" sz="3600" smtClean="0"/>
              <a:t>WTO Members &amp; Secretariat</a:t>
            </a:r>
          </a:p>
        </p:txBody>
      </p:sp>
      <p:sp>
        <p:nvSpPr>
          <p:cNvPr id="21507" name="Rectangle 3"/>
          <p:cNvSpPr>
            <a:spLocks noGrp="1" noChangeArrowheads="1"/>
          </p:cNvSpPr>
          <p:nvPr>
            <p:ph idx="1"/>
          </p:nvPr>
        </p:nvSpPr>
        <p:spPr>
          <a:xfrm>
            <a:off x="914400" y="1905000"/>
            <a:ext cx="7543800" cy="4419600"/>
          </a:xfrm>
        </p:spPr>
        <p:txBody>
          <a:bodyPr>
            <a:normAutofit/>
          </a:bodyPr>
          <a:lstStyle/>
          <a:p>
            <a:pPr eaLnBrk="1" hangingPunct="1">
              <a:lnSpc>
                <a:spcPct val="70000"/>
              </a:lnSpc>
              <a:spcAft>
                <a:spcPct val="20000"/>
              </a:spcAft>
            </a:pPr>
            <a:r>
              <a:rPr lang="en-US" sz="2000" b="1" smtClean="0"/>
              <a:t>157</a:t>
            </a:r>
            <a:r>
              <a:rPr lang="en-US" sz="2000" smtClean="0"/>
              <a:t> Members (153 governments, the EU, + 3 separate customs territories (Taiwan, HK, Macau). </a:t>
            </a:r>
          </a:p>
          <a:p>
            <a:pPr lvl="1" eaLnBrk="1" hangingPunct="1">
              <a:lnSpc>
                <a:spcPct val="70000"/>
              </a:lnSpc>
              <a:spcAft>
                <a:spcPct val="20000"/>
              </a:spcAft>
            </a:pPr>
            <a:r>
              <a:rPr lang="en-US" sz="2000" smtClean="0"/>
              <a:t>Even a non-State like Hong Kong or Taiwan can be a Member if it controls its own policy on WTO issues</a:t>
            </a:r>
          </a:p>
          <a:p>
            <a:pPr lvl="1" eaLnBrk="1" hangingPunct="1">
              <a:lnSpc>
                <a:spcPct val="70000"/>
              </a:lnSpc>
              <a:spcAft>
                <a:spcPct val="20000"/>
              </a:spcAft>
            </a:pPr>
            <a:r>
              <a:rPr lang="en-US" sz="2000" smtClean="0"/>
              <a:t>Newest Members: Russia,  Montenegro, Samoa, Vanuatu</a:t>
            </a:r>
          </a:p>
          <a:p>
            <a:pPr eaLnBrk="1" hangingPunct="1">
              <a:lnSpc>
                <a:spcPct val="70000"/>
              </a:lnSpc>
              <a:spcAft>
                <a:spcPct val="20000"/>
              </a:spcAft>
            </a:pPr>
            <a:r>
              <a:rPr lang="en-US" sz="2000" smtClean="0"/>
              <a:t>Geneva missions carry on major work of WTO (though 24 Members have no Geneva mission) </a:t>
            </a:r>
            <a:r>
              <a:rPr lang="en-US" sz="2000" smtClean="0">
                <a:solidFill>
                  <a:srgbClr val="FF9900"/>
                </a:solidFill>
              </a:rPr>
              <a:t> </a:t>
            </a:r>
          </a:p>
          <a:p>
            <a:pPr eaLnBrk="1" hangingPunct="1">
              <a:lnSpc>
                <a:spcPct val="80000"/>
              </a:lnSpc>
            </a:pPr>
            <a:r>
              <a:rPr lang="en-US" sz="2000" smtClean="0"/>
              <a:t>WTO Secretariat: 629 regular staff, in Geneva, headed by Director-General Pascal Lamy + 4 Deputy Directors-General from Chile, Rwanda, India and US </a:t>
            </a:r>
          </a:p>
          <a:p>
            <a:pPr eaLnBrk="1" hangingPunct="1">
              <a:lnSpc>
                <a:spcPct val="80000"/>
              </a:lnSpc>
            </a:pPr>
            <a:r>
              <a:rPr lang="en-US" sz="2000" smtClean="0"/>
              <a:t>Technical + professional support for WTO bodies, negotiating groups and </a:t>
            </a:r>
            <a:r>
              <a:rPr lang="en-US" sz="2000" b="1" smtClean="0"/>
              <a:t>dispute settlement</a:t>
            </a:r>
          </a:p>
          <a:p>
            <a:pPr eaLnBrk="1" hangingPunct="1">
              <a:lnSpc>
                <a:spcPct val="70000"/>
              </a:lnSpc>
              <a:spcAft>
                <a:spcPct val="20000"/>
              </a:spcAft>
            </a:pPr>
            <a:endParaRPr lang="en-US" sz="1800" smtClean="0"/>
          </a:p>
          <a:p>
            <a:pPr eaLnBrk="1" hangingPunct="1">
              <a:lnSpc>
                <a:spcPct val="70000"/>
              </a:lnSpc>
              <a:spcAft>
                <a:spcPct val="20000"/>
              </a:spcAft>
            </a:pPr>
            <a:endParaRPr lang="en-US" sz="1800" smtClean="0"/>
          </a:p>
        </p:txBody>
      </p:sp>
      <p:sp>
        <p:nvSpPr>
          <p:cNvPr id="8196" name="Slide Number Placeholder 5"/>
          <p:cNvSpPr>
            <a:spLocks noGrp="1"/>
          </p:cNvSpPr>
          <p:nvPr>
            <p:ph type="sldNum" sz="quarter" idx="4294967295"/>
          </p:nvPr>
        </p:nvSpPr>
        <p:spPr bwMode="auto">
          <a:xfrm>
            <a:off x="6553200" y="6356350"/>
            <a:ext cx="2133600" cy="365125"/>
          </a:xfrm>
          <a:prstGeom prst="rect">
            <a:avLst/>
          </a:prstGeom>
          <a:noFill/>
          <a:ln>
            <a:miter lim="800000"/>
            <a:headEnd/>
            <a:tailEnd/>
          </a:ln>
        </p:spPr>
        <p:txBody>
          <a:bodyPr/>
          <a:lstStyle/>
          <a:p>
            <a:fld id="{8EEE0DA7-977F-42C7-A486-A41670B77243}" type="slidenum">
              <a:rPr lang="en-US" altLang="en-US"/>
              <a:pPr/>
              <a:t>5</a:t>
            </a:fld>
            <a:endParaRPr lang="en-US" altLang="en-US"/>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p:txBody>
          <a:bodyPr/>
          <a:lstStyle/>
          <a:p>
            <a:pPr algn="ctr" eaLnBrk="1" hangingPunct="1"/>
            <a:r>
              <a:rPr lang="en-US" sz="3200" smtClean="0"/>
              <a:t>The Contribution of Aviation to</a:t>
            </a:r>
            <a:br>
              <a:rPr lang="en-US" sz="3200" smtClean="0"/>
            </a:br>
            <a:r>
              <a:rPr lang="en-US" sz="3200" smtClean="0"/>
              <a:t> Climate Change</a:t>
            </a:r>
          </a:p>
        </p:txBody>
      </p:sp>
      <p:sp>
        <p:nvSpPr>
          <p:cNvPr id="9219" name="Rectangle 3"/>
          <p:cNvSpPr>
            <a:spLocks noGrp="1" noChangeArrowheads="1"/>
          </p:cNvSpPr>
          <p:nvPr>
            <p:ph idx="1"/>
          </p:nvPr>
        </p:nvSpPr>
        <p:spPr/>
        <p:txBody>
          <a:bodyPr/>
          <a:lstStyle/>
          <a:p>
            <a:pPr eaLnBrk="1" hangingPunct="1">
              <a:lnSpc>
                <a:spcPct val="80000"/>
              </a:lnSpc>
            </a:pPr>
            <a:endParaRPr lang="en-US" sz="400" smtClean="0"/>
          </a:p>
          <a:p>
            <a:pPr eaLnBrk="1" hangingPunct="1">
              <a:lnSpc>
                <a:spcPct val="70000"/>
              </a:lnSpc>
            </a:pPr>
            <a:r>
              <a:rPr lang="en-US" sz="2000" smtClean="0"/>
              <a:t>IPCC - aviation represents approximately 2.5 percent of global greenhouse gas emissions and 13 percent of all CO</a:t>
            </a:r>
            <a:r>
              <a:rPr lang="en-US" sz="2000" baseline="-25000" smtClean="0"/>
              <a:t>2</a:t>
            </a:r>
            <a:r>
              <a:rPr lang="en-US" sz="2000" smtClean="0"/>
              <a:t> emissions from the transportation sector.</a:t>
            </a:r>
            <a:r>
              <a:rPr lang="en-US" sz="2000" baseline="30000" smtClean="0"/>
              <a:t> </a:t>
            </a:r>
            <a:endParaRPr lang="en-US" sz="2000" smtClean="0"/>
          </a:p>
          <a:p>
            <a:pPr eaLnBrk="1" hangingPunct="1">
              <a:lnSpc>
                <a:spcPct val="70000"/>
              </a:lnSpc>
            </a:pPr>
            <a:r>
              <a:rPr lang="en-US" sz="2000" smtClean="0"/>
              <a:t>CO</a:t>
            </a:r>
            <a:r>
              <a:rPr lang="en-US" sz="2000" baseline="-25000" smtClean="0"/>
              <a:t>2</a:t>
            </a:r>
            <a:r>
              <a:rPr lang="en-US" sz="2000" smtClean="0"/>
              <a:t> emissions from aviation are growing at approximately 3 to 4 percent annually.</a:t>
            </a:r>
            <a:r>
              <a:rPr lang="en-US" sz="2000" baseline="30000" smtClean="0"/>
              <a:t> </a:t>
            </a:r>
            <a:endParaRPr lang="en-US" sz="2000" smtClean="0"/>
          </a:p>
          <a:p>
            <a:pPr eaLnBrk="1" hangingPunct="1">
              <a:lnSpc>
                <a:spcPct val="70000"/>
              </a:lnSpc>
            </a:pPr>
            <a:r>
              <a:rPr lang="en-US" sz="2000" smtClean="0"/>
              <a:t>Aircraft also emit NOx which can encourage the formation of ozone, an important contributor to global warming.  </a:t>
            </a:r>
          </a:p>
          <a:p>
            <a:pPr eaLnBrk="1" hangingPunct="1">
              <a:lnSpc>
                <a:spcPct val="70000"/>
              </a:lnSpc>
            </a:pPr>
            <a:r>
              <a:rPr lang="en-US" sz="2000" smtClean="0"/>
              <a:t>Aircraft also produce contrails which can diffuse into cirrus-like clouds that contribute to global warming.</a:t>
            </a:r>
          </a:p>
          <a:p>
            <a:pPr eaLnBrk="1" hangingPunct="1">
              <a:lnSpc>
                <a:spcPct val="70000"/>
              </a:lnSpc>
            </a:pPr>
            <a:r>
              <a:rPr lang="en-US" sz="2000" smtClean="0"/>
              <a:t>The impact of NOx and contrails on global warming could be 2-4 greater than the impact from CO</a:t>
            </a:r>
            <a:r>
              <a:rPr lang="en-US" sz="2000" baseline="-25000" smtClean="0"/>
              <a:t>2</a:t>
            </a:r>
            <a:r>
              <a:rPr lang="en-US" sz="2000" smtClean="0"/>
              <a:t> emissions alone.</a:t>
            </a:r>
            <a:r>
              <a:rPr lang="en-US" sz="2000" baseline="30000" smtClean="0"/>
              <a:t> </a:t>
            </a:r>
            <a:r>
              <a:rPr lang="en-US" sz="2000" smtClean="0"/>
              <a:t>  </a:t>
            </a:r>
          </a:p>
          <a:p>
            <a:pPr eaLnBrk="1" hangingPunct="1">
              <a:lnSpc>
                <a:spcPct val="80000"/>
              </a:lnSpc>
            </a:pPr>
            <a:endParaRPr lang="en-US" sz="190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algn="ctr" eaLnBrk="1" hangingPunct="1"/>
            <a:r>
              <a:rPr lang="en-US" sz="4000" smtClean="0"/>
              <a:t>U.N. action on aviation</a:t>
            </a:r>
            <a:endParaRPr lang="en-US" smtClean="0"/>
          </a:p>
        </p:txBody>
      </p:sp>
      <p:sp>
        <p:nvSpPr>
          <p:cNvPr id="10243" name="Content Placeholder 2"/>
          <p:cNvSpPr>
            <a:spLocks noGrp="1"/>
          </p:cNvSpPr>
          <p:nvPr>
            <p:ph idx="1"/>
          </p:nvPr>
        </p:nvSpPr>
        <p:spPr>
          <a:xfrm>
            <a:off x="893763" y="1828800"/>
            <a:ext cx="7358062" cy="4800600"/>
          </a:xfrm>
        </p:spPr>
        <p:txBody>
          <a:bodyPr/>
          <a:lstStyle/>
          <a:p>
            <a:pPr eaLnBrk="1" hangingPunct="1">
              <a:lnSpc>
                <a:spcPct val="70000"/>
              </a:lnSpc>
            </a:pPr>
            <a:r>
              <a:rPr lang="en-US" sz="1900" smtClean="0"/>
              <a:t>Kyoto Protocol Article 2.2 requires the parties to find ways to reduce CO</a:t>
            </a:r>
            <a:r>
              <a:rPr lang="en-US" sz="1900" baseline="-25000" smtClean="0"/>
              <a:t>2</a:t>
            </a:r>
            <a:r>
              <a:rPr lang="en-US" sz="1900" smtClean="0"/>
              <a:t> emissions from aviation by working through ICAO</a:t>
            </a:r>
          </a:p>
          <a:p>
            <a:pPr lvl="1" eaLnBrk="1" hangingPunct="1">
              <a:lnSpc>
                <a:spcPct val="60000"/>
              </a:lnSpc>
            </a:pPr>
            <a:r>
              <a:rPr lang="en-US" sz="1900" smtClean="0"/>
              <a:t>the UN agency responsible for international aviation.</a:t>
            </a:r>
          </a:p>
          <a:p>
            <a:pPr eaLnBrk="1" hangingPunct="1">
              <a:lnSpc>
                <a:spcPct val="70000"/>
              </a:lnSpc>
            </a:pPr>
            <a:r>
              <a:rPr lang="en-US" sz="1900" smtClean="0"/>
              <a:t>In 2001 ICAO called on states to promote scientific research to address the contribution of the aviation industry to climate change. </a:t>
            </a:r>
          </a:p>
          <a:p>
            <a:pPr eaLnBrk="1" hangingPunct="1">
              <a:lnSpc>
                <a:spcPct val="70000"/>
              </a:lnSpc>
            </a:pPr>
            <a:r>
              <a:rPr lang="en-US" sz="1900" smtClean="0"/>
              <a:t>In 2007, ICAO established a Group on International Aviation and Climate Change, which recommended, among other measures: </a:t>
            </a:r>
          </a:p>
          <a:p>
            <a:pPr lvl="1" eaLnBrk="1" hangingPunct="1">
              <a:lnSpc>
                <a:spcPct val="60000"/>
              </a:lnSpc>
            </a:pPr>
            <a:r>
              <a:rPr lang="en-US" sz="1700" smtClean="0"/>
              <a:t>Improving average fuel efficiency of airplanes by 2 percent per annum </a:t>
            </a:r>
          </a:p>
          <a:p>
            <a:pPr lvl="1" eaLnBrk="1" hangingPunct="1">
              <a:lnSpc>
                <a:spcPct val="60000"/>
              </a:lnSpc>
            </a:pPr>
            <a:r>
              <a:rPr lang="en-US" sz="1700" smtClean="0"/>
              <a:t>Carbon neutral growth by 2020</a:t>
            </a:r>
          </a:p>
          <a:p>
            <a:pPr eaLnBrk="1" hangingPunct="1">
              <a:lnSpc>
                <a:spcPct val="70000"/>
              </a:lnSpc>
            </a:pPr>
            <a:r>
              <a:rPr lang="en-US" sz="1900" smtClean="0"/>
              <a:t>Aviation traffic is growing at 4-5 percent annually, this would not reduce the growth of CO</a:t>
            </a:r>
            <a:r>
              <a:rPr lang="en-US" sz="1900" baseline="-25000" smtClean="0"/>
              <a:t>2</a:t>
            </a:r>
            <a:r>
              <a:rPr lang="en-US" sz="1900" smtClean="0"/>
              <a:t> emissions from aviation.  </a:t>
            </a:r>
          </a:p>
          <a:p>
            <a:pPr eaLnBrk="1" hangingPunct="1">
              <a:lnSpc>
                <a:spcPct val="70000"/>
              </a:lnSpc>
            </a:pPr>
            <a:r>
              <a:rPr lang="en-US" sz="1900" smtClean="0"/>
              <a:t>In 2010 ICAO recognized that improving fuel efficiency by 2 percent is unlikely to stabilize CO2 emissions from aviation.   </a:t>
            </a:r>
          </a:p>
          <a:p>
            <a:pPr eaLnBrk="1" hangingPunct="1">
              <a:lnSpc>
                <a:spcPct val="60000"/>
              </a:lnSpc>
            </a:pPr>
            <a:endParaRPr lang="en-US" sz="1500" smtClean="0"/>
          </a:p>
          <a:p>
            <a:pPr eaLnBrk="1" hangingPunct="1">
              <a:lnSpc>
                <a:spcPct val="80000"/>
              </a:lnSpc>
            </a:pPr>
            <a:endParaRPr lang="en-US" sz="2600" smtClean="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lgn="ctr" eaLnBrk="1" hangingPunct="1"/>
            <a:r>
              <a:rPr lang="en-US" sz="3600" smtClean="0"/>
              <a:t>The EU Aviation Directive</a:t>
            </a:r>
          </a:p>
        </p:txBody>
      </p:sp>
      <p:sp>
        <p:nvSpPr>
          <p:cNvPr id="11267" name="Content Placeholder 2"/>
          <p:cNvSpPr>
            <a:spLocks noGrp="1"/>
          </p:cNvSpPr>
          <p:nvPr>
            <p:ph idx="1"/>
          </p:nvPr>
        </p:nvSpPr>
        <p:spPr/>
        <p:txBody>
          <a:bodyPr/>
          <a:lstStyle/>
          <a:p>
            <a:pPr eaLnBrk="1" hangingPunct="1">
              <a:lnSpc>
                <a:spcPct val="80000"/>
              </a:lnSpc>
            </a:pPr>
            <a:r>
              <a:rPr lang="en-US" sz="2000" smtClean="0"/>
              <a:t>Came into effect on 1 January 2012</a:t>
            </a:r>
          </a:p>
          <a:p>
            <a:pPr eaLnBrk="1" hangingPunct="1">
              <a:lnSpc>
                <a:spcPct val="80000"/>
              </a:lnSpc>
            </a:pPr>
            <a:r>
              <a:rPr lang="en-US" sz="2000" smtClean="0"/>
              <a:t>Extends the EU cap and trade system to include CO</a:t>
            </a:r>
            <a:r>
              <a:rPr lang="en-US" sz="2000" baseline="-25000" smtClean="0"/>
              <a:t>2 </a:t>
            </a:r>
            <a:r>
              <a:rPr lang="en-US" sz="2000" smtClean="0"/>
              <a:t>emissions from aviation </a:t>
            </a:r>
          </a:p>
          <a:p>
            <a:pPr eaLnBrk="1" hangingPunct="1">
              <a:lnSpc>
                <a:spcPct val="80000"/>
              </a:lnSpc>
            </a:pPr>
            <a:r>
              <a:rPr lang="en-US" sz="2000" smtClean="0"/>
              <a:t>Applies to all flights arriving and departing the EU  </a:t>
            </a:r>
          </a:p>
          <a:p>
            <a:pPr lvl="1" eaLnBrk="1" hangingPunct="1">
              <a:lnSpc>
                <a:spcPct val="80000"/>
              </a:lnSpc>
            </a:pPr>
            <a:r>
              <a:rPr lang="en-US" sz="1800" smtClean="0"/>
              <a:t>Airlines will need to hold allowances for each ton of CO</a:t>
            </a:r>
            <a:r>
              <a:rPr lang="en-US" sz="1800" baseline="-25000" smtClean="0"/>
              <a:t>2</a:t>
            </a:r>
            <a:r>
              <a:rPr lang="en-US" sz="1800" smtClean="0"/>
              <a:t> emitted over EU airspace, third countries and the high seas.  </a:t>
            </a:r>
          </a:p>
          <a:p>
            <a:pPr eaLnBrk="1" hangingPunct="1">
              <a:lnSpc>
                <a:spcPct val="80000"/>
              </a:lnSpc>
            </a:pPr>
            <a:r>
              <a:rPr lang="en-US" sz="2000" smtClean="0"/>
              <a:t>CO2 reduction targets below average annual aviation emissions from 2004-2006  </a:t>
            </a:r>
          </a:p>
          <a:p>
            <a:pPr lvl="1" eaLnBrk="1" hangingPunct="1">
              <a:lnSpc>
                <a:spcPct val="80000"/>
              </a:lnSpc>
            </a:pPr>
            <a:r>
              <a:rPr lang="en-US" sz="1800" smtClean="0"/>
              <a:t>2012 - 3 percent </a:t>
            </a:r>
          </a:p>
          <a:p>
            <a:pPr lvl="1" eaLnBrk="1" hangingPunct="1">
              <a:lnSpc>
                <a:spcPct val="80000"/>
              </a:lnSpc>
            </a:pPr>
            <a:r>
              <a:rPr lang="en-US" sz="1800" smtClean="0"/>
              <a:t>2013-2020 - 5 percent</a:t>
            </a: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ings">
  <a:themeElements>
    <a:clrScheme name="Brooking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rookings">
      <a:majorFont>
        <a:latin typeface="Georgia"/>
        <a:ea typeface="ヒラギノ明朝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lnDef>
  </a:objectDefaults>
  <a:extraClrSchemeLst>
    <a:extraClrScheme>
      <a:clrScheme name="Brooking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Georgia"/>
        <a:ea typeface="ヒラギノ明朝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Brookings</Template>
  <TotalTime>1095</TotalTime>
  <Pages>0</Pages>
  <Words>1916</Words>
  <Characters>0</Characters>
  <Application>Microsoft Office PowerPoint</Application>
  <PresentationFormat>Letter Paper (8.5x11 in)</PresentationFormat>
  <Lines>0</Lines>
  <Paragraphs>182</Paragraphs>
  <Slides>24</Slides>
  <Notes>5</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24</vt:i4>
      </vt:variant>
    </vt:vector>
  </HeadingPairs>
  <TitlesOfParts>
    <vt:vector size="36" baseType="lpstr">
      <vt:lpstr>Gill Sans</vt:lpstr>
      <vt:lpstr>ヒラギノ角ゴ Pro W3</vt:lpstr>
      <vt:lpstr>Arial</vt:lpstr>
      <vt:lpstr>Georgia</vt:lpstr>
      <vt:lpstr>ヒラギノ明朝 Pro W3</vt:lpstr>
      <vt:lpstr>Times</vt:lpstr>
      <vt:lpstr>Wingdings 2</vt:lpstr>
      <vt:lpstr>Symbol</vt:lpstr>
      <vt:lpstr>Calibri</vt:lpstr>
      <vt:lpstr>Times New Roman</vt:lpstr>
      <vt:lpstr>Brookings</vt:lpstr>
      <vt:lpstr>Title &amp; Bullets</vt:lpstr>
      <vt:lpstr>Climate Change and Trade: The EU Aviation Directive</vt:lpstr>
      <vt:lpstr>The UN Climate Change Negotiations</vt:lpstr>
      <vt:lpstr>The Major Economies Forum </vt:lpstr>
      <vt:lpstr>The World Trade Organization</vt:lpstr>
      <vt:lpstr>What it’s for, why it matters</vt:lpstr>
      <vt:lpstr>WTO Members &amp; Secretariat</vt:lpstr>
      <vt:lpstr>The Contribution of Aviation to  Climate Change</vt:lpstr>
      <vt:lpstr>U.N. action on aviation</vt:lpstr>
      <vt:lpstr>The EU Aviation Directive</vt:lpstr>
      <vt:lpstr>The EU Aviation Directive</vt:lpstr>
      <vt:lpstr>The EU Aviation Directive</vt:lpstr>
      <vt:lpstr>When other countries regulate  CO2 emissions from aviation </vt:lpstr>
      <vt:lpstr>Diplomatic Reactions</vt:lpstr>
      <vt:lpstr>The Decision of the Court of Justice of the  European Union  </vt:lpstr>
      <vt:lpstr>Competitiveness and Carbon Leakage Issues</vt:lpstr>
      <vt:lpstr>Costs of the Directive for Airlines</vt:lpstr>
      <vt:lpstr>The WTO Rules</vt:lpstr>
      <vt:lpstr>Non Discrimination</vt:lpstr>
      <vt:lpstr>More on Discrimination</vt:lpstr>
      <vt:lpstr>WTO Exceptions </vt:lpstr>
      <vt:lpstr>GATT and GATS Chapeau</vt:lpstr>
      <vt:lpstr>Implications for the UN Climate Change Negotiations</vt:lpstr>
      <vt:lpstr>Common But Differentiated Responsibility</vt:lpstr>
      <vt:lpstr>Aviation Directive and CBDR</vt:lpstr>
    </vt:vector>
  </TitlesOfParts>
  <Company>The Brookings Institution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0</dc:title>
  <dc:subject/>
  <dc:creator>jmeltzer</dc:creator>
  <cp:keywords/>
  <dc:description/>
  <cp:lastModifiedBy>William Brown</cp:lastModifiedBy>
  <cp:revision>88</cp:revision>
  <dcterms:created xsi:type="dcterms:W3CDTF">2012-07-05T18:59:04Z</dcterms:created>
  <dcterms:modified xsi:type="dcterms:W3CDTF">2012-11-14T18:48:53Z</dcterms:modified>
</cp:coreProperties>
</file>