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4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5" r:id="rId11"/>
    <p:sldId id="276" r:id="rId12"/>
    <p:sldId id="277" r:id="rId13"/>
    <p:sldId id="278" r:id="rId14"/>
    <p:sldId id="280" r:id="rId15"/>
    <p:sldId id="281" r:id="rId16"/>
    <p:sldId id="283" r:id="rId17"/>
    <p:sldId id="263" r:id="rId18"/>
    <p:sldId id="257" r:id="rId19"/>
    <p:sldId id="258" r:id="rId20"/>
    <p:sldId id="259" r:id="rId21"/>
    <p:sldId id="260" r:id="rId22"/>
    <p:sldId id="261" r:id="rId23"/>
    <p:sldId id="262" r:id="rId24"/>
    <p:sldId id="28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8" y="-6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9F526F-3D31-40D8-8689-1BBD03DBE84D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CF12-9938-477D-BC56-73F6260499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69192-B5C2-41C8-A98E-84756BB423D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Steve.Barlea@unlv.edu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teve.Barela@unlv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762000"/>
          </a:xfrm>
        </p:spPr>
        <p:txBody>
          <a:bodyPr/>
          <a:lstStyle/>
          <a:p>
            <a:r>
              <a:rPr lang="en-US" dirty="0" smtClean="0"/>
              <a:t>Treasurer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4648200"/>
            <a:ext cx="33505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UNLV Alumni Association </a:t>
            </a:r>
          </a:p>
          <a:p>
            <a:pPr algn="ctr"/>
            <a:r>
              <a:rPr lang="en-US" dirty="0" smtClean="0"/>
              <a:t>Leadership Development Day</a:t>
            </a:r>
          </a:p>
          <a:p>
            <a:pPr algn="ctr"/>
            <a:r>
              <a:rPr lang="en-US" dirty="0" smtClean="0"/>
              <a:t>March </a:t>
            </a:r>
            <a:r>
              <a:rPr lang="en-US" dirty="0" smtClean="0"/>
              <a:t>3, 2012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Deposit Chapter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a Chapter Deposit form</a:t>
            </a:r>
          </a:p>
          <a:p>
            <a:r>
              <a:rPr lang="en-US" dirty="0" smtClean="0"/>
              <a:t>Include deposit items such as cash, checks, credit card slips. We’ll process credit cards for you!</a:t>
            </a:r>
          </a:p>
          <a:p>
            <a:r>
              <a:rPr lang="en-US" dirty="0" smtClean="0"/>
              <a:t>Schedule appointment with </a:t>
            </a:r>
            <a:r>
              <a:rPr lang="en-US" dirty="0" smtClean="0"/>
              <a:t>Steve Barela to </a:t>
            </a:r>
            <a:r>
              <a:rPr lang="en-US" dirty="0" smtClean="0"/>
              <a:t>make the deposit</a:t>
            </a:r>
          </a:p>
          <a:p>
            <a:pPr lvl="1"/>
            <a:r>
              <a:rPr lang="en-US" dirty="0" smtClean="0"/>
              <a:t>**IMPORTANT** </a:t>
            </a:r>
            <a:r>
              <a:rPr lang="en-US" dirty="0" smtClean="0"/>
              <a:t>Steve </a:t>
            </a:r>
            <a:r>
              <a:rPr lang="en-US" dirty="0" smtClean="0"/>
              <a:t>is the “bank teller” and only employee with access to the safe. Make sure </a:t>
            </a:r>
            <a:r>
              <a:rPr lang="en-US" dirty="0" smtClean="0"/>
              <a:t>he </a:t>
            </a:r>
            <a:r>
              <a:rPr lang="en-US" dirty="0" smtClean="0"/>
              <a:t>is available to receive your deposit</a:t>
            </a:r>
          </a:p>
          <a:p>
            <a:pPr lvl="1"/>
            <a:r>
              <a:rPr lang="en-US" dirty="0" smtClean="0"/>
              <a:t>Consider asking your liaison staff member to walk the deposit to our office </a:t>
            </a:r>
          </a:p>
          <a:p>
            <a:pPr lvl="1"/>
            <a:r>
              <a:rPr lang="en-US" dirty="0" smtClean="0">
                <a:hlinkClick r:id="rId3"/>
              </a:rPr>
              <a:t>Steve.Barlea</a:t>
            </a:r>
            <a:r>
              <a:rPr lang="en-US" dirty="0" smtClean="0">
                <a:hlinkClick r:id="rId3"/>
              </a:rPr>
              <a:t>@unlv.edu</a:t>
            </a:r>
            <a:r>
              <a:rPr lang="en-US" dirty="0" smtClean="0"/>
              <a:t> </a:t>
            </a:r>
            <a:r>
              <a:rPr lang="en-US" dirty="0" smtClean="0"/>
              <a:t>or 702-895-2378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Deposit Chapter Funds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the office, </a:t>
            </a:r>
            <a:r>
              <a:rPr lang="en-US" dirty="0" smtClean="0"/>
              <a:t>Steve </a:t>
            </a:r>
            <a:r>
              <a:rPr lang="en-US" dirty="0" smtClean="0"/>
              <a:t>will confirm the deposit and provide you with a signed copy of the deposit form. This is your receipt. Claims of missing deposits WILL NOT be honored without presentation of valid receipt.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 Dues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Automatically transferred to your chapter account</a:t>
            </a:r>
          </a:p>
          <a:p>
            <a:r>
              <a:rPr lang="en-US" dirty="0" smtClean="0"/>
              <a:t>Member dues are transferred </a:t>
            </a:r>
            <a:r>
              <a:rPr lang="en-US" dirty="0" smtClean="0"/>
              <a:t>monthly to </a:t>
            </a:r>
            <a:r>
              <a:rPr lang="en-US" dirty="0" smtClean="0"/>
              <a:t>your chapter account</a:t>
            </a:r>
          </a:p>
          <a:p>
            <a:r>
              <a:rPr lang="en-US" dirty="0" smtClean="0"/>
              <a:t>Treasurer will receive report itemizing dues paid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Bank/Accounting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Credit card transaction fees of 3.9% will be billed to your chapter account on a monthly basis </a:t>
            </a:r>
          </a:p>
          <a:p>
            <a:r>
              <a:rPr lang="en-US" dirty="0" smtClean="0"/>
              <a:t>At </a:t>
            </a:r>
            <a:r>
              <a:rPr lang="en-US" dirty="0" smtClean="0"/>
              <a:t>this time, the association picks up the cost of accounting fees and bank charges not otherwise outlined above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Alumni Relations staff will prepare quarterly reporting which covers:</a:t>
            </a:r>
          </a:p>
          <a:p>
            <a:pPr lvl="1"/>
            <a:r>
              <a:rPr lang="en-US" dirty="0" smtClean="0"/>
              <a:t>Membership Dues</a:t>
            </a:r>
          </a:p>
          <a:p>
            <a:pPr lvl="1"/>
            <a:r>
              <a:rPr lang="en-US" dirty="0" smtClean="0"/>
              <a:t>Bank card fees</a:t>
            </a:r>
          </a:p>
          <a:p>
            <a:r>
              <a:rPr lang="en-US" dirty="0" smtClean="0"/>
              <a:t>The accountant will report chapter account balances quarterly as well</a:t>
            </a:r>
          </a:p>
          <a:p>
            <a:r>
              <a:rPr lang="en-US" dirty="0" smtClean="0"/>
              <a:t>Annually, the accountant will prepare year-end chapter account balances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the treasurer receives quarterly account balances, verify your records match the numbers reported by the accountant</a:t>
            </a:r>
          </a:p>
          <a:p>
            <a:r>
              <a:rPr lang="en-US" dirty="0" smtClean="0"/>
              <a:t>If a discrepancy is found, notify </a:t>
            </a:r>
            <a:r>
              <a:rPr lang="en-US" dirty="0" smtClean="0"/>
              <a:t>Steve Barela immediately</a:t>
            </a:r>
            <a:endParaRPr lang="en-US" dirty="0" smtClean="0"/>
          </a:p>
          <a:p>
            <a:r>
              <a:rPr lang="en-US" dirty="0" smtClean="0"/>
              <a:t>Recommend </a:t>
            </a:r>
            <a:r>
              <a:rPr lang="en-US" dirty="0" smtClean="0"/>
              <a:t>each chapter establish an audit process that includes other board members who review transactions in detail to safeguard against loss and errors in reporting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3-ring binder for chapter finances and organize into the following information:</a:t>
            </a:r>
          </a:p>
          <a:p>
            <a:pPr lvl="1"/>
            <a:r>
              <a:rPr lang="en-US" dirty="0" smtClean="0"/>
              <a:t>Chapter budget</a:t>
            </a:r>
          </a:p>
          <a:p>
            <a:pPr lvl="1"/>
            <a:r>
              <a:rPr lang="en-US" dirty="0" smtClean="0"/>
              <a:t>Chapter account register</a:t>
            </a:r>
          </a:p>
          <a:p>
            <a:pPr lvl="1"/>
            <a:r>
              <a:rPr lang="en-US" dirty="0" smtClean="0"/>
              <a:t>Copies of Check Requests and Deposit forms</a:t>
            </a:r>
          </a:p>
          <a:p>
            <a:pPr lvl="1"/>
            <a:r>
              <a:rPr lang="en-US" dirty="0" smtClean="0"/>
              <a:t>Reports from the Alumni Association</a:t>
            </a:r>
          </a:p>
          <a:p>
            <a:pPr lvl="1"/>
            <a:r>
              <a:rPr lang="en-US" dirty="0" smtClean="0"/>
              <a:t>Treasurer reports to your chapter board</a:t>
            </a:r>
          </a:p>
          <a:p>
            <a:pPr lvl="1"/>
            <a:r>
              <a:rPr lang="en-US" dirty="0" smtClean="0"/>
              <a:t>Instructions/forms</a:t>
            </a:r>
          </a:p>
          <a:p>
            <a:r>
              <a:rPr lang="en-US" dirty="0" smtClean="0"/>
              <a:t>Transfer the finance binder to the new treasurer at the end of your term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292226" y="3200400"/>
            <a:ext cx="6480174" cy="1216025"/>
          </a:xfrm>
        </p:spPr>
        <p:txBody>
          <a:bodyPr/>
          <a:lstStyle/>
          <a:p>
            <a:r>
              <a:rPr lang="en-US" dirty="0" smtClean="0"/>
              <a:t>Sponsorships and Fundraising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Generating Non-dues Income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Sponsor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 Visibility</a:t>
            </a:r>
          </a:p>
          <a:p>
            <a:pPr lvl="1"/>
            <a:r>
              <a:rPr lang="en-US" dirty="0" smtClean="0"/>
              <a:t>Web site, newsletter, emails, events, announcement at event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Create Opportunities</a:t>
            </a:r>
          </a:p>
          <a:p>
            <a:pPr lvl="1"/>
            <a:r>
              <a:rPr lang="en-US" dirty="0" smtClean="0"/>
              <a:t>Events/programs, networking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Sell!</a:t>
            </a:r>
          </a:p>
          <a:p>
            <a:pPr lvl="1"/>
            <a:r>
              <a:rPr lang="en-US" dirty="0" smtClean="0"/>
              <a:t>Personal emails, phone calls to partners</a:t>
            </a:r>
          </a:p>
          <a:p>
            <a:pPr lvl="1"/>
            <a:r>
              <a:rPr lang="en-US" dirty="0" smtClean="0"/>
              <a:t>Cold-call for new sponsors, bargain &amp; negotiate, mid-year discounts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Proposition to Sponsors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Provides an opportunity for sponsors to develop a partnership that will result in increased visibility among the chapter’s members and the university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Show support for UNLV</a:t>
            </a:r>
          </a:p>
          <a:p>
            <a:endParaRPr lang="en-US" dirty="0" smtClean="0"/>
          </a:p>
          <a:p>
            <a:r>
              <a:rPr lang="en-US" dirty="0" smtClean="0"/>
              <a:t>Engage Alumni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Discounts for existing sponsors and members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chapters operate under  501(c)3 umbrella of the UNLV Alumni Association</a:t>
            </a:r>
          </a:p>
          <a:p>
            <a:r>
              <a:rPr lang="en-US" dirty="0" smtClean="0"/>
              <a:t>Each chapter has a sub-account with the association</a:t>
            </a:r>
          </a:p>
          <a:p>
            <a:r>
              <a:rPr lang="en-US" dirty="0" smtClean="0"/>
              <a:t>The chapter board of directors is responsible for activities conducted under the name of the chapter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Steve Barela </a:t>
            </a:r>
            <a:r>
              <a:rPr lang="en-US" dirty="0" smtClean="0"/>
              <a:t>in </a:t>
            </a:r>
            <a:r>
              <a:rPr lang="en-US" dirty="0" smtClean="0"/>
              <a:t>Alumni Relations functions as the “Bank Teller” and accepts deposits and distributes checks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 Program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Secure partnerships for mutual beneficial or WIN-WIN relationship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Increase sponsor support and exposure at individual events relevant to sponsor business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Increase sponsor awareness through multiple communications channels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Create affordable annual and event sponsorships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Quarterly emails to sponsors to ensure they are abreast of chapter events and programs and new opportunities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Sponsors receive benefits though three areas:</a:t>
            </a:r>
          </a:p>
          <a:p>
            <a:pPr lvl="1"/>
            <a:r>
              <a:rPr lang="en-US" dirty="0" smtClean="0"/>
              <a:t>Brand Awareness</a:t>
            </a:r>
          </a:p>
          <a:p>
            <a:pPr lvl="1"/>
            <a:r>
              <a:rPr lang="en-US" dirty="0" smtClean="0"/>
              <a:t>Networking/Marketing</a:t>
            </a:r>
          </a:p>
          <a:p>
            <a:pPr lvl="1"/>
            <a:r>
              <a:rPr lang="en-US" dirty="0" smtClean="0"/>
              <a:t>Tax Deduction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Sponsor Benefits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Complimentary tickets to Chapter events</a:t>
            </a:r>
          </a:p>
          <a:p>
            <a:r>
              <a:rPr lang="en-US" dirty="0" smtClean="0"/>
              <a:t>Opportunities to meet members</a:t>
            </a:r>
          </a:p>
          <a:p>
            <a:r>
              <a:rPr lang="en-US" dirty="0" smtClean="0"/>
              <a:t>Literature distribution at events/programs</a:t>
            </a:r>
          </a:p>
          <a:p>
            <a:r>
              <a:rPr lang="en-US" dirty="0" smtClean="0"/>
              <a:t>Podium recognition for Event Sponsors</a:t>
            </a:r>
          </a:p>
          <a:p>
            <a:r>
              <a:rPr lang="en-US" dirty="0" smtClean="0"/>
              <a:t>Logo on website</a:t>
            </a:r>
          </a:p>
          <a:p>
            <a:r>
              <a:rPr lang="en-US" dirty="0" smtClean="0"/>
              <a:t>Tax deduction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Price based on expected attendance </a:t>
            </a:r>
          </a:p>
          <a:p>
            <a:pPr lvl="1"/>
            <a:r>
              <a:rPr lang="en-US" dirty="0" smtClean="0"/>
              <a:t>Include guests, university staff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Suggestion:</a:t>
            </a:r>
          </a:p>
          <a:p>
            <a:pPr lvl="1"/>
            <a:r>
              <a:rPr lang="en-US" dirty="0" smtClean="0"/>
              <a:t>$250 for events with expected attendance of 50 or less</a:t>
            </a:r>
          </a:p>
          <a:p>
            <a:pPr lvl="1"/>
            <a:r>
              <a:rPr lang="en-US" dirty="0" smtClean="0"/>
              <a:t>$500 for events w/ 51-100 people</a:t>
            </a:r>
          </a:p>
          <a:p>
            <a:pPr lvl="1"/>
            <a:r>
              <a:rPr lang="en-US" dirty="0" smtClean="0"/>
              <a:t>$750 for events w/ 101-150 people</a:t>
            </a:r>
          </a:p>
          <a:p>
            <a:pPr lvl="1"/>
            <a:r>
              <a:rPr lang="en-US" dirty="0" smtClean="0"/>
              <a:t>$1,000 for events w/ more than 151 people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Tax-Deductable Receipts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the association to issue receipts for donations or gifts-in-kind or gifts of service, complete a FUNDRAISING REPORT FORM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Alumni Relations will work with you to ensure your chapter receives credit for the donation and the donor is properly receipted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UNLV Alumni Association exists to promote a strong relationship between UNLV alumni and the university community by providing volunteer leadership, support </a:t>
            </a:r>
            <a:r>
              <a:rPr lang="en-US" u="sng" dirty="0" smtClean="0"/>
              <a:t>and</a:t>
            </a:r>
            <a:r>
              <a:rPr lang="en-US" dirty="0" smtClean="0"/>
              <a:t> other resources for the benefit of UNLV and the Association.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Responsibilities of the Treasurer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Track and report budget and income and expenses on behalf of your chapter board</a:t>
            </a:r>
          </a:p>
          <a:p>
            <a:r>
              <a:rPr lang="en-US" dirty="0" smtClean="0"/>
              <a:t>Deposit funds collected from events, donations</a:t>
            </a:r>
          </a:p>
          <a:p>
            <a:r>
              <a:rPr lang="en-US" dirty="0" smtClean="0"/>
              <a:t>Submit check requests and other documents as need</a:t>
            </a:r>
          </a:p>
          <a:p>
            <a:r>
              <a:rPr lang="en-US" dirty="0" smtClean="0"/>
              <a:t>Recommend chapter financial policies and procedures</a:t>
            </a:r>
          </a:p>
          <a:p>
            <a:r>
              <a:rPr lang="en-US" dirty="0" smtClean="0"/>
              <a:t>Keep up-to-date with association financial policies and procedures</a:t>
            </a:r>
          </a:p>
          <a:p>
            <a:r>
              <a:rPr lang="en-US" dirty="0" smtClean="0"/>
              <a:t>Reconcile chapter financial records with those of the association and report issues in a timely manner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Responsibilities of the Association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Maintain financial policies and procedures to protect the assets of the association and its chapters</a:t>
            </a:r>
          </a:p>
          <a:p>
            <a:r>
              <a:rPr lang="en-US" dirty="0" smtClean="0"/>
              <a:t>Protect the nonprofit status of the association</a:t>
            </a:r>
          </a:p>
          <a:p>
            <a:r>
              <a:rPr lang="en-US" dirty="0" smtClean="0"/>
              <a:t>Ensure the association's accountant is accurately managing chapter accounts as expected</a:t>
            </a:r>
          </a:p>
          <a:p>
            <a:r>
              <a:rPr lang="en-US" dirty="0" smtClean="0"/>
              <a:t>Report account balances on a quarterly basis</a:t>
            </a:r>
          </a:p>
          <a:p>
            <a:r>
              <a:rPr lang="en-US" dirty="0" smtClean="0"/>
              <a:t>Prepare annual tax return (the dreaded 990)</a:t>
            </a:r>
          </a:p>
          <a:p>
            <a:r>
              <a:rPr lang="en-US" dirty="0" smtClean="0"/>
              <a:t>Prepare and submit association and chapter bi-annual financial audit to Board of Regents (roughly a $30,000 expense)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Board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Board reviews and approves activities of the chapter</a:t>
            </a:r>
          </a:p>
          <a:p>
            <a:r>
              <a:rPr lang="en-US" dirty="0" smtClean="0"/>
              <a:t>Before each activity, a budget and the activity must be approved by the board </a:t>
            </a:r>
          </a:p>
          <a:p>
            <a:r>
              <a:rPr lang="en-US" dirty="0" smtClean="0"/>
              <a:t>Any expense outside the board-authorized amounts may or may not be paid, depending on the decision of the board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Goal: Create annual budget approved at annual retreat or start of fiscal year</a:t>
            </a:r>
          </a:p>
          <a:p>
            <a:r>
              <a:rPr lang="en-US" dirty="0" smtClean="0"/>
              <a:t>Objective: Establishes a plan for chapter activities and financial expectations for coming year</a:t>
            </a:r>
          </a:p>
          <a:p>
            <a:r>
              <a:rPr lang="en-US" dirty="0" smtClean="0"/>
              <a:t>Budget should include:</a:t>
            </a:r>
          </a:p>
          <a:p>
            <a:pPr lvl="1"/>
            <a:r>
              <a:rPr lang="en-US" dirty="0" smtClean="0"/>
              <a:t>Income projections</a:t>
            </a:r>
          </a:p>
          <a:p>
            <a:pPr lvl="1"/>
            <a:r>
              <a:rPr lang="en-US" dirty="0" smtClean="0"/>
              <a:t>Expense projections</a:t>
            </a:r>
          </a:p>
          <a:p>
            <a:pPr lvl="1"/>
            <a:r>
              <a:rPr lang="en-US" dirty="0" smtClean="0"/>
              <a:t>Projected net income (loss)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INCOME</a:t>
            </a:r>
          </a:p>
          <a:p>
            <a:r>
              <a:rPr lang="en-US" dirty="0" smtClean="0"/>
              <a:t>Sponsorship	</a:t>
            </a:r>
            <a:r>
              <a:rPr lang="en-US" dirty="0" smtClean="0"/>
              <a:t>	$700</a:t>
            </a:r>
          </a:p>
          <a:p>
            <a:r>
              <a:rPr lang="en-US" dirty="0" smtClean="0"/>
              <a:t>Mixer tickets 		$100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EXPENSE</a:t>
            </a:r>
          </a:p>
          <a:p>
            <a:r>
              <a:rPr lang="en-US" dirty="0" smtClean="0"/>
              <a:t>Invite to mixer 		$300</a:t>
            </a:r>
          </a:p>
          <a:p>
            <a:r>
              <a:rPr lang="en-US" u="sng" dirty="0" smtClean="0"/>
              <a:t>Mixer </a:t>
            </a:r>
            <a:r>
              <a:rPr lang="en-US" u="sng" dirty="0" err="1" smtClean="0"/>
              <a:t>F&amp;B</a:t>
            </a:r>
            <a:r>
              <a:rPr lang="en-US" u="sng" dirty="0" smtClean="0"/>
              <a:t> 		$350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NET INCOME		$150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Spend Chapter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Complete a Check Request form</a:t>
            </a:r>
          </a:p>
          <a:p>
            <a:r>
              <a:rPr lang="en-US" dirty="0" smtClean="0"/>
              <a:t>Include either:</a:t>
            </a:r>
          </a:p>
          <a:p>
            <a:pPr lvl="1"/>
            <a:r>
              <a:rPr lang="en-US" dirty="0" smtClean="0"/>
              <a:t>Invoice with completed W-9</a:t>
            </a:r>
          </a:p>
          <a:p>
            <a:pPr lvl="1"/>
            <a:r>
              <a:rPr lang="en-US" dirty="0" smtClean="0"/>
              <a:t>Receipts for reimbursement</a:t>
            </a:r>
          </a:p>
          <a:p>
            <a:r>
              <a:rPr lang="en-US" dirty="0" smtClean="0"/>
              <a:t>Send check request and materials to </a:t>
            </a:r>
            <a:r>
              <a:rPr lang="en-US" dirty="0" smtClean="0"/>
              <a:t>Steve Barela: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Steve.Barela@unlv.edu</a:t>
            </a:r>
            <a:r>
              <a:rPr lang="en-US" dirty="0" smtClean="0"/>
              <a:t> or </a:t>
            </a:r>
            <a:r>
              <a:rPr lang="en-US" dirty="0" smtClean="0"/>
              <a:t>fax to 702-895-4282</a:t>
            </a:r>
          </a:p>
          <a:p>
            <a:pPr lvl="1"/>
            <a:r>
              <a:rPr lang="en-US" dirty="0" smtClean="0"/>
              <a:t>Box 451010, 4505 S. Maryland Pkwy., Las Vegas, NV  </a:t>
            </a:r>
            <a:r>
              <a:rPr lang="en-US" dirty="0" smtClean="0"/>
              <a:t>89154-1010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</TotalTime>
  <Words>1013</Words>
  <Application>Microsoft Office PowerPoint</Application>
  <PresentationFormat>On-screen Show (4:3)</PresentationFormat>
  <Paragraphs>168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Civic</vt:lpstr>
      <vt:lpstr>Treasurer</vt:lpstr>
      <vt:lpstr>The Basics</vt:lpstr>
      <vt:lpstr>Mission</vt:lpstr>
      <vt:lpstr>Responsibilities of the Treasurer</vt:lpstr>
      <vt:lpstr>Responsibilities of the Association</vt:lpstr>
      <vt:lpstr>Chapter Board Authority</vt:lpstr>
      <vt:lpstr>Budgeting</vt:lpstr>
      <vt:lpstr>Sample Budget</vt:lpstr>
      <vt:lpstr>How to Spend Chapter Funds</vt:lpstr>
      <vt:lpstr>How to Deposit Chapter Funds</vt:lpstr>
      <vt:lpstr>How to Deposit Chapter Funds (cont.)</vt:lpstr>
      <vt:lpstr>Member Dues</vt:lpstr>
      <vt:lpstr>Bank/Accounting Charges</vt:lpstr>
      <vt:lpstr>Reporting</vt:lpstr>
      <vt:lpstr>Audit</vt:lpstr>
      <vt:lpstr>Next Steps</vt:lpstr>
      <vt:lpstr>Generating Non-dues Income</vt:lpstr>
      <vt:lpstr>Chapter Sponsor Programs</vt:lpstr>
      <vt:lpstr>Value Proposition to Sponsors</vt:lpstr>
      <vt:lpstr>Sponsor Program Goals</vt:lpstr>
      <vt:lpstr>Communication</vt:lpstr>
      <vt:lpstr>Sponsor Benefits Ideas</vt:lpstr>
      <vt:lpstr>Pricing</vt:lpstr>
      <vt:lpstr>Tax-Deductable Receipts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</cp:lastModifiedBy>
  <cp:revision>12</cp:revision>
  <dcterms:created xsi:type="dcterms:W3CDTF">2011-02-11T19:54:04Z</dcterms:created>
  <dcterms:modified xsi:type="dcterms:W3CDTF">2012-02-28T23:31:34Z</dcterms:modified>
</cp:coreProperties>
</file>